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9"/>
  </p:notesMasterIdLst>
  <p:handoutMasterIdLst>
    <p:handoutMasterId r:id="rId100"/>
  </p:handoutMasterIdLst>
  <p:sldIdLst>
    <p:sldId id="256" r:id="rId2"/>
    <p:sldId id="257" r:id="rId3"/>
    <p:sldId id="324" r:id="rId4"/>
    <p:sldId id="322" r:id="rId5"/>
    <p:sldId id="302" r:id="rId6"/>
    <p:sldId id="304" r:id="rId7"/>
    <p:sldId id="330" r:id="rId8"/>
    <p:sldId id="303" r:id="rId9"/>
    <p:sldId id="305" r:id="rId10"/>
    <p:sldId id="326" r:id="rId11"/>
    <p:sldId id="327" r:id="rId12"/>
    <p:sldId id="328" r:id="rId13"/>
    <p:sldId id="331" r:id="rId14"/>
    <p:sldId id="301" r:id="rId15"/>
    <p:sldId id="314" r:id="rId16"/>
    <p:sldId id="312" r:id="rId17"/>
    <p:sldId id="313" r:id="rId18"/>
    <p:sldId id="315" r:id="rId19"/>
    <p:sldId id="316" r:id="rId20"/>
    <p:sldId id="317" r:id="rId21"/>
    <p:sldId id="318" r:id="rId22"/>
    <p:sldId id="332" r:id="rId23"/>
    <p:sldId id="333" r:id="rId24"/>
    <p:sldId id="339" r:id="rId25"/>
    <p:sldId id="340" r:id="rId26"/>
    <p:sldId id="334" r:id="rId27"/>
    <p:sldId id="335" r:id="rId28"/>
    <p:sldId id="357" r:id="rId29"/>
    <p:sldId id="319" r:id="rId30"/>
    <p:sldId id="336" r:id="rId31"/>
    <p:sldId id="337" r:id="rId32"/>
    <p:sldId id="338" r:id="rId33"/>
    <p:sldId id="286" r:id="rId34"/>
    <p:sldId id="259" r:id="rId35"/>
    <p:sldId id="260" r:id="rId36"/>
    <p:sldId id="261" r:id="rId37"/>
    <p:sldId id="262" r:id="rId38"/>
    <p:sldId id="263" r:id="rId39"/>
    <p:sldId id="265" r:id="rId40"/>
    <p:sldId id="266" r:id="rId41"/>
    <p:sldId id="267" r:id="rId42"/>
    <p:sldId id="264" r:id="rId43"/>
    <p:sldId id="341" r:id="rId44"/>
    <p:sldId id="342" r:id="rId45"/>
    <p:sldId id="343" r:id="rId46"/>
    <p:sldId id="344" r:id="rId47"/>
    <p:sldId id="345" r:id="rId48"/>
    <p:sldId id="346" r:id="rId49"/>
    <p:sldId id="347" r:id="rId50"/>
    <p:sldId id="348" r:id="rId51"/>
    <p:sldId id="349" r:id="rId52"/>
    <p:sldId id="350" r:id="rId53"/>
    <p:sldId id="351" r:id="rId54"/>
    <p:sldId id="352" r:id="rId55"/>
    <p:sldId id="353" r:id="rId56"/>
    <p:sldId id="354" r:id="rId57"/>
    <p:sldId id="358" r:id="rId58"/>
    <p:sldId id="356" r:id="rId59"/>
    <p:sldId id="268" r:id="rId60"/>
    <p:sldId id="272" r:id="rId61"/>
    <p:sldId id="270" r:id="rId62"/>
    <p:sldId id="271" r:id="rId63"/>
    <p:sldId id="289" r:id="rId64"/>
    <p:sldId id="273" r:id="rId65"/>
    <p:sldId id="274" r:id="rId66"/>
    <p:sldId id="275" r:id="rId67"/>
    <p:sldId id="276" r:id="rId68"/>
    <p:sldId id="277" r:id="rId69"/>
    <p:sldId id="278" r:id="rId70"/>
    <p:sldId id="279" r:id="rId71"/>
    <p:sldId id="281" r:id="rId72"/>
    <p:sldId id="282" r:id="rId73"/>
    <p:sldId id="283" r:id="rId74"/>
    <p:sldId id="280" r:id="rId75"/>
    <p:sldId id="284" r:id="rId76"/>
    <p:sldId id="285" r:id="rId77"/>
    <p:sldId id="287" r:id="rId78"/>
    <p:sldId id="288" r:id="rId79"/>
    <p:sldId id="290" r:id="rId80"/>
    <p:sldId id="291" r:id="rId81"/>
    <p:sldId id="292" r:id="rId82"/>
    <p:sldId id="321" r:id="rId83"/>
    <p:sldId id="293" r:id="rId84"/>
    <p:sldId id="294" r:id="rId85"/>
    <p:sldId id="296" r:id="rId86"/>
    <p:sldId id="297" r:id="rId87"/>
    <p:sldId id="298" r:id="rId88"/>
    <p:sldId id="306" r:id="rId89"/>
    <p:sldId id="307" r:id="rId90"/>
    <p:sldId id="308" r:id="rId91"/>
    <p:sldId id="309" r:id="rId92"/>
    <p:sldId id="310" r:id="rId93"/>
    <p:sldId id="311" r:id="rId94"/>
    <p:sldId id="299" r:id="rId95"/>
    <p:sldId id="300" r:id="rId96"/>
    <p:sldId id="320" r:id="rId97"/>
    <p:sldId id="295" r:id="rId98"/>
  </p:sldIdLst>
  <p:sldSz cx="12192000" cy="6858000"/>
  <p:notesSz cx="6858000" cy="9144000"/>
  <p:defaultTextStyle>
    <a:defPPr>
      <a:defRPr lang="en-US"/>
    </a:defPPr>
    <a:lvl1pPr algn="l" rtl="0" fontAlgn="base">
      <a:spcBef>
        <a:spcPct val="0"/>
      </a:spcBef>
      <a:spcAft>
        <a:spcPct val="0"/>
      </a:spcAft>
      <a:defRPr sz="2400" kern="1200">
        <a:solidFill>
          <a:schemeClr val="tx1"/>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Geneva"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Geneva"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Geneva"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Geneva" charset="0"/>
      </a:defRPr>
    </a:lvl5pPr>
    <a:lvl6pPr marL="2286000" algn="l" defTabSz="457200" rtl="0" eaLnBrk="1" latinLnBrk="0" hangingPunct="1">
      <a:defRPr sz="2400" kern="1200">
        <a:solidFill>
          <a:schemeClr val="tx1"/>
        </a:solidFill>
        <a:latin typeface="Arial" charset="0"/>
        <a:ea typeface="ヒラギノ角ゴ Pro W3" charset="0"/>
        <a:cs typeface="Geneva" charset="0"/>
      </a:defRPr>
    </a:lvl6pPr>
    <a:lvl7pPr marL="2743200" algn="l" defTabSz="457200" rtl="0" eaLnBrk="1" latinLnBrk="0" hangingPunct="1">
      <a:defRPr sz="2400" kern="1200">
        <a:solidFill>
          <a:schemeClr val="tx1"/>
        </a:solidFill>
        <a:latin typeface="Arial" charset="0"/>
        <a:ea typeface="ヒラギノ角ゴ Pro W3" charset="0"/>
        <a:cs typeface="Geneva" charset="0"/>
      </a:defRPr>
    </a:lvl7pPr>
    <a:lvl8pPr marL="3200400" algn="l" defTabSz="457200" rtl="0" eaLnBrk="1" latinLnBrk="0" hangingPunct="1">
      <a:defRPr sz="2400" kern="1200">
        <a:solidFill>
          <a:schemeClr val="tx1"/>
        </a:solidFill>
        <a:latin typeface="Arial" charset="0"/>
        <a:ea typeface="ヒラギノ角ゴ Pro W3" charset="0"/>
        <a:cs typeface="Geneva" charset="0"/>
      </a:defRPr>
    </a:lvl8pPr>
    <a:lvl9pPr marL="3657600" algn="l" defTabSz="457200" rtl="0" eaLnBrk="1" latinLnBrk="0" hangingPunct="1">
      <a:defRPr sz="2400" kern="1200">
        <a:solidFill>
          <a:schemeClr val="tx1"/>
        </a:solidFill>
        <a:latin typeface="Arial" charset="0"/>
        <a:ea typeface="ヒラギノ角ゴ Pro W3" charset="0"/>
        <a:cs typeface="Geneva" charset="0"/>
      </a:defRPr>
    </a:lvl9pPr>
  </p:defaultTextStyle>
  <p:extLst>
    <p:ext uri="{521415D9-36F7-43E2-AB2F-B90AF26B5E84}">
      <p14:sectionLst xmlns:p14="http://schemas.microsoft.com/office/powerpoint/2010/main">
        <p14:section name="Default Section" id="{5F6B043A-794B-44D6-BEC8-45A0CB207741}">
          <p14:sldIdLst>
            <p14:sldId id="256"/>
          </p14:sldIdLst>
        </p14:section>
        <p14:section name="Introduction" id="{3A39C694-1F5F-4BED-9778-9E53DE0C7F76}">
          <p14:sldIdLst>
            <p14:sldId id="257"/>
            <p14:sldId id="324"/>
            <p14:sldId id="322"/>
            <p14:sldId id="302"/>
            <p14:sldId id="304"/>
            <p14:sldId id="330"/>
            <p14:sldId id="303"/>
            <p14:sldId id="305"/>
            <p14:sldId id="326"/>
            <p14:sldId id="327"/>
            <p14:sldId id="328"/>
            <p14:sldId id="331"/>
          </p14:sldIdLst>
        </p14:section>
        <p14:section name="Accuracy" id="{45C1B1FF-33A6-48D0-99C7-932F7EA8166F}">
          <p14:sldIdLst>
            <p14:sldId id="301"/>
            <p14:sldId id="314"/>
            <p14:sldId id="312"/>
            <p14:sldId id="313"/>
            <p14:sldId id="315"/>
            <p14:sldId id="316"/>
            <p14:sldId id="317"/>
            <p14:sldId id="318"/>
          </p14:sldIdLst>
        </p14:section>
        <p14:section name="Construct Validity" id="{C24F4BC8-A599-4B66-8EF3-986ABC366635}">
          <p14:sldIdLst>
            <p14:sldId id="332"/>
            <p14:sldId id="333"/>
            <p14:sldId id="339"/>
            <p14:sldId id="340"/>
            <p14:sldId id="334"/>
            <p14:sldId id="335"/>
            <p14:sldId id="357"/>
            <p14:sldId id="319"/>
          </p14:sldIdLst>
        </p14:section>
        <p14:section name="L1s" id="{30068DF8-12E1-4160-A215-849C22FC2245}">
          <p14:sldIdLst>
            <p14:sldId id="336"/>
            <p14:sldId id="337"/>
            <p14:sldId id="338"/>
            <p14:sldId id="286"/>
          </p14:sldIdLst>
        </p14:section>
        <p14:section name="Maori" id="{68CEE3DC-D43B-4890-924A-A4AC7B18AF47}">
          <p14:sldIdLst>
            <p14:sldId id="259"/>
            <p14:sldId id="260"/>
            <p14:sldId id="261"/>
            <p14:sldId id="262"/>
            <p14:sldId id="263"/>
            <p14:sldId id="265"/>
            <p14:sldId id="266"/>
            <p14:sldId id="267"/>
            <p14:sldId id="264"/>
            <p14:sldId id="341"/>
            <p14:sldId id="342"/>
            <p14:sldId id="343"/>
            <p14:sldId id="344"/>
            <p14:sldId id="345"/>
            <p14:sldId id="346"/>
            <p14:sldId id="347"/>
            <p14:sldId id="348"/>
            <p14:sldId id="349"/>
            <p14:sldId id="350"/>
            <p14:sldId id="351"/>
            <p14:sldId id="352"/>
          </p14:sldIdLst>
        </p14:section>
        <p14:section name="Conclusion" id="{0331092E-6AE2-45A5-84C6-92D6EAB0681E}">
          <p14:sldIdLst>
            <p14:sldId id="353"/>
            <p14:sldId id="354"/>
            <p14:sldId id="358"/>
            <p14:sldId id="356"/>
          </p14:sldIdLst>
        </p14:section>
        <p14:section name="A common approach" id="{18E1A7BD-EE5B-479A-8E37-5E572F433268}">
          <p14:sldIdLst>
            <p14:sldId id="268"/>
            <p14:sldId id="272"/>
            <p14:sldId id="270"/>
            <p14:sldId id="271"/>
            <p14:sldId id="289"/>
          </p14:sldIdLst>
        </p14:section>
        <p14:section name="What should be done? (Validity)" id="{8578E0E0-FFE5-4901-BF22-94DFC3BAD399}">
          <p14:sldIdLst>
            <p14:sldId id="273"/>
            <p14:sldId id="274"/>
            <p14:sldId id="275"/>
            <p14:sldId id="276"/>
            <p14:sldId id="277"/>
            <p14:sldId id="278"/>
            <p14:sldId id="279"/>
            <p14:sldId id="281"/>
            <p14:sldId id="282"/>
            <p14:sldId id="283"/>
            <p14:sldId id="280"/>
            <p14:sldId id="284"/>
          </p14:sldIdLst>
        </p14:section>
        <p14:section name="Dominance" id="{91797054-6CD7-4537-B8F4-35A3D255AA30}">
          <p14:sldIdLst>
            <p14:sldId id="285"/>
            <p14:sldId id="287"/>
          </p14:sldIdLst>
        </p14:section>
        <p14:section name="Impairment" id="{6698231D-BA4D-4881-A64A-B78B2D071190}">
          <p14:sldIdLst>
            <p14:sldId id="288"/>
            <p14:sldId id="290"/>
          </p14:sldIdLst>
        </p14:section>
        <p14:section name="Interfering factors" id="{9EB3C217-F0B8-4226-8B08-80B6B63B3366}">
          <p14:sldIdLst>
            <p14:sldId id="291"/>
            <p14:sldId id="292"/>
            <p14:sldId id="321"/>
            <p14:sldId id="293"/>
            <p14:sldId id="294"/>
            <p14:sldId id="296"/>
            <p14:sldId id="297"/>
            <p14:sldId id="298"/>
          </p14:sldIdLst>
        </p14:section>
        <p14:section name="OT ranking method validity" id="{FD115CA8-C0AF-4216-AA0B-4C62BB23AE9B}">
          <p14:sldIdLst>
            <p14:sldId id="306"/>
            <p14:sldId id="307"/>
            <p14:sldId id="308"/>
            <p14:sldId id="309"/>
            <p14:sldId id="310"/>
            <p14:sldId id="311"/>
          </p14:sldIdLst>
        </p14:section>
        <p14:section name="Thinking Bigger" id="{443C9222-754B-4DE2-BEEB-7BDA437FAC89}">
          <p14:sldIdLst>
            <p14:sldId id="299"/>
            <p14:sldId id="300"/>
          </p14:sldIdLst>
        </p14:section>
        <p14:section name="Reliability" id="{52D44AED-260A-4E1D-9C1D-11D44A4876FB}">
          <p14:sldIdLst/>
        </p14:section>
        <p14:section name="Accuracy" id="{A8AFBC96-BF65-4935-B48B-9C920326A461}">
          <p14:sldIdLst>
            <p14:sldId id="320"/>
          </p14:sldIdLst>
        </p14:section>
        <p14:section name="References" id="{9EEDDA8E-5653-4EFB-BDFF-339F6F755ADA}">
          <p14:sldIdLst>
            <p14:sldId id="295"/>
          </p14:sldIdLst>
        </p14:section>
        <p14:section name="Thanks" id="{B62992FA-B245-4E95-9BE0-BA58A9995C6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z Kitto" initials="LK" lastIdx="1" clrIdx="0">
    <p:extLst>
      <p:ext uri="{19B8F6BF-5375-455C-9EA6-DF929625EA0E}">
        <p15:presenceInfo xmlns:p15="http://schemas.microsoft.com/office/powerpoint/2012/main" userId="S::ekit001@UoA.auckland.ac.nz::f9bc63ba-ed9c-490a-beed-1f873536eae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E0026"/>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42" autoAdjust="0"/>
    <p:restoredTop sz="94660"/>
  </p:normalViewPr>
  <p:slideViewPr>
    <p:cSldViewPr snapToGrid="0">
      <p:cViewPr varScale="1">
        <p:scale>
          <a:sx n="100" d="100"/>
          <a:sy n="100" d="100"/>
        </p:scale>
        <p:origin x="96" y="141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3062" y="67"/>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handoutMaster" Target="handoutMasters/handoutMaster1.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rts/_rels/chart1.xml.rels><?xml version="1.0" encoding="UTF-8" standalone="yes"?>
<Relationships xmlns="http://schemas.openxmlformats.org/package/2006/relationships"><Relationship Id="rId3" Type="http://schemas.openxmlformats.org/officeDocument/2006/relationships/oleObject" Target="file:///E:\My%20Documents\Work%20In%20Progress\Glossolalia\2014%20Fall\RAs\E-a\E-a-VOT-merged.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#humans:</a:t>
            </a:r>
            <a:r>
              <a:rPr lang="en-US" baseline="0"/>
              <a:t> min-max stop discovery</a:t>
            </a:r>
          </a:p>
        </c:rich>
      </c:tx>
      <c:layout>
        <c:manualLayout>
          <c:xMode val="edge"/>
          <c:yMode val="edge"/>
          <c:x val="0.20949300087489067"/>
          <c:y val="2.314814814814814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'E-a-VOT-merged'!$AA$352</c:f>
              <c:strCache>
                <c:ptCount val="1"/>
                <c:pt idx="0">
                  <c:v>Min</c:v>
                </c:pt>
              </c:strCache>
            </c:strRef>
          </c:tx>
          <c:spPr>
            <a:solidFill>
              <a:schemeClr val="accent1"/>
            </a:solidFill>
            <a:ln>
              <a:noFill/>
            </a:ln>
            <a:effectLst/>
          </c:spPr>
          <c:invertIfNegative val="0"/>
          <c:cat>
            <c:numRef>
              <c:f>'E-a-VOT-merged'!$Z$353:$Z$358</c:f>
              <c:numCache>
                <c:formatCode>General</c:formatCode>
                <c:ptCount val="6"/>
                <c:pt idx="0">
                  <c:v>1</c:v>
                </c:pt>
                <c:pt idx="1">
                  <c:v>2</c:v>
                </c:pt>
                <c:pt idx="2">
                  <c:v>3</c:v>
                </c:pt>
                <c:pt idx="3">
                  <c:v>4</c:v>
                </c:pt>
                <c:pt idx="4">
                  <c:v>5</c:v>
                </c:pt>
                <c:pt idx="5">
                  <c:v>6</c:v>
                </c:pt>
              </c:numCache>
            </c:numRef>
          </c:cat>
          <c:val>
            <c:numRef>
              <c:f>'E-a-VOT-merged'!$AA$353:$AA$358</c:f>
              <c:numCache>
                <c:formatCode>General</c:formatCode>
                <c:ptCount val="6"/>
                <c:pt idx="0">
                  <c:v>64</c:v>
                </c:pt>
                <c:pt idx="1">
                  <c:v>79</c:v>
                </c:pt>
                <c:pt idx="2">
                  <c:v>88</c:v>
                </c:pt>
                <c:pt idx="3">
                  <c:v>92</c:v>
                </c:pt>
                <c:pt idx="4">
                  <c:v>95</c:v>
                </c:pt>
                <c:pt idx="5">
                  <c:v>100</c:v>
                </c:pt>
              </c:numCache>
            </c:numRef>
          </c:val>
          <c:extLst>
            <c:ext xmlns:c16="http://schemas.microsoft.com/office/drawing/2014/chart" uri="{C3380CC4-5D6E-409C-BE32-E72D297353CC}">
              <c16:uniqueId val="{00000000-0336-4A77-A7BF-95D87F862DB0}"/>
            </c:ext>
          </c:extLst>
        </c:ser>
        <c:ser>
          <c:idx val="1"/>
          <c:order val="1"/>
          <c:tx>
            <c:strRef>
              <c:f>'E-a-VOT-merged'!$AB$352</c:f>
              <c:strCache>
                <c:ptCount val="1"/>
                <c:pt idx="0">
                  <c:v>ToMax</c:v>
                </c:pt>
              </c:strCache>
            </c:strRef>
          </c:tx>
          <c:spPr>
            <a:solidFill>
              <a:schemeClr val="accent2"/>
            </a:solidFill>
            <a:ln>
              <a:noFill/>
            </a:ln>
            <a:effectLst/>
          </c:spPr>
          <c:invertIfNegative val="0"/>
          <c:cat>
            <c:numRef>
              <c:f>'E-a-VOT-merged'!$Z$353:$Z$358</c:f>
              <c:numCache>
                <c:formatCode>General</c:formatCode>
                <c:ptCount val="6"/>
                <c:pt idx="0">
                  <c:v>1</c:v>
                </c:pt>
                <c:pt idx="1">
                  <c:v>2</c:v>
                </c:pt>
                <c:pt idx="2">
                  <c:v>3</c:v>
                </c:pt>
                <c:pt idx="3">
                  <c:v>4</c:v>
                </c:pt>
                <c:pt idx="4">
                  <c:v>5</c:v>
                </c:pt>
                <c:pt idx="5">
                  <c:v>6</c:v>
                </c:pt>
              </c:numCache>
            </c:numRef>
          </c:cat>
          <c:val>
            <c:numRef>
              <c:f>'E-a-VOT-merged'!$AB$353:$AB$358</c:f>
              <c:numCache>
                <c:formatCode>General</c:formatCode>
                <c:ptCount val="6"/>
                <c:pt idx="0">
                  <c:v>18</c:v>
                </c:pt>
                <c:pt idx="1">
                  <c:v>15</c:v>
                </c:pt>
                <c:pt idx="2">
                  <c:v>10</c:v>
                </c:pt>
                <c:pt idx="3">
                  <c:v>7</c:v>
                </c:pt>
                <c:pt idx="4">
                  <c:v>5</c:v>
                </c:pt>
                <c:pt idx="5">
                  <c:v>0</c:v>
                </c:pt>
              </c:numCache>
            </c:numRef>
          </c:val>
          <c:extLst>
            <c:ext xmlns:c16="http://schemas.microsoft.com/office/drawing/2014/chart" uri="{C3380CC4-5D6E-409C-BE32-E72D297353CC}">
              <c16:uniqueId val="{00000001-0336-4A77-A7BF-95D87F862DB0}"/>
            </c:ext>
          </c:extLst>
        </c:ser>
        <c:dLbls>
          <c:showLegendKey val="0"/>
          <c:showVal val="0"/>
          <c:showCatName val="0"/>
          <c:showSerName val="0"/>
          <c:showPercent val="0"/>
          <c:showBubbleSize val="0"/>
        </c:dLbls>
        <c:gapWidth val="150"/>
        <c:overlap val="100"/>
        <c:axId val="241983600"/>
        <c:axId val="241985560"/>
      </c:barChart>
      <c:catAx>
        <c:axId val="24198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1985560"/>
        <c:crosses val="autoZero"/>
        <c:auto val="1"/>
        <c:lblAlgn val="ctr"/>
        <c:lblOffset val="100"/>
        <c:noMultiLvlLbl val="0"/>
      </c:catAx>
      <c:valAx>
        <c:axId val="24198556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19836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Range</a:t>
            </a:r>
            <a:r>
              <a:rPr lang="en-US" baseline="0"/>
              <a:t> (ms) related to token count (%)</a:t>
            </a:r>
            <a:r>
              <a:rPr lang="en-US"/>
              <a:t> </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Sheet1!$D$1</c:f>
              <c:strCache>
                <c:ptCount val="1"/>
                <c:pt idx="0">
                  <c:v>cumulative %</c:v>
                </c:pt>
              </c:strCache>
            </c:strRef>
          </c:tx>
          <c:spPr>
            <a:solidFill>
              <a:schemeClr val="accent1"/>
            </a:solidFill>
            <a:ln>
              <a:noFill/>
            </a:ln>
            <a:effectLst/>
          </c:spPr>
          <c:invertIfNegative val="0"/>
          <c:cat>
            <c:strRef>
              <c:f>Sheet1!$A$2:$A$22</c:f>
              <c:strCach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&gt;20</c:v>
                </c:pt>
              </c:strCache>
            </c:strRef>
          </c:cat>
          <c:val>
            <c:numRef>
              <c:f>Sheet1!$D$2:$D$22</c:f>
              <c:numCache>
                <c:formatCode>General</c:formatCode>
                <c:ptCount val="21"/>
                <c:pt idx="0">
                  <c:v>2</c:v>
                </c:pt>
                <c:pt idx="1">
                  <c:v>7</c:v>
                </c:pt>
                <c:pt idx="2">
                  <c:v>17</c:v>
                </c:pt>
                <c:pt idx="3">
                  <c:v>27</c:v>
                </c:pt>
                <c:pt idx="4">
                  <c:v>33</c:v>
                </c:pt>
                <c:pt idx="5">
                  <c:v>44</c:v>
                </c:pt>
                <c:pt idx="6">
                  <c:v>51</c:v>
                </c:pt>
                <c:pt idx="7">
                  <c:v>61</c:v>
                </c:pt>
                <c:pt idx="8">
                  <c:v>67</c:v>
                </c:pt>
                <c:pt idx="9">
                  <c:v>70</c:v>
                </c:pt>
                <c:pt idx="10">
                  <c:v>74</c:v>
                </c:pt>
                <c:pt idx="11">
                  <c:v>82</c:v>
                </c:pt>
                <c:pt idx="12">
                  <c:v>83</c:v>
                </c:pt>
                <c:pt idx="13">
                  <c:v>85</c:v>
                </c:pt>
                <c:pt idx="14">
                  <c:v>85</c:v>
                </c:pt>
                <c:pt idx="15">
                  <c:v>87</c:v>
                </c:pt>
                <c:pt idx="16">
                  <c:v>89</c:v>
                </c:pt>
                <c:pt idx="17">
                  <c:v>91</c:v>
                </c:pt>
                <c:pt idx="18">
                  <c:v>92</c:v>
                </c:pt>
                <c:pt idx="19">
                  <c:v>93</c:v>
                </c:pt>
                <c:pt idx="20">
                  <c:v>100</c:v>
                </c:pt>
              </c:numCache>
            </c:numRef>
          </c:val>
          <c:extLst>
            <c:ext xmlns:c16="http://schemas.microsoft.com/office/drawing/2014/chart" uri="{C3380CC4-5D6E-409C-BE32-E72D297353CC}">
              <c16:uniqueId val="{00000000-F90D-48CA-A107-41DAF4EB20F3}"/>
            </c:ext>
          </c:extLst>
        </c:ser>
        <c:dLbls>
          <c:showLegendKey val="0"/>
          <c:showVal val="0"/>
          <c:showCatName val="0"/>
          <c:showSerName val="0"/>
          <c:showPercent val="0"/>
          <c:showBubbleSize val="0"/>
        </c:dLbls>
        <c:gapWidth val="219"/>
        <c:overlap val="-27"/>
        <c:axId val="241980856"/>
        <c:axId val="241986344"/>
      </c:barChart>
      <c:catAx>
        <c:axId val="24198085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Range</a:t>
                </a:r>
                <a:r>
                  <a:rPr lang="en-US" baseline="0"/>
                  <a:t> (ms) per token</a:t>
                </a:r>
                <a:endParaRPr lang="en-US"/>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1986344"/>
        <c:crosses val="autoZero"/>
        <c:auto val="1"/>
        <c:lblAlgn val="ctr"/>
        <c:lblOffset val="100"/>
        <c:noMultiLvlLbl val="0"/>
      </c:catAx>
      <c:valAx>
        <c:axId val="241986344"/>
        <c:scaling>
          <c:orientation val="minMax"/>
          <c:max val="1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t>
                </a:r>
                <a:r>
                  <a:rPr lang="en-US" baseline="0"/>
                  <a:t> of tokens with range of </a:t>
                </a:r>
                <a:r>
                  <a:rPr lang="en-US" i="1" baseline="0"/>
                  <a:t>n</a:t>
                </a:r>
                <a:r>
                  <a:rPr lang="en-US" i="0" baseline="0"/>
                  <a:t> ms or less </a:t>
                </a:r>
                <a:endParaRPr lang="en-US"/>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19808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Pooling by Dataset (n=359)</a:t>
            </a:r>
          </a:p>
        </c:rich>
      </c:tx>
      <c:layout/>
      <c:overlay val="0"/>
    </c:title>
    <c:autoTitleDeleted val="0"/>
    <c:plotArea>
      <c:layout/>
      <c:pieChart>
        <c:varyColors val="1"/>
        <c:ser>
          <c:idx val="0"/>
          <c:order val="0"/>
          <c:tx>
            <c:strRef>
              <c:f>Sheet1!$B$1</c:f>
              <c:strCache>
                <c:ptCount val="1"/>
                <c:pt idx="0">
                  <c:v>Pooling by Dataset (n=806)</c:v>
                </c:pt>
              </c:strCache>
            </c:strRef>
          </c:tx>
          <c:dPt>
            <c:idx val="1"/>
            <c:bubble3D val="0"/>
            <c:spPr>
              <a:solidFill>
                <a:srgbClr val="FF0000"/>
              </a:solidFill>
            </c:spPr>
            <c:extLst>
              <c:ext xmlns:c16="http://schemas.microsoft.com/office/drawing/2014/chart" uri="{C3380CC4-5D6E-409C-BE32-E72D297353CC}">
                <c16:uniqueId val="{00000001-4C08-4763-908F-3EE4A4960AC3}"/>
              </c:ext>
            </c:extLst>
          </c:dPt>
          <c:dPt>
            <c:idx val="2"/>
            <c:bubble3D val="0"/>
            <c:spPr>
              <a:solidFill>
                <a:srgbClr val="92D050"/>
              </a:solidFill>
            </c:spPr>
            <c:extLst>
              <c:ext xmlns:c16="http://schemas.microsoft.com/office/drawing/2014/chart" uri="{C3380CC4-5D6E-409C-BE32-E72D297353CC}">
                <c16:uniqueId val="{00000003-4C08-4763-908F-3EE4A4960AC3}"/>
              </c:ext>
            </c:extLst>
          </c:dPt>
          <c:dLbls>
            <c:dLbl>
              <c:idx val="0"/>
              <c:layout>
                <c:manualLayout>
                  <c:x val="3.2160250801983085E-2"/>
                  <c:y val="-1.2934008248968931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4C08-4763-908F-3EE4A4960AC3}"/>
                </c:ext>
              </c:extLst>
            </c:dLbl>
            <c:dLbl>
              <c:idx val="1"/>
              <c:layout>
                <c:manualLayout>
                  <c:x val="1.2894156459609217E-2"/>
                  <c:y val="-8.6945381827271597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4C08-4763-908F-3EE4A4960AC3}"/>
                </c:ext>
              </c:extLst>
            </c:dLbl>
            <c:dLbl>
              <c:idx val="2"/>
              <c:layout>
                <c:manualLayout>
                  <c:x val="-2.7520049577136201E-2"/>
                  <c:y val="-5.8153668291463567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4C08-4763-908F-3EE4A4960AC3}"/>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Sheet1!$A$2:$A$4</c:f>
              <c:strCache>
                <c:ptCount val="3"/>
                <c:pt idx="0">
                  <c:v>Pooled</c:v>
                </c:pt>
                <c:pt idx="1">
                  <c:v>Not pooled</c:v>
                </c:pt>
                <c:pt idx="2">
                  <c:v>Unknown</c:v>
                </c:pt>
              </c:strCache>
            </c:strRef>
          </c:cat>
          <c:val>
            <c:numRef>
              <c:f>Sheet1!$B$2:$B$4</c:f>
              <c:numCache>
                <c:formatCode>0.0%</c:formatCode>
                <c:ptCount val="3"/>
                <c:pt idx="0">
                  <c:v>8.4000000000000047E-2</c:v>
                </c:pt>
                <c:pt idx="1">
                  <c:v>4.2000000000000023E-2</c:v>
                </c:pt>
                <c:pt idx="2">
                  <c:v>0.87500000000000155</c:v>
                </c:pt>
              </c:numCache>
            </c:numRef>
          </c:val>
          <c:extLst>
            <c:ext xmlns:c16="http://schemas.microsoft.com/office/drawing/2014/chart" uri="{C3380CC4-5D6E-409C-BE32-E72D297353CC}">
              <c16:uniqueId val="{00000005-4C08-4763-908F-3EE4A4960AC3}"/>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73627922930088496"/>
          <c:y val="0.71531037786943297"/>
          <c:w val="0.24667531615366259"/>
          <c:h val="0.25423384576927877"/>
        </c:manualLayout>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layout/>
      <c:overlay val="0"/>
    </c:title>
    <c:autoTitleDeleted val="0"/>
    <c:plotArea>
      <c:layout/>
      <c:pieChart>
        <c:varyColors val="1"/>
        <c:ser>
          <c:idx val="0"/>
          <c:order val="0"/>
          <c:tx>
            <c:strRef>
              <c:f>Sheet1!$B$1</c:f>
              <c:strCache>
                <c:ptCount val="1"/>
                <c:pt idx="0">
                  <c:v>Reporting of Native Speaker status in Secondary datasets (n=450)</c:v>
                </c:pt>
              </c:strCache>
            </c:strRef>
          </c:tx>
          <c:dLbls>
            <c:dLbl>
              <c:idx val="0"/>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6786-421F-A0E8-61E8AF0F7A0A}"/>
                </c:ext>
              </c:extLst>
            </c:dLbl>
            <c:dLbl>
              <c:idx val="2"/>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6786-421F-A0E8-61E8AF0F7A0A}"/>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cat>
            <c:strRef>
              <c:f>Sheet1!$A$2:$A$4</c:f>
              <c:strCache>
                <c:ptCount val="3"/>
                <c:pt idx="0">
                  <c:v>Asked</c:v>
                </c:pt>
                <c:pt idx="1">
                  <c:v>Did not ask</c:v>
                </c:pt>
                <c:pt idx="2">
                  <c:v>Not reported</c:v>
                </c:pt>
              </c:strCache>
            </c:strRef>
          </c:cat>
          <c:val>
            <c:numRef>
              <c:f>Sheet1!$B$2:$B$4</c:f>
              <c:numCache>
                <c:formatCode>General</c:formatCode>
                <c:ptCount val="3"/>
                <c:pt idx="0">
                  <c:v>0.4</c:v>
                </c:pt>
                <c:pt idx="1">
                  <c:v>0</c:v>
                </c:pt>
                <c:pt idx="2">
                  <c:v>99.6</c:v>
                </c:pt>
              </c:numCache>
            </c:numRef>
          </c:val>
          <c:extLst>
            <c:ext xmlns:c16="http://schemas.microsoft.com/office/drawing/2014/chart" uri="{C3380CC4-5D6E-409C-BE32-E72D297353CC}">
              <c16:uniqueId val="{00000002-6786-421F-A0E8-61E8AF0F7A0A}"/>
            </c:ext>
          </c:extLst>
        </c:ser>
        <c:dLbls>
          <c:showLegendKey val="0"/>
          <c:showVal val="0"/>
          <c:showCatName val="0"/>
          <c:showSerName val="0"/>
          <c:showPercent val="0"/>
          <c:showBubbleSize val="0"/>
          <c:showLeaderLines val="1"/>
        </c:dLbls>
        <c:firstSliceAng val="0"/>
      </c:pieChart>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0-02-10T13:47:20.822" idx="1">
    <p:pos x="10" y="10"/>
    <p:text/>
    <p:extLst>
      <p:ext uri="{C676402C-5697-4E1C-873F-D02D1690AC5C}">
        <p15:threadingInfo xmlns:p15="http://schemas.microsoft.com/office/powerpoint/2012/main" timeZoneBias="-78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6AC884-8282-4AD3-AD62-BB208281FB4C}" type="datetimeFigureOut">
              <a:rPr lang="en-US" smtClean="0"/>
              <a:t>3/13/2022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10C1D11-22C4-4ED9-BC3A-677B33FB7C78}" type="slidenum">
              <a:rPr lang="en-US" smtClean="0"/>
              <a:t>‹#›</a:t>
            </a:fld>
            <a:endParaRPr lang="en-US"/>
          </a:p>
        </p:txBody>
      </p:sp>
    </p:spTree>
    <p:extLst>
      <p:ext uri="{BB962C8B-B14F-4D97-AF65-F5344CB8AC3E}">
        <p14:creationId xmlns:p14="http://schemas.microsoft.com/office/powerpoint/2010/main" val="11959295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96603E-EE0F-45B8-9B28-2C73BE1658D9}" type="datetimeFigureOut">
              <a:rPr lang="en-US" smtClean="0"/>
              <a:t>3/13/2022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422C63-9EFC-49CC-BD73-95895B254A13}" type="slidenum">
              <a:rPr lang="en-US" smtClean="0"/>
              <a:t>‹#›</a:t>
            </a:fld>
            <a:endParaRPr lang="en-US"/>
          </a:p>
        </p:txBody>
      </p:sp>
    </p:spTree>
    <p:extLst>
      <p:ext uri="{BB962C8B-B14F-4D97-AF65-F5344CB8AC3E}">
        <p14:creationId xmlns:p14="http://schemas.microsoft.com/office/powerpoint/2010/main" val="4115324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22C63-9EFC-49CC-BD73-95895B254A13}" type="slidenum">
              <a:rPr lang="en-US" smtClean="0"/>
              <a:t>2</a:t>
            </a:fld>
            <a:endParaRPr lang="en-US"/>
          </a:p>
        </p:txBody>
      </p:sp>
    </p:spTree>
    <p:extLst>
      <p:ext uri="{BB962C8B-B14F-4D97-AF65-F5344CB8AC3E}">
        <p14:creationId xmlns:p14="http://schemas.microsoft.com/office/powerpoint/2010/main" val="699958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22C63-9EFC-49CC-BD73-95895B254A13}" type="slidenum">
              <a:rPr lang="en-US" smtClean="0"/>
              <a:t>4</a:t>
            </a:fld>
            <a:endParaRPr lang="en-US"/>
          </a:p>
        </p:txBody>
      </p:sp>
    </p:spTree>
    <p:extLst>
      <p:ext uri="{BB962C8B-B14F-4D97-AF65-F5344CB8AC3E}">
        <p14:creationId xmlns:p14="http://schemas.microsoft.com/office/powerpoint/2010/main" val="3724029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3C4582-6902-4F5E-B7B7-D33414870C63}" type="slidenum">
              <a:rPr lang="en-US"/>
              <a:pPr/>
              <a:t>5</a:t>
            </a:fld>
            <a:endParaRPr lang="en-US"/>
          </a:p>
        </p:txBody>
      </p:sp>
      <p:sp>
        <p:nvSpPr>
          <p:cNvPr id="131074"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p:txBody>
          <a:bodyPr/>
          <a:lstStyle/>
          <a:p>
            <a:r>
              <a:rPr lang="en-US"/>
              <a:t>He came up with this useful chart.  </a:t>
            </a:r>
          </a:p>
          <a:p>
            <a:endParaRPr lang="en-US"/>
          </a:p>
          <a:p>
            <a:r>
              <a:rPr lang="en-US"/>
              <a:t>As you can see, casting your eye over it, there is a lot of disagreement about most things from the various authors.</a:t>
            </a:r>
          </a:p>
          <a:p>
            <a:endParaRPr lang="en-US"/>
          </a:p>
          <a:p>
            <a:r>
              <a:rPr lang="en-US"/>
              <a:t> </a:t>
            </a:r>
          </a:p>
          <a:p>
            <a:endParaRPr lang="en-US"/>
          </a:p>
          <a:p>
            <a:endParaRPr lang="en-US"/>
          </a:p>
        </p:txBody>
      </p:sp>
    </p:spTree>
    <p:extLst>
      <p:ext uri="{BB962C8B-B14F-4D97-AF65-F5344CB8AC3E}">
        <p14:creationId xmlns:p14="http://schemas.microsoft.com/office/powerpoint/2010/main" val="3505112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D9F9FF-3C5B-4242-A2FB-3B74782EC022}" type="slidenum">
              <a:rPr lang="en-US"/>
              <a:pPr/>
              <a:t>24</a:t>
            </a:fld>
            <a:endParaRPr lang="en-US"/>
          </a:p>
        </p:txBody>
      </p:sp>
      <p:sp>
        <p:nvSpPr>
          <p:cNvPr id="150530" name="Rectangle 2"/>
          <p:cNvSpPr>
            <a:spLocks noGrp="1" noRot="1" noChangeAspect="1" noChangeArrowheads="1" noTextEdit="1"/>
          </p:cNvSpPr>
          <p:nvPr>
            <p:ph type="sldImg"/>
          </p:nvPr>
        </p:nvSpPr>
        <p:spPr>
          <a:xfrm>
            <a:off x="685800" y="1143000"/>
            <a:ext cx="5486400" cy="3086100"/>
          </a:xfrm>
          <a:ln/>
        </p:spPr>
      </p:sp>
      <p:sp>
        <p:nvSpPr>
          <p:cNvPr id="150531" name="Rectangle 3"/>
          <p:cNvSpPr>
            <a:spLocks noGrp="1" noChangeArrowheads="1"/>
          </p:cNvSpPr>
          <p:nvPr>
            <p:ph type="body" idx="1"/>
          </p:nvPr>
        </p:nvSpPr>
        <p:spPr/>
        <p:txBody>
          <a:bodyPr/>
          <a:lstStyle/>
          <a:p>
            <a:r>
              <a:rPr lang="en-US"/>
              <a:t>To help answer this question I decided to look in the journal </a:t>
            </a:r>
            <a:r>
              <a:rPr lang="en-US" i="1"/>
              <a:t>Phonology</a:t>
            </a:r>
            <a:r>
              <a:rPr lang="en-US"/>
              <a:t> – perhaps the most prestigious place for theoretical phonologists to publish in.  I looked at all articles between 1997 and 2006 because they’re available online.</a:t>
            </a:r>
          </a:p>
          <a:p>
            <a:endParaRPr lang="en-US"/>
          </a:p>
          <a:p>
            <a:r>
              <a:rPr lang="en-US"/>
              <a:t>In addition to bare data, certain pieces of information were often mentioned: cite list.  It’s clear that these things were mentioned because the authors saw them as enhancing the reliability of the data.  In some way they contribute to determining what the quality of the data is.</a:t>
            </a:r>
          </a:p>
          <a:p>
            <a:endParaRPr lang="en-US"/>
          </a:p>
          <a:p>
            <a:r>
              <a:rPr lang="en-US"/>
              <a:t>I was also interested in whether people thought that it was essential to collect their own data, so I did some counting, and this is what I found.</a:t>
            </a:r>
          </a:p>
          <a:p>
            <a:endParaRPr lang="en-US"/>
          </a:p>
        </p:txBody>
      </p:sp>
    </p:spTree>
    <p:extLst>
      <p:ext uri="{BB962C8B-B14F-4D97-AF65-F5344CB8AC3E}">
        <p14:creationId xmlns:p14="http://schemas.microsoft.com/office/powerpoint/2010/main" val="678082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6128F7-5AD8-4293-A7B4-94EC59F65496}" type="slidenum">
              <a:rPr lang="en-US"/>
              <a:pPr/>
              <a:t>25</a:t>
            </a:fld>
            <a:endParaRPr lang="en-US"/>
          </a:p>
        </p:txBody>
      </p:sp>
      <p:sp>
        <p:nvSpPr>
          <p:cNvPr id="77826" name="Rectangle 2"/>
          <p:cNvSpPr>
            <a:spLocks noGrp="1" noRot="1" noChangeAspect="1" noChangeArrowheads="1" noTextEdit="1"/>
          </p:cNvSpPr>
          <p:nvPr>
            <p:ph type="sldImg"/>
          </p:nvPr>
        </p:nvSpPr>
        <p:spPr>
          <a:xfrm>
            <a:off x="685800" y="1143000"/>
            <a:ext cx="5486400" cy="3086100"/>
          </a:xfrm>
          <a:ln/>
        </p:spPr>
      </p:sp>
      <p:sp>
        <p:nvSpPr>
          <p:cNvPr id="77827" name="Rectangle 3"/>
          <p:cNvSpPr>
            <a:spLocks noGrp="1" noChangeArrowheads="1"/>
          </p:cNvSpPr>
          <p:nvPr>
            <p:ph type="body" idx="1"/>
          </p:nvPr>
        </p:nvSpPr>
        <p:spPr/>
        <p:txBody>
          <a:bodyPr/>
          <a:lstStyle/>
          <a:p>
            <a:pPr>
              <a:lnSpc>
                <a:spcPct val="90000"/>
              </a:lnSpc>
            </a:pPr>
            <a:r>
              <a:rPr lang="en-US"/>
              <a:t>There were 103 research articles (not squibs, not book reviews, not introductions to thematic volumes).  I culled 249 distinct datasets.  A ‘dataset’ is data that is set out from the text; it can’t have been merely mentioned in passing.  Datasets within an article were counted as ‘distinct’ if they were from different languages or consultants, or were about significantly different phenomena.  Some articles had lots of data, but only one dataset because they were interested in just one phenomenon from one language.</a:t>
            </a:r>
          </a:p>
          <a:p>
            <a:pPr>
              <a:lnSpc>
                <a:spcPct val="90000"/>
              </a:lnSpc>
            </a:pPr>
            <a:endParaRPr lang="en-US"/>
          </a:p>
          <a:p>
            <a:pPr>
              <a:lnSpc>
                <a:spcPct val="90000"/>
              </a:lnSpc>
            </a:pPr>
            <a:r>
              <a:rPr lang="en-US"/>
              <a:t>I found that 56 datasets (22.5%) were sourced from primary data – this is data that the author collected directly from a speaker.  176 were from secondary sources (71%) – this is data from a book or article that reported a primary dataset (eg, grammars, dictionaries).  Just two datasets were cited as being from tertiary sources – either a non-native speaker’s judgment, or from a theoretical article that cited a secondary source.  I wasn’t able to classify 15 datasets. In these cases, a source wasn’t specified (e.g. citing ‘English’ data without citing whether the source came from a dictionary or from the author); in many of these cases, it seemed that the author spoke the language cited, so was probably using themselves as a source.  However, this wasn’t stated outright.</a:t>
            </a:r>
          </a:p>
          <a:p>
            <a:pPr>
              <a:lnSpc>
                <a:spcPct val="90000"/>
              </a:lnSpc>
            </a:pPr>
            <a:endParaRPr lang="en-US"/>
          </a:p>
          <a:p>
            <a:pPr algn="just">
              <a:lnSpc>
                <a:spcPct val="90000"/>
              </a:lnSpc>
            </a:pPr>
            <a:r>
              <a:rPr lang="en-US"/>
              <a:t>This distribution of dataset type is uninteresting on its own.  It’s really irrelevant where the data comes from, from a theoretical point of view.  But things get interesting when we delve deeper.</a:t>
            </a:r>
          </a:p>
          <a:p>
            <a:pPr>
              <a:lnSpc>
                <a:spcPct val="90000"/>
              </a:lnSpc>
            </a:pPr>
            <a:endParaRPr lang="en-US"/>
          </a:p>
          <a:p>
            <a:pPr>
              <a:lnSpc>
                <a:spcPct val="90000"/>
              </a:lnSpc>
            </a:pPr>
            <a:endParaRPr lang="en-US"/>
          </a:p>
        </p:txBody>
      </p:sp>
    </p:spTree>
    <p:extLst>
      <p:ext uri="{BB962C8B-B14F-4D97-AF65-F5344CB8AC3E}">
        <p14:creationId xmlns:p14="http://schemas.microsoft.com/office/powerpoint/2010/main" val="3369852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664987-5AC6-4148-AD31-D749D98A1A33}" type="slidenum">
              <a:rPr lang="en-US"/>
              <a:pPr/>
              <a:t>40</a:t>
            </a:fld>
            <a:endParaRPr lang="en-US"/>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p:txBody>
          <a:bodyPr/>
          <a:lstStyle/>
          <a:p>
            <a:r>
              <a:rPr lang="en-US"/>
              <a:t>Thankfully, Herbert Williams, who heavily revised the dictionary in 1917 tells us.</a:t>
            </a:r>
          </a:p>
          <a:p>
            <a:r>
              <a:rPr lang="en-US"/>
              <a:t>{See the list above.}</a:t>
            </a:r>
          </a:p>
          <a:p>
            <a:r>
              <a:rPr lang="en-US"/>
              <a:t>It seems that lots of the data came from secondary sources.  Therefore, Williams dictionary is a tertiary source.</a:t>
            </a:r>
          </a:p>
          <a:p>
            <a:endParaRPr lang="en-US"/>
          </a:p>
          <a:p>
            <a:r>
              <a:rPr lang="en-US"/>
              <a:t>The data is obviously </a:t>
            </a:r>
            <a:r>
              <a:rPr lang="en-US" b="1"/>
              <a:t>pooled </a:t>
            </a:r>
            <a:r>
              <a:rPr lang="en-US"/>
              <a:t>from many native speakers.</a:t>
            </a:r>
          </a:p>
          <a:p>
            <a:r>
              <a:rPr lang="en-US"/>
              <a:t>==</a:t>
            </a:r>
          </a:p>
          <a:p>
            <a:r>
              <a:rPr lang="en-US" sz="1100"/>
              <a:t>Mr Elsdon Best, “whose intimate acquaintance with the Maori, coupled with the scientific method of his enquiries, give to the results of his work a value quite unique.  He not only supplied a very large number of words, new meanings, and examples, collected at first hand [PVdeL: from whom? where?], …”</a:t>
            </a:r>
          </a:p>
          <a:p>
            <a:r>
              <a:rPr lang="en-US" sz="1100"/>
              <a:t>Rev. Father Becker, of Hokianga sent “a large and helpful list of words, collected chiefly in the northern part of the North Island.  These words were often of the greatest assistance in elucidating difficulties”</a:t>
            </a:r>
          </a:p>
          <a:p>
            <a:r>
              <a:rPr lang="en-US" sz="1100"/>
              <a:t>Mr S. Percy Smith.. “contributing lists of words..”</a:t>
            </a:r>
          </a:p>
          <a:p>
            <a:r>
              <a:rPr lang="en-US" sz="1100"/>
              <a:t>“In addition to the above, I have received contributions, less in volume, but often of the highest value, from a large number of correspondents, who will, I hope, not measure my gratitude by this very inadequate acknowledgment”</a:t>
            </a:r>
          </a:p>
          <a:p>
            <a:endParaRPr lang="en-US"/>
          </a:p>
        </p:txBody>
      </p:sp>
    </p:spTree>
    <p:extLst>
      <p:ext uri="{BB962C8B-B14F-4D97-AF65-F5344CB8AC3E}">
        <p14:creationId xmlns:p14="http://schemas.microsoft.com/office/powerpoint/2010/main" val="2141771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D9F9FF-3C5B-4242-A2FB-3B74782EC022}" type="slidenum">
              <a:rPr lang="en-US"/>
              <a:pPr/>
              <a:t>60</a:t>
            </a:fld>
            <a:endParaRPr lang="en-US"/>
          </a:p>
        </p:txBody>
      </p:sp>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p:txBody>
          <a:bodyPr/>
          <a:lstStyle/>
          <a:p>
            <a:r>
              <a:rPr lang="en-US"/>
              <a:t>To help answer this question I decided to look in the journal </a:t>
            </a:r>
            <a:r>
              <a:rPr lang="en-US" i="1"/>
              <a:t>Phonology</a:t>
            </a:r>
            <a:r>
              <a:rPr lang="en-US"/>
              <a:t> – perhaps the most prestigious place for theoretical phonologists to publish in.  I looked at all articles between 1997 and 2006 because they’re available online.</a:t>
            </a:r>
          </a:p>
          <a:p>
            <a:endParaRPr lang="en-US"/>
          </a:p>
          <a:p>
            <a:r>
              <a:rPr lang="en-US"/>
              <a:t>In addition to bare data, certain pieces of information were often mentioned: cite list.  It’s clear that these things were mentioned because the authors saw them as enhancing the reliability of the data.  In some way they contribute to determining what the quality of the data is.</a:t>
            </a:r>
          </a:p>
          <a:p>
            <a:endParaRPr lang="en-US"/>
          </a:p>
          <a:p>
            <a:r>
              <a:rPr lang="en-US"/>
              <a:t>I was also interested in whether people thought that it was essential to collect their own data, so I did some counting, and this is what I found.</a:t>
            </a:r>
          </a:p>
          <a:p>
            <a:endParaRPr lang="en-US"/>
          </a:p>
        </p:txBody>
      </p:sp>
    </p:spTree>
    <p:extLst>
      <p:ext uri="{BB962C8B-B14F-4D97-AF65-F5344CB8AC3E}">
        <p14:creationId xmlns:p14="http://schemas.microsoft.com/office/powerpoint/2010/main" val="17726823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12189884"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10"/>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527052" y="381000"/>
            <a:ext cx="306088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914400" y="2130426"/>
            <a:ext cx="10363200" cy="1470025"/>
          </a:xfrm>
        </p:spPr>
        <p:txBody>
          <a:bodyPr/>
          <a:lstStyle>
            <a:lvl1pPr algn="ctr">
              <a:defRPr>
                <a:solidFill>
                  <a:schemeClr val="bg1"/>
                </a:solidFill>
              </a:defRPr>
            </a:lvl1pPr>
          </a:lstStyle>
          <a:p>
            <a:r>
              <a:rPr lang="en-US"/>
              <a:t>Click to edit Master title style</a:t>
            </a:r>
            <a:endParaRPr lang="en-US" dirty="0"/>
          </a:p>
        </p:txBody>
      </p:sp>
      <p:sp>
        <p:nvSpPr>
          <p:cNvPr id="4099" name="Rectangle 3"/>
          <p:cNvSpPr>
            <a:spLocks noGrp="1" noChangeArrowheads="1"/>
          </p:cNvSpPr>
          <p:nvPr>
            <p:ph type="subTitle" idx="1"/>
          </p:nvPr>
        </p:nvSpPr>
        <p:spPr>
          <a:xfrm>
            <a:off x="1828800" y="3886200"/>
            <a:ext cx="8534400" cy="1752600"/>
          </a:xfrm>
        </p:spPr>
        <p:txBody>
          <a:bodyPr/>
          <a:lstStyle>
            <a:lvl1pPr marL="0" indent="0" algn="ctr">
              <a:buFontTx/>
              <a:buNone/>
              <a:defRPr>
                <a:solidFill>
                  <a:schemeClr val="bg1"/>
                </a:solidFill>
              </a:defRPr>
            </a:lvl1pPr>
          </a:lstStyle>
          <a:p>
            <a:r>
              <a:rPr lang="en-US"/>
              <a:t>Click to edit Master subtitle style</a:t>
            </a:r>
          </a:p>
        </p:txBody>
      </p:sp>
    </p:spTree>
    <p:extLst>
      <p:ext uri="{BB962C8B-B14F-4D97-AF65-F5344CB8AC3E}">
        <p14:creationId xmlns:p14="http://schemas.microsoft.com/office/powerpoint/2010/main" val="1822544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fld id="{2C452982-8340-8A4F-A9F6-1B8CEF9A4E4F}" type="slidenum">
              <a:rPr lang="en-US"/>
              <a:pPr/>
              <a:t>‹#›</a:t>
            </a:fld>
            <a:endParaRPr lang="en-US"/>
          </a:p>
        </p:txBody>
      </p:sp>
    </p:spTree>
    <p:extLst>
      <p:ext uri="{BB962C8B-B14F-4D97-AF65-F5344CB8AC3E}">
        <p14:creationId xmlns:p14="http://schemas.microsoft.com/office/powerpoint/2010/main" val="3600565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448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609600"/>
            <a:ext cx="8026400" cy="5448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fld id="{6B75970E-5AA9-174B-BD7E-0085A2986C57}" type="slidenum">
              <a:rPr lang="en-US"/>
              <a:pPr/>
              <a:t>‹#›</a:t>
            </a:fld>
            <a:endParaRPr lang="en-US"/>
          </a:p>
        </p:txBody>
      </p:sp>
    </p:spTree>
    <p:extLst>
      <p:ext uri="{BB962C8B-B14F-4D97-AF65-F5344CB8AC3E}">
        <p14:creationId xmlns:p14="http://schemas.microsoft.com/office/powerpoint/2010/main" val="16292505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808038"/>
          </a:xfrm>
        </p:spPr>
        <p:txBody>
          <a:bodyPr/>
          <a:lstStyle/>
          <a:p>
            <a:r>
              <a:rPr lang="en-US"/>
              <a:t>Click to edit Master title style</a:t>
            </a:r>
          </a:p>
        </p:txBody>
      </p:sp>
      <p:sp>
        <p:nvSpPr>
          <p:cNvPr id="3" name="Text Placeholder 2"/>
          <p:cNvSpPr>
            <a:spLocks noGrp="1"/>
          </p:cNvSpPr>
          <p:nvPr>
            <p:ph type="body" sz="half" idx="1"/>
          </p:nvPr>
        </p:nvSpPr>
        <p:spPr>
          <a:xfrm>
            <a:off x="609600" y="1524000"/>
            <a:ext cx="53848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968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2"/>
            <a:ext cx="10972800" cy="808039"/>
          </a:xfrm>
        </p:spPr>
        <p:txBody>
          <a:bodyPr/>
          <a:lstStyle/>
          <a:p>
            <a:r>
              <a:rPr lang="en-US"/>
              <a:t>Click to edit Master title style</a:t>
            </a:r>
          </a:p>
        </p:txBody>
      </p:sp>
      <p:sp>
        <p:nvSpPr>
          <p:cNvPr id="3" name="Text Placeholder 2"/>
          <p:cNvSpPr>
            <a:spLocks noGrp="1"/>
          </p:cNvSpPr>
          <p:nvPr>
            <p:ph type="body" sz="half" idx="1"/>
          </p:nvPr>
        </p:nvSpPr>
        <p:spPr>
          <a:xfrm>
            <a:off x="609600" y="1524001"/>
            <a:ext cx="53848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524002"/>
            <a:ext cx="5384800" cy="21907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867151"/>
            <a:ext cx="5384800" cy="21907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541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fld id="{3013AB8E-5E72-194F-9F9C-D0D776FCF1E4}" type="slidenum">
              <a:rPr lang="en-US"/>
              <a:pPr/>
              <a:t>‹#›</a:t>
            </a:fld>
            <a:endParaRPr lang="en-US"/>
          </a:p>
        </p:txBody>
      </p:sp>
    </p:spTree>
    <p:extLst>
      <p:ext uri="{BB962C8B-B14F-4D97-AF65-F5344CB8AC3E}">
        <p14:creationId xmlns:p14="http://schemas.microsoft.com/office/powerpoint/2010/main" val="2481311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fld id="{D083D48B-DA84-4374-BB54-F1140082BE50}" type="slidenum">
              <a:rPr lang="en-US" smtClean="0"/>
              <a:pPr/>
              <a:t>‹#›</a:t>
            </a:fld>
            <a:endParaRPr lang="en-US" dirty="0"/>
          </a:p>
        </p:txBody>
      </p:sp>
    </p:spTree>
    <p:extLst>
      <p:ext uri="{BB962C8B-B14F-4D97-AF65-F5344CB8AC3E}">
        <p14:creationId xmlns:p14="http://schemas.microsoft.com/office/powerpoint/2010/main" val="725243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524000"/>
            <a:ext cx="53848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fld id="{F2C90BD7-7B7E-8948-AEA1-71800BCA617B}" type="slidenum">
              <a:rPr lang="en-US"/>
              <a:pPr/>
              <a:t>‹#›</a:t>
            </a:fld>
            <a:endParaRPr lang="en-US"/>
          </a:p>
        </p:txBody>
      </p:sp>
    </p:spTree>
    <p:extLst>
      <p:ext uri="{BB962C8B-B14F-4D97-AF65-F5344CB8AC3E}">
        <p14:creationId xmlns:p14="http://schemas.microsoft.com/office/powerpoint/2010/main" val="1768760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fld id="{1D9E5A43-566A-314E-B8C5-431A5A49D8D6}" type="slidenum">
              <a:rPr lang="en-US"/>
              <a:pPr/>
              <a:t>‹#›</a:t>
            </a:fld>
            <a:endParaRPr lang="en-US"/>
          </a:p>
        </p:txBody>
      </p:sp>
    </p:spTree>
    <p:extLst>
      <p:ext uri="{BB962C8B-B14F-4D97-AF65-F5344CB8AC3E}">
        <p14:creationId xmlns:p14="http://schemas.microsoft.com/office/powerpoint/2010/main" val="743686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fld id="{A45A56DD-D257-924B-A243-CBD88B0CD82A}" type="slidenum">
              <a:rPr lang="en-US"/>
              <a:pPr/>
              <a:t>‹#›</a:t>
            </a:fld>
            <a:endParaRPr lang="en-US"/>
          </a:p>
        </p:txBody>
      </p:sp>
    </p:spTree>
    <p:extLst>
      <p:ext uri="{BB962C8B-B14F-4D97-AF65-F5344CB8AC3E}">
        <p14:creationId xmlns:p14="http://schemas.microsoft.com/office/powerpoint/2010/main" val="1300177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636F5F44-CEE0-0B4E-B044-D115E9C2958B}" type="slidenum">
              <a:rPr lang="en-US"/>
              <a:pPr/>
              <a:t>‹#›</a:t>
            </a:fld>
            <a:endParaRPr lang="en-US"/>
          </a:p>
        </p:txBody>
      </p:sp>
    </p:spTree>
    <p:extLst>
      <p:ext uri="{BB962C8B-B14F-4D97-AF65-F5344CB8AC3E}">
        <p14:creationId xmlns:p14="http://schemas.microsoft.com/office/powerpoint/2010/main" val="3702138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3DE73113-9999-DC45-BA63-35DAF5721A81}" type="slidenum">
              <a:rPr lang="en-US"/>
              <a:pPr/>
              <a:t>‹#›</a:t>
            </a:fld>
            <a:endParaRPr lang="en-US"/>
          </a:p>
        </p:txBody>
      </p:sp>
    </p:spTree>
    <p:extLst>
      <p:ext uri="{BB962C8B-B14F-4D97-AF65-F5344CB8AC3E}">
        <p14:creationId xmlns:p14="http://schemas.microsoft.com/office/powerpoint/2010/main" val="116934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66ED43A7-9071-D94C-AE06-04B7319B1B6D}" type="slidenum">
              <a:rPr lang="en-US"/>
              <a:pPr/>
              <a:t>‹#›</a:t>
            </a:fld>
            <a:endParaRPr lang="en-US"/>
          </a:p>
        </p:txBody>
      </p:sp>
    </p:spTree>
    <p:extLst>
      <p:ext uri="{BB962C8B-B14F-4D97-AF65-F5344CB8AC3E}">
        <p14:creationId xmlns:p14="http://schemas.microsoft.com/office/powerpoint/2010/main" val="3588383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 y="1"/>
            <a:ext cx="12189884" cy="619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609600" y="609600"/>
            <a:ext cx="10972800" cy="808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609600" y="1524000"/>
            <a:ext cx="10972800" cy="4533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5F5F5F"/>
                </a:solidFill>
              </a:defRPr>
            </a:lvl1pPr>
          </a:lstStyle>
          <a:p>
            <a:fld id="{DC0FFF55-7169-C844-94E0-C20398CDFA2E}" type="slidenum">
              <a:rPr lang="en-US"/>
              <a:pPr/>
              <a:t>‹#›</a:t>
            </a:fld>
            <a:endParaRPr lang="en-US"/>
          </a:p>
        </p:txBody>
      </p:sp>
      <p:sp>
        <p:nvSpPr>
          <p:cNvPr id="1031" name="Text Box 10"/>
          <p:cNvSpPr txBox="1">
            <a:spLocks noChangeArrowheads="1"/>
          </p:cNvSpPr>
          <p:nvPr/>
        </p:nvSpPr>
        <p:spPr bwMode="auto">
          <a:xfrm>
            <a:off x="6502400" y="98426"/>
            <a:ext cx="5588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Geneva" charset="0"/>
                <a:cs typeface="Geneva" charset="0"/>
              </a:defRPr>
            </a:lvl1pPr>
            <a:lvl2pPr marL="742950" indent="-285750" eaLnBrk="0" hangingPunct="0">
              <a:defRPr sz="2400">
                <a:solidFill>
                  <a:schemeClr val="tx1"/>
                </a:solidFill>
                <a:latin typeface="Arial" charset="0"/>
                <a:ea typeface="Geneva" charset="0"/>
              </a:defRPr>
            </a:lvl2pPr>
            <a:lvl3pPr marL="1143000" indent="-228600" eaLnBrk="0" hangingPunct="0">
              <a:defRPr sz="2400">
                <a:solidFill>
                  <a:schemeClr val="tx1"/>
                </a:solidFill>
                <a:latin typeface="Arial" charset="0"/>
                <a:ea typeface="Geneva" charset="0"/>
              </a:defRPr>
            </a:lvl3pPr>
            <a:lvl4pPr marL="1600200" indent="-228600" eaLnBrk="0" hangingPunct="0">
              <a:defRPr sz="2400">
                <a:solidFill>
                  <a:schemeClr val="tx1"/>
                </a:solidFill>
                <a:latin typeface="Arial" charset="0"/>
                <a:ea typeface="Geneva" charset="0"/>
              </a:defRPr>
            </a:lvl4pPr>
            <a:lvl5pPr marL="2057400" indent="-228600" eaLnBrk="0" hangingPunct="0">
              <a:defRPr sz="2400">
                <a:solidFill>
                  <a:schemeClr val="tx1"/>
                </a:solidFill>
                <a:latin typeface="Arial" charset="0"/>
                <a:ea typeface="Geneva" charset="0"/>
              </a:defRPr>
            </a:lvl5pPr>
            <a:lvl6pPr marL="2514600" indent="-228600" eaLnBrk="0" fontAlgn="base" hangingPunct="0">
              <a:spcBef>
                <a:spcPct val="0"/>
              </a:spcBef>
              <a:spcAft>
                <a:spcPct val="0"/>
              </a:spcAft>
              <a:defRPr sz="2400">
                <a:solidFill>
                  <a:schemeClr val="tx1"/>
                </a:solidFill>
                <a:latin typeface="Arial" charset="0"/>
                <a:ea typeface="Geneva" charset="0"/>
              </a:defRPr>
            </a:lvl6pPr>
            <a:lvl7pPr marL="2971800" indent="-228600" eaLnBrk="0" fontAlgn="base" hangingPunct="0">
              <a:spcBef>
                <a:spcPct val="0"/>
              </a:spcBef>
              <a:spcAft>
                <a:spcPct val="0"/>
              </a:spcAft>
              <a:defRPr sz="2400">
                <a:solidFill>
                  <a:schemeClr val="tx1"/>
                </a:solidFill>
                <a:latin typeface="Arial" charset="0"/>
                <a:ea typeface="Geneva" charset="0"/>
              </a:defRPr>
            </a:lvl7pPr>
            <a:lvl8pPr marL="3429000" indent="-228600" eaLnBrk="0" fontAlgn="base" hangingPunct="0">
              <a:spcBef>
                <a:spcPct val="0"/>
              </a:spcBef>
              <a:spcAft>
                <a:spcPct val="0"/>
              </a:spcAft>
              <a:defRPr sz="2400">
                <a:solidFill>
                  <a:schemeClr val="tx1"/>
                </a:solidFill>
                <a:latin typeface="Arial" charset="0"/>
                <a:ea typeface="Geneva" charset="0"/>
              </a:defRPr>
            </a:lvl8pPr>
            <a:lvl9pPr marL="3886200" indent="-228600" eaLnBrk="0" fontAlgn="base" hangingPunct="0">
              <a:spcBef>
                <a:spcPct val="0"/>
              </a:spcBef>
              <a:spcAft>
                <a:spcPct val="0"/>
              </a:spcAft>
              <a:defRPr sz="2400">
                <a:solidFill>
                  <a:schemeClr val="tx1"/>
                </a:solidFill>
                <a:latin typeface="Arial" charset="0"/>
                <a:ea typeface="Geneva" charset="0"/>
              </a:defRPr>
            </a:lvl9pPr>
          </a:lstStyle>
          <a:p>
            <a:pPr algn="r" eaLnBrk="1" hangingPunct="1">
              <a:spcBef>
                <a:spcPct val="50000"/>
              </a:spcBef>
              <a:defRPr/>
            </a:pPr>
            <a:endParaRPr lang="en-US" sz="2000">
              <a:solidFill>
                <a:schemeClr val="bg1"/>
              </a:solidFill>
            </a:endParaRPr>
          </a:p>
        </p:txBody>
      </p:sp>
      <p:pic>
        <p:nvPicPr>
          <p:cNvPr id="1033" name="Picture 2"/>
          <p:cNvPicPr>
            <a:picLocks noChangeAspect="1"/>
          </p:cNvPicPr>
          <p:nvPr userDrawn="1"/>
        </p:nvPicPr>
        <p:blipFill>
          <a:blip r:embed="rId16" cstate="email">
            <a:extLst>
              <a:ext uri="{28A0092B-C50C-407E-A947-70E740481C1C}">
                <a14:useLocalDpi xmlns:a14="http://schemas.microsoft.com/office/drawing/2010/main" val="0"/>
              </a:ext>
            </a:extLst>
          </a:blip>
          <a:srcRect/>
          <a:stretch>
            <a:fillRect/>
          </a:stretch>
        </p:blipFill>
        <p:spPr bwMode="auto">
          <a:xfrm>
            <a:off x="501651" y="144463"/>
            <a:ext cx="1475195" cy="387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6" r:id="rId12"/>
    <p:sldLayoutId id="2147483697" r:id="rId13"/>
  </p:sldLayoutIdLst>
  <p:hf hdr="0" dt="0"/>
  <p:txStyles>
    <p:titleStyle>
      <a:lvl1pPr algn="l" rtl="0" eaLnBrk="1" fontAlgn="base" hangingPunct="1">
        <a:spcBef>
          <a:spcPct val="0"/>
        </a:spcBef>
        <a:spcAft>
          <a:spcPct val="0"/>
        </a:spcAft>
        <a:defRPr sz="3000">
          <a:solidFill>
            <a:schemeClr val="tx2"/>
          </a:solidFill>
          <a:latin typeface="+mj-lt"/>
          <a:ea typeface="ヒラギノ角ゴ Pro W3" charset="0"/>
          <a:cs typeface="Geneva" charset="0"/>
        </a:defRPr>
      </a:lvl1pPr>
      <a:lvl2pPr algn="l" rtl="0" eaLnBrk="1" fontAlgn="base" hangingPunct="1">
        <a:spcBef>
          <a:spcPct val="0"/>
        </a:spcBef>
        <a:spcAft>
          <a:spcPct val="0"/>
        </a:spcAft>
        <a:defRPr sz="3000">
          <a:solidFill>
            <a:schemeClr val="tx2"/>
          </a:solidFill>
          <a:latin typeface="Arial" charset="0"/>
          <a:ea typeface="ヒラギノ角ゴ Pro W3" charset="0"/>
          <a:cs typeface="Geneva" charset="0"/>
        </a:defRPr>
      </a:lvl2pPr>
      <a:lvl3pPr algn="l" rtl="0" eaLnBrk="1" fontAlgn="base" hangingPunct="1">
        <a:spcBef>
          <a:spcPct val="0"/>
        </a:spcBef>
        <a:spcAft>
          <a:spcPct val="0"/>
        </a:spcAft>
        <a:defRPr sz="3000">
          <a:solidFill>
            <a:schemeClr val="tx2"/>
          </a:solidFill>
          <a:latin typeface="Arial" charset="0"/>
          <a:ea typeface="ヒラギノ角ゴ Pro W3" charset="0"/>
          <a:cs typeface="Geneva" charset="0"/>
        </a:defRPr>
      </a:lvl3pPr>
      <a:lvl4pPr algn="l" rtl="0" eaLnBrk="1" fontAlgn="base" hangingPunct="1">
        <a:spcBef>
          <a:spcPct val="0"/>
        </a:spcBef>
        <a:spcAft>
          <a:spcPct val="0"/>
        </a:spcAft>
        <a:defRPr sz="3000">
          <a:solidFill>
            <a:schemeClr val="tx2"/>
          </a:solidFill>
          <a:latin typeface="Arial" charset="0"/>
          <a:ea typeface="ヒラギノ角ゴ Pro W3" charset="0"/>
          <a:cs typeface="Geneva" charset="0"/>
        </a:defRPr>
      </a:lvl4pPr>
      <a:lvl5pPr algn="l" rtl="0" eaLnBrk="1" fontAlgn="base" hangingPunct="1">
        <a:spcBef>
          <a:spcPct val="0"/>
        </a:spcBef>
        <a:spcAft>
          <a:spcPct val="0"/>
        </a:spcAft>
        <a:defRPr sz="3000">
          <a:solidFill>
            <a:schemeClr val="tx2"/>
          </a:solidFill>
          <a:latin typeface="Arial" charset="0"/>
          <a:ea typeface="ヒラギノ角ゴ Pro W3" charset="0"/>
          <a:cs typeface="Geneva" charset="0"/>
        </a:defRPr>
      </a:lvl5pPr>
      <a:lvl6pPr marL="457200" algn="l" rtl="0" eaLnBrk="1" fontAlgn="base" hangingPunct="1">
        <a:spcBef>
          <a:spcPct val="0"/>
        </a:spcBef>
        <a:spcAft>
          <a:spcPct val="0"/>
        </a:spcAft>
        <a:defRPr sz="3000">
          <a:solidFill>
            <a:schemeClr val="tx2"/>
          </a:solidFill>
          <a:latin typeface="Arial" charset="0"/>
        </a:defRPr>
      </a:lvl6pPr>
      <a:lvl7pPr marL="914400" algn="l" rtl="0" eaLnBrk="1" fontAlgn="base" hangingPunct="1">
        <a:spcBef>
          <a:spcPct val="0"/>
        </a:spcBef>
        <a:spcAft>
          <a:spcPct val="0"/>
        </a:spcAft>
        <a:defRPr sz="3000">
          <a:solidFill>
            <a:schemeClr val="tx2"/>
          </a:solidFill>
          <a:latin typeface="Arial" charset="0"/>
        </a:defRPr>
      </a:lvl7pPr>
      <a:lvl8pPr marL="1371600" algn="l" rtl="0" eaLnBrk="1" fontAlgn="base" hangingPunct="1">
        <a:spcBef>
          <a:spcPct val="0"/>
        </a:spcBef>
        <a:spcAft>
          <a:spcPct val="0"/>
        </a:spcAft>
        <a:defRPr sz="3000">
          <a:solidFill>
            <a:schemeClr val="tx2"/>
          </a:solidFill>
          <a:latin typeface="Arial" charset="0"/>
        </a:defRPr>
      </a:lvl8pPr>
      <a:lvl9pPr marL="1828800" algn="l" rtl="0" eaLnBrk="1" fontAlgn="base" hangingPunct="1">
        <a:spcBef>
          <a:spcPct val="0"/>
        </a:spcBef>
        <a:spcAft>
          <a:spcPct val="0"/>
        </a:spcAft>
        <a:defRPr sz="3000">
          <a:solidFill>
            <a:schemeClr val="tx2"/>
          </a:solidFill>
          <a:latin typeface="Arial" charset="0"/>
        </a:defRPr>
      </a:lvl9pPr>
    </p:titleStyle>
    <p:bodyStyle>
      <a:lvl1pPr marL="342900" indent="-342900" algn="l" rtl="0" eaLnBrk="1" fontAlgn="base" hangingPunct="1">
        <a:spcBef>
          <a:spcPct val="20000"/>
        </a:spcBef>
        <a:spcAft>
          <a:spcPct val="0"/>
        </a:spcAft>
        <a:buChar char="•"/>
        <a:defRPr sz="2200">
          <a:solidFill>
            <a:schemeClr val="tx2"/>
          </a:solidFill>
          <a:latin typeface="+mn-lt"/>
          <a:ea typeface="ヒラギノ角ゴ Pro W3" charset="0"/>
          <a:cs typeface="Geneva" charset="0"/>
        </a:defRPr>
      </a:lvl1pPr>
      <a:lvl2pPr marL="742950" indent="-285750" algn="l" rtl="0" eaLnBrk="1" fontAlgn="base" hangingPunct="1">
        <a:spcBef>
          <a:spcPct val="20000"/>
        </a:spcBef>
        <a:spcAft>
          <a:spcPct val="0"/>
        </a:spcAft>
        <a:buChar char="–"/>
        <a:defRPr>
          <a:solidFill>
            <a:schemeClr val="tx2"/>
          </a:solidFill>
          <a:latin typeface="+mn-lt"/>
          <a:ea typeface="Geneva" charset="0"/>
          <a:cs typeface="Geneva" charset="0"/>
        </a:defRPr>
      </a:lvl2pPr>
      <a:lvl3pPr marL="1143000" indent="-228600" algn="l" rtl="0" eaLnBrk="1" fontAlgn="base" hangingPunct="1">
        <a:spcBef>
          <a:spcPct val="20000"/>
        </a:spcBef>
        <a:spcAft>
          <a:spcPct val="0"/>
        </a:spcAft>
        <a:buChar char="•"/>
        <a:defRPr sz="1600">
          <a:solidFill>
            <a:schemeClr val="tx2"/>
          </a:solidFill>
          <a:latin typeface="+mn-lt"/>
          <a:ea typeface="Geneva" charset="0"/>
          <a:cs typeface="Geneva" charset="0"/>
        </a:defRPr>
      </a:lvl3pPr>
      <a:lvl4pPr marL="1600200" indent="-228600" algn="l" rtl="0" eaLnBrk="1" fontAlgn="base" hangingPunct="1">
        <a:spcBef>
          <a:spcPct val="20000"/>
        </a:spcBef>
        <a:spcAft>
          <a:spcPct val="0"/>
        </a:spcAft>
        <a:buChar char="–"/>
        <a:defRPr sz="1400">
          <a:solidFill>
            <a:schemeClr val="tx2"/>
          </a:solidFill>
          <a:latin typeface="+mn-lt"/>
          <a:ea typeface="Geneva" charset="0"/>
          <a:cs typeface="Geneva" charset="0"/>
        </a:defRPr>
      </a:lvl4pPr>
      <a:lvl5pPr marL="2057400" indent="-228600" algn="l" rtl="0" eaLnBrk="1" fontAlgn="base" hangingPunct="1">
        <a:spcBef>
          <a:spcPct val="20000"/>
        </a:spcBef>
        <a:spcAft>
          <a:spcPct val="0"/>
        </a:spcAft>
        <a:buChar char="»"/>
        <a:defRPr sz="1400">
          <a:solidFill>
            <a:schemeClr val="tx2"/>
          </a:solidFill>
          <a:latin typeface="+mn-lt"/>
          <a:ea typeface="Geneva" charset="0"/>
          <a:cs typeface="Geneva" charset="0"/>
        </a:defRPr>
      </a:lvl5pPr>
      <a:lvl6pPr marL="2514600" indent="-228600" algn="l" rtl="0" eaLnBrk="1" fontAlgn="base" hangingPunct="1">
        <a:spcBef>
          <a:spcPct val="20000"/>
        </a:spcBef>
        <a:spcAft>
          <a:spcPct val="0"/>
        </a:spcAft>
        <a:buChar char="»"/>
        <a:defRPr sz="1400">
          <a:solidFill>
            <a:srgbClr val="5F5F5F"/>
          </a:solidFill>
          <a:latin typeface="+mn-lt"/>
        </a:defRPr>
      </a:lvl6pPr>
      <a:lvl7pPr marL="2971800" indent="-228600" algn="l" rtl="0" eaLnBrk="1" fontAlgn="base" hangingPunct="1">
        <a:spcBef>
          <a:spcPct val="20000"/>
        </a:spcBef>
        <a:spcAft>
          <a:spcPct val="0"/>
        </a:spcAft>
        <a:buChar char="»"/>
        <a:defRPr sz="1400">
          <a:solidFill>
            <a:srgbClr val="5F5F5F"/>
          </a:solidFill>
          <a:latin typeface="+mn-lt"/>
        </a:defRPr>
      </a:lvl7pPr>
      <a:lvl8pPr marL="3429000" indent="-228600" algn="l" rtl="0" eaLnBrk="1" fontAlgn="base" hangingPunct="1">
        <a:spcBef>
          <a:spcPct val="20000"/>
        </a:spcBef>
        <a:spcAft>
          <a:spcPct val="0"/>
        </a:spcAft>
        <a:buChar char="»"/>
        <a:defRPr sz="1400">
          <a:solidFill>
            <a:srgbClr val="5F5F5F"/>
          </a:solidFill>
          <a:latin typeface="+mn-lt"/>
        </a:defRPr>
      </a:lvl8pPr>
      <a:lvl9pPr marL="3886200" indent="-228600" algn="l" rtl="0" eaLnBrk="1" fontAlgn="base" hangingPunct="1">
        <a:spcBef>
          <a:spcPct val="20000"/>
        </a:spcBef>
        <a:spcAft>
          <a:spcPct val="0"/>
        </a:spcAft>
        <a:buChar char="»"/>
        <a:defRPr sz="1400">
          <a:solidFill>
            <a:srgbClr val="5F5F5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elacy@Rutgers.edu" TargetMode="External"/><Relationship Id="rId2" Type="http://schemas.openxmlformats.org/officeDocument/2006/relationships/hyperlink" Target="http://www.pauldelacy.ne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osf.io/ezcuj/"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3.emf"/><Relationship Id="rId4" Type="http://schemas.openxmlformats.org/officeDocument/2006/relationships/oleObject" Target="../embeddings/oleObject1.bin"/></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hyperlink" Target="http://www.aaronbraver.com/papers" TargetMode="External"/><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www.pauldelacy.net/webpage/USC"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hyperlink" Target="https://sites.google.com/site/dustinbowerslinguist/Home" TargetMode="External"/><Relationship Id="rId4" Type="http://schemas.openxmlformats.org/officeDocument/2006/relationships/hyperlink" Target="http://www.shuhaoshih.com/"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hyperlink" Target="http://www.pauldelacy.net/webpage/USC"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ctrTitle"/>
          </p:nvPr>
        </p:nvSpPr>
        <p:spPr>
          <a:xfrm>
            <a:off x="756138" y="1550134"/>
            <a:ext cx="10363200" cy="1470025"/>
          </a:xfrm>
        </p:spPr>
        <p:txBody>
          <a:bodyPr/>
          <a:lstStyle/>
          <a:p>
            <a:pPr eaLnBrk="1" hangingPunct="1"/>
            <a:r>
              <a:rPr lang="en-US" dirty="0">
                <a:latin typeface="Arial" charset="0"/>
              </a:rPr>
              <a:t>Validity in </a:t>
            </a:r>
            <a:br>
              <a:rPr lang="en-US" dirty="0">
                <a:latin typeface="Arial" charset="0"/>
              </a:rPr>
            </a:br>
            <a:r>
              <a:rPr lang="en-US" dirty="0">
                <a:latin typeface="Arial" charset="0"/>
              </a:rPr>
              <a:t>Generative Research</a:t>
            </a:r>
          </a:p>
        </p:txBody>
      </p:sp>
      <p:sp>
        <p:nvSpPr>
          <p:cNvPr id="13314" name="Rectangle 3"/>
          <p:cNvSpPr>
            <a:spLocks noGrp="1" noChangeArrowheads="1"/>
          </p:cNvSpPr>
          <p:nvPr>
            <p:ph type="subTitle" idx="1"/>
          </p:nvPr>
        </p:nvSpPr>
        <p:spPr>
          <a:xfrm>
            <a:off x="1828800" y="3244362"/>
            <a:ext cx="8534400" cy="1752600"/>
          </a:xfrm>
        </p:spPr>
        <p:txBody>
          <a:bodyPr/>
          <a:lstStyle/>
          <a:p>
            <a:pPr eaLnBrk="1" hangingPunct="1"/>
            <a:r>
              <a:rPr lang="en-US" dirty="0">
                <a:latin typeface="Arial" charset="0"/>
              </a:rPr>
              <a:t>Paul de Lacy</a:t>
            </a:r>
          </a:p>
          <a:p>
            <a:pPr eaLnBrk="1" hangingPunct="1"/>
            <a:r>
              <a:rPr lang="en-US" dirty="0">
                <a:latin typeface="Arial" charset="0"/>
              </a:rPr>
              <a:t>Professor Emeritus, Rutgers University</a:t>
            </a:r>
          </a:p>
          <a:p>
            <a:pPr eaLnBrk="1" hangingPunct="1"/>
            <a:r>
              <a:rPr lang="en-US" dirty="0">
                <a:latin typeface="Arial" charset="0"/>
                <a:hlinkClick r:id="rId2"/>
              </a:rPr>
              <a:t>http://www.pauldelacy.net</a:t>
            </a:r>
            <a:endParaRPr lang="en-US" dirty="0">
              <a:latin typeface="Arial" charset="0"/>
            </a:endParaRPr>
          </a:p>
          <a:p>
            <a:pPr eaLnBrk="1" hangingPunct="1"/>
            <a:r>
              <a:rPr lang="en-US" dirty="0">
                <a:latin typeface="Arial" charset="0"/>
                <a:hlinkClick r:id="rId3"/>
              </a:rPr>
              <a:t>delacy@rutgers.edu</a:t>
            </a:r>
            <a:r>
              <a:rPr lang="en-US" dirty="0">
                <a:latin typeface="Arial" charset="0"/>
              </a:rPr>
              <a:t> </a:t>
            </a:r>
          </a:p>
          <a:p>
            <a:pPr eaLnBrk="1" hangingPunct="1"/>
            <a:endParaRPr lang="en-US" dirty="0">
              <a:latin typeface="Arial" charset="0"/>
            </a:endParaRPr>
          </a:p>
          <a:p>
            <a:pPr eaLnBrk="1" hangingPunct="1"/>
            <a:r>
              <a:rPr lang="en-US" dirty="0">
                <a:latin typeface="Arial" charset="0"/>
              </a:rPr>
              <a:t>University of Auckland, 11 Feb 2020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a:t>Replication in Psychology</a:t>
            </a:r>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10</a:t>
            </a:fld>
            <a:endParaRPr lang="en-US"/>
          </a:p>
        </p:txBody>
      </p:sp>
      <p:sp>
        <p:nvSpPr>
          <p:cNvPr id="6" name="Content Placeholder 5"/>
          <p:cNvSpPr>
            <a:spLocks noGrp="1"/>
          </p:cNvSpPr>
          <p:nvPr>
            <p:ph idx="1"/>
          </p:nvPr>
        </p:nvSpPr>
        <p:spPr/>
        <p:txBody>
          <a:bodyPr/>
          <a:lstStyle/>
          <a:p>
            <a:endParaRPr lang="en-US"/>
          </a:p>
        </p:txBody>
      </p:sp>
      <p:pic>
        <p:nvPicPr>
          <p:cNvPr id="7" name="Picture 6"/>
          <p:cNvPicPr>
            <a:picLocks noChangeAspect="1"/>
          </p:cNvPicPr>
          <p:nvPr/>
        </p:nvPicPr>
        <p:blipFill>
          <a:blip r:embed="rId2"/>
          <a:stretch>
            <a:fillRect/>
          </a:stretch>
        </p:blipFill>
        <p:spPr>
          <a:xfrm>
            <a:off x="609600" y="1504790"/>
            <a:ext cx="8850773" cy="4978560"/>
          </a:xfrm>
          <a:prstGeom prst="rect">
            <a:avLst/>
          </a:prstGeom>
        </p:spPr>
      </p:pic>
    </p:spTree>
    <p:extLst>
      <p:ext uri="{BB962C8B-B14F-4D97-AF65-F5344CB8AC3E}">
        <p14:creationId xmlns:p14="http://schemas.microsoft.com/office/powerpoint/2010/main" val="307470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a:t>Psychology: Reproducibility project: </a:t>
            </a:r>
            <a:r>
              <a:rPr lang="is-IS" dirty="0">
                <a:hlinkClick r:id="rId2"/>
              </a:rPr>
              <a:t>https://osf.io/ezcuj/</a:t>
            </a:r>
            <a:r>
              <a:rPr lang="is-IS" dirty="0"/>
              <a:t> </a:t>
            </a:r>
            <a:endParaRPr lang="en-US" dirty="0"/>
          </a:p>
        </p:txBody>
      </p:sp>
      <p:pic>
        <p:nvPicPr>
          <p:cNvPr id="5" name="Content Placeholder 4"/>
          <p:cNvPicPr>
            <a:picLocks noGrp="1" noChangeAspect="1"/>
          </p:cNvPicPr>
          <p:nvPr>
            <p:ph idx="1"/>
          </p:nvPr>
        </p:nvPicPr>
        <p:blipFill>
          <a:blip r:embed="rId3"/>
          <a:stretch>
            <a:fillRect/>
          </a:stretch>
        </p:blipFill>
        <p:spPr>
          <a:xfrm>
            <a:off x="2065867" y="1524000"/>
            <a:ext cx="8060266" cy="4533900"/>
          </a:xfrm>
          <a:prstGeom prst="rect">
            <a:avLst/>
          </a:prstGeom>
        </p:spPr>
      </p:pic>
      <p:sp>
        <p:nvSpPr>
          <p:cNvPr id="4" name="Slide Number Placeholder 3"/>
          <p:cNvSpPr>
            <a:spLocks noGrp="1"/>
          </p:cNvSpPr>
          <p:nvPr>
            <p:ph type="sldNum" sz="quarter" idx="10"/>
          </p:nvPr>
        </p:nvSpPr>
        <p:spPr/>
        <p:txBody>
          <a:bodyPr/>
          <a:lstStyle/>
          <a:p>
            <a:fld id="{3013AB8E-5E72-194F-9F9C-D0D776FCF1E4}" type="slidenum">
              <a:rPr lang="en-US" smtClean="0"/>
              <a:pPr/>
              <a:t>11</a:t>
            </a:fld>
            <a:endParaRPr lang="en-US"/>
          </a:p>
        </p:txBody>
      </p:sp>
    </p:spTree>
    <p:extLst>
      <p:ext uri="{BB962C8B-B14F-4D97-AF65-F5344CB8AC3E}">
        <p14:creationId xmlns:p14="http://schemas.microsoft.com/office/powerpoint/2010/main" val="2317513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a:t>Open Science Collaboration (2015) </a:t>
            </a:r>
            <a:r>
              <a:rPr lang="is-IS" i="1" dirty="0"/>
              <a:t>Science </a:t>
            </a:r>
            <a:r>
              <a:rPr lang="is-IS" dirty="0"/>
              <a:t>349.6251</a:t>
            </a:r>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12</a:t>
            </a:fld>
            <a:endParaRPr lang="en-US"/>
          </a:p>
        </p:txBody>
      </p:sp>
      <p:sp>
        <p:nvSpPr>
          <p:cNvPr id="6" name="Content Placeholder 5"/>
          <p:cNvSpPr>
            <a:spLocks noGrp="1"/>
          </p:cNvSpPr>
          <p:nvPr>
            <p:ph idx="1"/>
          </p:nvPr>
        </p:nvSpPr>
        <p:spPr/>
        <p:txBody>
          <a:bodyPr/>
          <a:lstStyle/>
          <a:p>
            <a:endParaRPr lang="en-US"/>
          </a:p>
        </p:txBody>
      </p:sp>
      <p:pic>
        <p:nvPicPr>
          <p:cNvPr id="7" name="Picture 6"/>
          <p:cNvPicPr>
            <a:picLocks noChangeAspect="1"/>
          </p:cNvPicPr>
          <p:nvPr/>
        </p:nvPicPr>
        <p:blipFill>
          <a:blip r:embed="rId2"/>
          <a:stretch>
            <a:fillRect/>
          </a:stretch>
        </p:blipFill>
        <p:spPr>
          <a:xfrm>
            <a:off x="833376" y="1523999"/>
            <a:ext cx="11427215" cy="6427809"/>
          </a:xfrm>
          <a:prstGeom prst="rect">
            <a:avLst/>
          </a:prstGeom>
        </p:spPr>
      </p:pic>
      <p:sp>
        <p:nvSpPr>
          <p:cNvPr id="8" name="Oval 7"/>
          <p:cNvSpPr/>
          <p:nvPr/>
        </p:nvSpPr>
        <p:spPr>
          <a:xfrm>
            <a:off x="1284791" y="4664597"/>
            <a:ext cx="6238754" cy="4745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355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712AA-6803-4FB4-996A-FCB9888C09F2}"/>
              </a:ext>
            </a:extLst>
          </p:cNvPr>
          <p:cNvSpPr>
            <a:spLocks noGrp="1"/>
          </p:cNvSpPr>
          <p:nvPr>
            <p:ph type="title"/>
          </p:nvPr>
        </p:nvSpPr>
        <p:spPr/>
        <p:txBody>
          <a:bodyPr/>
          <a:lstStyle/>
          <a:p>
            <a:r>
              <a:rPr lang="en-NZ" dirty="0"/>
              <a:t>Would linguists replicate?</a:t>
            </a:r>
          </a:p>
        </p:txBody>
      </p:sp>
      <p:sp>
        <p:nvSpPr>
          <p:cNvPr id="3" name="Content Placeholder 2">
            <a:extLst>
              <a:ext uri="{FF2B5EF4-FFF2-40B4-BE49-F238E27FC236}">
                <a16:creationId xmlns:a16="http://schemas.microsoft.com/office/drawing/2014/main" id="{35A5A57F-739E-4E37-8E55-5759C53A9DA3}"/>
              </a:ext>
            </a:extLst>
          </p:cNvPr>
          <p:cNvSpPr>
            <a:spLocks noGrp="1"/>
          </p:cNvSpPr>
          <p:nvPr>
            <p:ph idx="1"/>
          </p:nvPr>
        </p:nvSpPr>
        <p:spPr/>
        <p:txBody>
          <a:bodyPr/>
          <a:lstStyle/>
          <a:p>
            <a:r>
              <a:rPr lang="en-NZ" dirty="0"/>
              <a:t>In most subfields, replication is </a:t>
            </a:r>
            <a:r>
              <a:rPr lang="en-NZ" i="1" dirty="0"/>
              <a:t>not rewarded</a:t>
            </a:r>
            <a:r>
              <a:rPr lang="en-NZ" dirty="0"/>
              <a:t>.</a:t>
            </a:r>
          </a:p>
          <a:p>
            <a:pPr lvl="1"/>
            <a:r>
              <a:rPr lang="en-NZ" sz="2000" i="1" dirty="0"/>
              <a:t>Novelty </a:t>
            </a:r>
            <a:r>
              <a:rPr lang="en-NZ" sz="2000" dirty="0"/>
              <a:t>is rewarded.</a:t>
            </a:r>
          </a:p>
          <a:p>
            <a:pPr marL="0" indent="0">
              <a:buNone/>
            </a:pPr>
            <a:endParaRPr lang="en-NZ" i="1" dirty="0"/>
          </a:p>
          <a:p>
            <a:r>
              <a:rPr lang="en-NZ" dirty="0"/>
              <a:t>“Why would you study that when someone else already did it?”</a:t>
            </a:r>
          </a:p>
          <a:p>
            <a:endParaRPr lang="en-NZ" dirty="0"/>
          </a:p>
          <a:p>
            <a:r>
              <a:rPr lang="en-NZ" dirty="0"/>
              <a:t>:Why would we hire you just for showing that evidence for a theory is right?”</a:t>
            </a:r>
          </a:p>
          <a:p>
            <a:endParaRPr lang="en-NZ" dirty="0"/>
          </a:p>
          <a:p>
            <a:r>
              <a:rPr lang="en-NZ" dirty="0"/>
              <a:t>We need a change in attitude, particularly in hiring.</a:t>
            </a:r>
          </a:p>
        </p:txBody>
      </p:sp>
      <p:sp>
        <p:nvSpPr>
          <p:cNvPr id="4" name="Slide Number Placeholder 3">
            <a:extLst>
              <a:ext uri="{FF2B5EF4-FFF2-40B4-BE49-F238E27FC236}">
                <a16:creationId xmlns:a16="http://schemas.microsoft.com/office/drawing/2014/main" id="{375DD1C6-204A-406F-8641-86992D7F4899}"/>
              </a:ext>
            </a:extLst>
          </p:cNvPr>
          <p:cNvSpPr>
            <a:spLocks noGrp="1"/>
          </p:cNvSpPr>
          <p:nvPr>
            <p:ph type="sldNum" sz="quarter" idx="10"/>
          </p:nvPr>
        </p:nvSpPr>
        <p:spPr/>
        <p:txBody>
          <a:bodyPr/>
          <a:lstStyle/>
          <a:p>
            <a:fld id="{3013AB8E-5E72-194F-9F9C-D0D776FCF1E4}" type="slidenum">
              <a:rPr lang="en-US" smtClean="0"/>
              <a:pPr/>
              <a:t>13</a:t>
            </a:fld>
            <a:endParaRPr lang="en-US" dirty="0"/>
          </a:p>
        </p:txBody>
      </p:sp>
    </p:spTree>
    <p:extLst>
      <p:ext uri="{BB962C8B-B14F-4D97-AF65-F5344CB8AC3E}">
        <p14:creationId xmlns:p14="http://schemas.microsoft.com/office/powerpoint/2010/main" val="3144388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Accuracy </a:t>
            </a:r>
            <a:r>
              <a:rPr lang="en-US" dirty="0" smtClean="0"/>
              <a:t>&amp; Precision</a:t>
            </a:r>
            <a:endParaRPr lang="en-US" dirty="0"/>
          </a:p>
        </p:txBody>
      </p:sp>
      <p:sp>
        <p:nvSpPr>
          <p:cNvPr id="3" name="Content Placeholder 2"/>
          <p:cNvSpPr>
            <a:spLocks noGrp="1"/>
          </p:cNvSpPr>
          <p:nvPr>
            <p:ph idx="1"/>
          </p:nvPr>
        </p:nvSpPr>
        <p:spPr>
          <a:xfrm>
            <a:off x="609600" y="1523999"/>
            <a:ext cx="5591175" cy="2390775"/>
          </a:xfrm>
        </p:spPr>
        <p:txBody>
          <a:bodyPr/>
          <a:lstStyle/>
          <a:p>
            <a:r>
              <a:rPr lang="en-US" dirty="0"/>
              <a:t>Suppose your method produces results measured on a continuous scale</a:t>
            </a:r>
          </a:p>
          <a:p>
            <a:pPr lvl="1"/>
            <a:r>
              <a:rPr lang="en-US" dirty="0"/>
              <a:t>E.g. acceptability/grammaticality judgements, vowel duration, VOT, etc.</a:t>
            </a:r>
          </a:p>
          <a:p>
            <a:endParaRPr lang="en-US" dirty="0"/>
          </a:p>
          <a:p>
            <a:r>
              <a:rPr lang="en-US" dirty="0"/>
              <a:t>Does it hit the target?</a:t>
            </a:r>
          </a:p>
          <a:p>
            <a:pPr marL="457200" lvl="1" indent="0">
              <a:buNone/>
            </a:pPr>
            <a:endParaRPr lang="en-US" dirty="0"/>
          </a:p>
          <a:p>
            <a:r>
              <a:rPr lang="en-US" dirty="0">
                <a:sym typeface="Wingdings" panose="05000000000000000000" pitchFamily="2" charset="2"/>
              </a:rPr>
              <a:t>“This method is valid and reliable and the results are on average a distance </a:t>
            </a:r>
            <a:r>
              <a:rPr lang="en-US" i="1" dirty="0">
                <a:sym typeface="Wingdings" panose="05000000000000000000" pitchFamily="2" charset="2"/>
              </a:rPr>
              <a:t>d</a:t>
            </a:r>
            <a:r>
              <a:rPr lang="en-US" dirty="0">
                <a:sym typeface="Wingdings" panose="05000000000000000000" pitchFamily="2" charset="2"/>
              </a:rPr>
              <a:t> from the actual datapoint, and inside a range </a:t>
            </a:r>
            <a:r>
              <a:rPr lang="en-US" i="1" dirty="0">
                <a:sym typeface="Wingdings" panose="05000000000000000000" pitchFamily="2" charset="2"/>
              </a:rPr>
              <a:t>r</a:t>
            </a:r>
            <a:r>
              <a:rPr lang="en-US" dirty="0">
                <a:sym typeface="Wingdings" panose="05000000000000000000" pitchFamily="2" charset="2"/>
              </a:rPr>
              <a:t> of those results.</a:t>
            </a:r>
          </a:p>
          <a:p>
            <a:pPr lvl="1"/>
            <a:r>
              <a:rPr lang="en-US" dirty="0">
                <a:sym typeface="Wingdings" panose="05000000000000000000" pitchFamily="2" charset="2"/>
              </a:rPr>
              <a:t>“Using this method, I know that </a:t>
            </a:r>
            <a:r>
              <a:rPr lang="en-US" i="1" dirty="0">
                <a:sym typeface="Wingdings" panose="05000000000000000000" pitchFamily="2" charset="2"/>
              </a:rPr>
              <a:t>96</a:t>
            </a:r>
            <a:r>
              <a:rPr lang="en-US" dirty="0">
                <a:sym typeface="Wingdings" panose="05000000000000000000" pitchFamily="2" charset="2"/>
              </a:rPr>
              <a:t>% of my results are on average 10 </a:t>
            </a:r>
            <a:r>
              <a:rPr lang="en-US" dirty="0" err="1">
                <a:sym typeface="Wingdings" panose="05000000000000000000" pitchFamily="2" charset="2"/>
              </a:rPr>
              <a:t>ms</a:t>
            </a:r>
            <a:r>
              <a:rPr lang="en-US" dirty="0">
                <a:sym typeface="Wingdings" panose="05000000000000000000" pitchFamily="2" charset="2"/>
              </a:rPr>
              <a:t> less than actual duration, and all between -20 </a:t>
            </a:r>
            <a:r>
              <a:rPr lang="en-US" dirty="0" err="1">
                <a:sym typeface="Wingdings" panose="05000000000000000000" pitchFamily="2" charset="2"/>
              </a:rPr>
              <a:t>ms</a:t>
            </a:r>
            <a:r>
              <a:rPr lang="en-US" dirty="0">
                <a:sym typeface="Wingdings" panose="05000000000000000000" pitchFamily="2" charset="2"/>
              </a:rPr>
              <a:t> and 5ms.”</a:t>
            </a:r>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14</a:t>
            </a:fld>
            <a:endParaRPr lang="en-US"/>
          </a:p>
        </p:txBody>
      </p:sp>
      <p:pic>
        <p:nvPicPr>
          <p:cNvPr id="1026" name="Picture 2" descr="Image result for accuracy precision arrows">
            <a:extLst>
              <a:ext uri="{FF2B5EF4-FFF2-40B4-BE49-F238E27FC236}">
                <a16:creationId xmlns:a16="http://schemas.microsoft.com/office/drawing/2014/main" id="{6A2A14FC-537E-48B9-9F46-2470A534C35A}"/>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429375" y="1409579"/>
            <a:ext cx="5438775" cy="3924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6138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Find the stops: 6 different methods</a:t>
            </a:r>
          </a:p>
        </p:txBody>
      </p:sp>
      <p:graphicFrame>
        <p:nvGraphicFramePr>
          <p:cNvPr id="5" name="Content Placeholder 4"/>
          <p:cNvGraphicFramePr>
            <a:graphicFrameLocks noGrp="1"/>
          </p:cNvGraphicFramePr>
          <p:nvPr>
            <p:ph idx="1"/>
          </p:nvPr>
        </p:nvGraphicFramePr>
        <p:xfrm>
          <a:off x="609600" y="1524000"/>
          <a:ext cx="6695768" cy="437535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644878" y="5948515"/>
            <a:ext cx="2363147" cy="400110"/>
          </a:xfrm>
          <a:prstGeom prst="rect">
            <a:avLst/>
          </a:prstGeom>
          <a:noFill/>
        </p:spPr>
        <p:txBody>
          <a:bodyPr wrap="none" rtlCol="0">
            <a:spAutoFit/>
          </a:bodyPr>
          <a:lstStyle/>
          <a:p>
            <a:r>
              <a:rPr lang="en-US" sz="2000" dirty="0"/>
              <a:t>Number of humans</a:t>
            </a:r>
            <a:endParaRPr lang="en-US" dirty="0"/>
          </a:p>
        </p:txBody>
      </p:sp>
      <p:sp>
        <p:nvSpPr>
          <p:cNvPr id="7" name="TextBox 6"/>
          <p:cNvSpPr txBox="1"/>
          <p:nvPr/>
        </p:nvSpPr>
        <p:spPr>
          <a:xfrm rot="16200000">
            <a:off x="-1341095" y="3483021"/>
            <a:ext cx="3501280" cy="400110"/>
          </a:xfrm>
          <a:prstGeom prst="rect">
            <a:avLst/>
          </a:prstGeom>
          <a:noFill/>
        </p:spPr>
        <p:txBody>
          <a:bodyPr wrap="none" rtlCol="0">
            <a:spAutoFit/>
          </a:bodyPr>
          <a:lstStyle/>
          <a:p>
            <a:r>
              <a:rPr lang="en-US" sz="2000" dirty="0"/>
              <a:t>Stops discovered (%) - range</a:t>
            </a:r>
            <a:endParaRPr lang="en-US" dirty="0"/>
          </a:p>
        </p:txBody>
      </p:sp>
      <p:sp>
        <p:nvSpPr>
          <p:cNvPr id="8" name="TextBox 7"/>
          <p:cNvSpPr txBox="1"/>
          <p:nvPr/>
        </p:nvSpPr>
        <p:spPr>
          <a:xfrm>
            <a:off x="7649497" y="1932436"/>
            <a:ext cx="4149213" cy="5355312"/>
          </a:xfrm>
          <a:prstGeom prst="rect">
            <a:avLst/>
          </a:prstGeom>
          <a:noFill/>
        </p:spPr>
        <p:txBody>
          <a:bodyPr wrap="square" rtlCol="0">
            <a:spAutoFit/>
          </a:bodyPr>
          <a:lstStyle/>
          <a:p>
            <a:pPr marL="285750" indent="-285750">
              <a:buFont typeface="Arial" panose="020B0604020202020204" pitchFamily="34" charset="0"/>
              <a:buChar char="•"/>
            </a:pPr>
            <a:r>
              <a:rPr lang="en-US" sz="1800" dirty="0"/>
              <a:t>Gold standard: me.</a:t>
            </a:r>
          </a:p>
          <a:p>
            <a:endParaRPr lang="en-US" sz="1800" dirty="0"/>
          </a:p>
          <a:p>
            <a:pPr marL="285750" indent="-285750">
              <a:buFont typeface="Arial" panose="020B0604020202020204" pitchFamily="34" charset="0"/>
              <a:buChar char="•"/>
            </a:pPr>
            <a:r>
              <a:rPr lang="en-US" sz="1800" dirty="0"/>
              <a:t>What is the accuracy of the </a:t>
            </a:r>
            <a:r>
              <a:rPr lang="en-US" sz="1800" i="1" dirty="0"/>
              <a:t>n-</a:t>
            </a:r>
            <a:r>
              <a:rPr lang="en-US" sz="1800" dirty="0"/>
              <a:t>undergrad method?</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a:t>1-undergrad: around 75%</a:t>
            </a:r>
          </a:p>
          <a:p>
            <a:pPr marL="285750" indent="-285750">
              <a:buFont typeface="Arial" panose="020B0604020202020204" pitchFamily="34" charset="0"/>
              <a:buChar char="•"/>
            </a:pPr>
            <a:r>
              <a:rPr lang="en-US" sz="1800" dirty="0"/>
              <a:t>6-undergrad: near 100%</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a:t>What is the method’s precision?</a:t>
            </a:r>
          </a:p>
          <a:p>
            <a:pPr marL="285750" indent="-285750">
              <a:buFont typeface="Arial" panose="020B0604020202020204" pitchFamily="34" charset="0"/>
              <a:buChar char="•"/>
            </a:pPr>
            <a:r>
              <a:rPr lang="en-US" sz="1800" dirty="0"/>
              <a:t>1-undergrad: 18%</a:t>
            </a:r>
          </a:p>
          <a:p>
            <a:pPr marL="285750" indent="-285750">
              <a:buFont typeface="Arial" panose="020B0604020202020204" pitchFamily="34" charset="0"/>
              <a:buChar char="•"/>
            </a:pPr>
            <a:r>
              <a:rPr lang="en-US" sz="1800" dirty="0"/>
              <a:t>6-undergrad: irrelevant</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a:t>The 1-undergrad method is around 75% accurate, with a precision of about 18%.</a:t>
            </a:r>
          </a:p>
          <a:p>
            <a:endParaRPr lang="en-US" sz="1800" dirty="0"/>
          </a:p>
          <a:p>
            <a:pPr marL="285750" indent="-285750">
              <a:buFont typeface="Arial" panose="020B0604020202020204" pitchFamily="34" charset="0"/>
              <a:buChar char="•"/>
            </a:pPr>
            <a:endParaRPr lang="en-US" sz="1800" dirty="0"/>
          </a:p>
          <a:p>
            <a:endParaRPr lang="en-US" sz="1800" dirty="0"/>
          </a:p>
          <a:p>
            <a:endParaRPr lang="en-US" sz="1800" dirty="0"/>
          </a:p>
        </p:txBody>
      </p:sp>
      <p:sp>
        <p:nvSpPr>
          <p:cNvPr id="3" name="Slide Number Placeholder 2"/>
          <p:cNvSpPr>
            <a:spLocks noGrp="1"/>
          </p:cNvSpPr>
          <p:nvPr>
            <p:ph type="sldNum" sz="quarter" idx="10"/>
          </p:nvPr>
        </p:nvSpPr>
        <p:spPr/>
        <p:txBody>
          <a:bodyPr/>
          <a:lstStyle/>
          <a:p>
            <a:fld id="{3013AB8E-5E72-194F-9F9C-D0D776FCF1E4}" type="slidenum">
              <a:rPr lang="en-US" smtClean="0"/>
              <a:pPr/>
              <a:t>15</a:t>
            </a:fld>
            <a:endParaRPr lang="en-US"/>
          </a:p>
        </p:txBody>
      </p:sp>
    </p:spTree>
    <p:extLst>
      <p:ext uri="{BB962C8B-B14F-4D97-AF65-F5344CB8AC3E}">
        <p14:creationId xmlns:p14="http://schemas.microsoft.com/office/powerpoint/2010/main" val="245894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Methods for determining voice/aspiration/stress: VOT</a:t>
            </a:r>
          </a:p>
        </p:txBody>
      </p:sp>
      <p:sp>
        <p:nvSpPr>
          <p:cNvPr id="3" name="Content Placeholder 2"/>
          <p:cNvSpPr>
            <a:spLocks noGrp="1"/>
          </p:cNvSpPr>
          <p:nvPr>
            <p:ph idx="1"/>
          </p:nvPr>
        </p:nvSpPr>
        <p:spPr/>
        <p:txBody>
          <a:bodyPr/>
          <a:lstStyle/>
          <a:p>
            <a:r>
              <a:rPr lang="en-US" dirty="0"/>
              <a:t>How do phonologists know whether a stop is voiced or voiceless?</a:t>
            </a:r>
          </a:p>
          <a:p>
            <a:pPr lvl="1"/>
            <a:r>
              <a:rPr lang="en-US" dirty="0"/>
              <a:t>And aspirated vs. unaspirated?</a:t>
            </a:r>
          </a:p>
          <a:p>
            <a:pPr lvl="1"/>
            <a:r>
              <a:rPr lang="en-US" dirty="0"/>
              <a:t>And “in a stressed or unstressed syllable”?</a:t>
            </a:r>
          </a:p>
          <a:p>
            <a:endParaRPr lang="en-US" i="1" dirty="0"/>
          </a:p>
          <a:p>
            <a:r>
              <a:rPr lang="en-US" dirty="0"/>
              <a:t>Answer: </a:t>
            </a:r>
            <a:r>
              <a:rPr lang="en-US" i="1" dirty="0"/>
              <a:t>Voice Onset Time</a:t>
            </a:r>
          </a:p>
          <a:p>
            <a:pPr lvl="1"/>
            <a:r>
              <a:rPr lang="en-US" sz="2000" dirty="0"/>
              <a:t>Time between the beginning of the burst and the onset of voicing</a:t>
            </a:r>
            <a:endParaRPr lang="en-US" dirty="0"/>
          </a:p>
          <a:p>
            <a:endParaRPr lang="en-US" dirty="0"/>
          </a:p>
          <a:p>
            <a:r>
              <a:rPr lang="en-US" dirty="0"/>
              <a:t>How do we measure VOT?</a:t>
            </a:r>
            <a:endParaRPr lang="en-US" sz="2400" dirty="0"/>
          </a:p>
          <a:p>
            <a:pPr lvl="1"/>
            <a:r>
              <a:rPr lang="en-US" sz="2000" dirty="0"/>
              <a:t>And what is the accuracy and precision of those measures?</a:t>
            </a:r>
          </a:p>
        </p:txBody>
      </p:sp>
      <p:sp>
        <p:nvSpPr>
          <p:cNvPr id="4" name="Slide Number Placeholder 3"/>
          <p:cNvSpPr>
            <a:spLocks noGrp="1"/>
          </p:cNvSpPr>
          <p:nvPr>
            <p:ph type="sldNum" sz="quarter" idx="10"/>
          </p:nvPr>
        </p:nvSpPr>
        <p:spPr/>
        <p:txBody>
          <a:bodyPr/>
          <a:lstStyle/>
          <a:p>
            <a:fld id="{3013AB8E-5E72-194F-9F9C-D0D776FCF1E4}" type="slidenum">
              <a:rPr lang="en-US" smtClean="0"/>
              <a:pPr/>
              <a:t>16</a:t>
            </a:fld>
            <a:endParaRPr lang="en-US"/>
          </a:p>
        </p:txBody>
      </p:sp>
    </p:spTree>
    <p:extLst>
      <p:ext uri="{BB962C8B-B14F-4D97-AF65-F5344CB8AC3E}">
        <p14:creationId xmlns:p14="http://schemas.microsoft.com/office/powerpoint/2010/main" val="284498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Francis et al (2003): Comparison of VOT methods</a:t>
            </a:r>
          </a:p>
        </p:txBody>
      </p:sp>
      <p:pic>
        <p:nvPicPr>
          <p:cNvPr id="4" name="Content Placeholder 3"/>
          <p:cNvPicPr>
            <a:picLocks noGrp="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425013" y="1258529"/>
            <a:ext cx="7067168" cy="5053781"/>
          </a:xfrm>
          <a:prstGeom prst="rect">
            <a:avLst/>
          </a:prstGeom>
          <a:noFill/>
          <a:ln>
            <a:noFill/>
          </a:ln>
        </p:spPr>
      </p:pic>
      <p:sp>
        <p:nvSpPr>
          <p:cNvPr id="5" name="TextBox 4"/>
          <p:cNvSpPr txBox="1"/>
          <p:nvPr/>
        </p:nvSpPr>
        <p:spPr>
          <a:xfrm>
            <a:off x="7600335" y="1524000"/>
            <a:ext cx="4113947" cy="4154984"/>
          </a:xfrm>
          <a:prstGeom prst="rect">
            <a:avLst/>
          </a:prstGeom>
          <a:noFill/>
        </p:spPr>
        <p:txBody>
          <a:bodyPr wrap="none" rtlCol="0">
            <a:spAutoFit/>
          </a:bodyPr>
          <a:lstStyle/>
          <a:p>
            <a:r>
              <a:rPr lang="en-US" sz="2000" dirty="0"/>
              <a:t>Mean asynchrony between the </a:t>
            </a:r>
          </a:p>
          <a:p>
            <a:r>
              <a:rPr lang="en-US" sz="2000" dirty="0" err="1"/>
              <a:t>laryngograph</a:t>
            </a:r>
            <a:r>
              <a:rPr lang="en-US" sz="2000" dirty="0"/>
              <a:t> (baseline) and</a:t>
            </a:r>
          </a:p>
          <a:p>
            <a:pPr marL="342900" indent="-342900">
              <a:buFontTx/>
              <a:buChar char="-"/>
            </a:pPr>
            <a:r>
              <a:rPr lang="en-US" sz="2000" dirty="0"/>
              <a:t>waveform</a:t>
            </a:r>
          </a:p>
          <a:p>
            <a:pPr marL="342900" indent="-342900">
              <a:buFontTx/>
              <a:buChar char="-"/>
            </a:pPr>
            <a:r>
              <a:rPr lang="en-US" sz="2000" dirty="0"/>
              <a:t>F0</a:t>
            </a:r>
          </a:p>
          <a:p>
            <a:pPr marL="342900" indent="-342900">
              <a:buFontTx/>
              <a:buChar char="-"/>
            </a:pPr>
            <a:r>
              <a:rPr lang="en-US" sz="2000" dirty="0"/>
              <a:t>F1</a:t>
            </a:r>
          </a:p>
          <a:p>
            <a:pPr marL="342900" indent="-342900">
              <a:buFontTx/>
              <a:buChar char="-"/>
            </a:pPr>
            <a:r>
              <a:rPr lang="en-US" sz="2000" dirty="0"/>
              <a:t>F2</a:t>
            </a:r>
          </a:p>
          <a:p>
            <a:pPr marL="342900" indent="-342900">
              <a:buFontTx/>
              <a:buChar char="-"/>
            </a:pPr>
            <a:r>
              <a:rPr lang="en-US" sz="2000" dirty="0"/>
              <a:t>F3</a:t>
            </a:r>
          </a:p>
          <a:p>
            <a:r>
              <a:rPr lang="en-US" sz="2000" dirty="0"/>
              <a:t>measures</a:t>
            </a:r>
          </a:p>
          <a:p>
            <a:endParaRPr lang="en-US" sz="2000" dirty="0"/>
          </a:p>
          <a:p>
            <a:endParaRPr lang="en-US" sz="2000" dirty="0"/>
          </a:p>
          <a:p>
            <a:r>
              <a:rPr lang="en-US" sz="2000" dirty="0"/>
              <a:t>The WAV method, </a:t>
            </a:r>
            <a:r>
              <a:rPr lang="en-US" sz="2000" i="1" dirty="0"/>
              <a:t>with correction</a:t>
            </a:r>
            <a:r>
              <a:rPr lang="en-US" sz="2000" dirty="0"/>
              <a:t>, </a:t>
            </a:r>
          </a:p>
          <a:p>
            <a:r>
              <a:rPr lang="en-US" sz="2000" dirty="0"/>
              <a:t>looks very good!</a:t>
            </a:r>
          </a:p>
          <a:p>
            <a:endParaRPr lang="en-US" dirty="0"/>
          </a:p>
        </p:txBody>
      </p:sp>
      <p:sp>
        <p:nvSpPr>
          <p:cNvPr id="3" name="Slide Number Placeholder 2"/>
          <p:cNvSpPr>
            <a:spLocks noGrp="1"/>
          </p:cNvSpPr>
          <p:nvPr>
            <p:ph type="sldNum" sz="quarter" idx="10"/>
          </p:nvPr>
        </p:nvSpPr>
        <p:spPr/>
        <p:txBody>
          <a:bodyPr/>
          <a:lstStyle/>
          <a:p>
            <a:fld id="{3013AB8E-5E72-194F-9F9C-D0D776FCF1E4}" type="slidenum">
              <a:rPr lang="en-US" smtClean="0"/>
              <a:pPr/>
              <a:t>17</a:t>
            </a:fld>
            <a:endParaRPr lang="en-US"/>
          </a:p>
        </p:txBody>
      </p:sp>
    </p:spTree>
    <p:extLst>
      <p:ext uri="{BB962C8B-B14F-4D97-AF65-F5344CB8AC3E}">
        <p14:creationId xmlns:p14="http://schemas.microsoft.com/office/powerpoint/2010/main" val="3270349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Precision in the WAV method using undergrads</a:t>
            </a:r>
          </a:p>
        </p:txBody>
      </p:sp>
      <p:sp>
        <p:nvSpPr>
          <p:cNvPr id="3" name="Content Placeholder 2"/>
          <p:cNvSpPr>
            <a:spLocks noGrp="1"/>
          </p:cNvSpPr>
          <p:nvPr>
            <p:ph idx="1"/>
          </p:nvPr>
        </p:nvSpPr>
        <p:spPr>
          <a:xfrm>
            <a:off x="609600" y="1524000"/>
            <a:ext cx="2949677" cy="4533900"/>
          </a:xfrm>
        </p:spPr>
        <p:txBody>
          <a:bodyPr/>
          <a:lstStyle/>
          <a:p>
            <a:r>
              <a:rPr lang="en-US" sz="1800" dirty="0"/>
              <a:t>For stop VOT measured by all 6 humans…</a:t>
            </a:r>
          </a:p>
          <a:p>
            <a:endParaRPr lang="en-US" sz="1800" dirty="0"/>
          </a:p>
          <a:p>
            <a:r>
              <a:rPr lang="en-US" sz="1800" dirty="0"/>
              <a:t>If you want agreement down to 11ms or less, you will find this in 82% of the tokens with 6 human transcribers</a:t>
            </a:r>
          </a:p>
          <a:p>
            <a:endParaRPr lang="en-US" sz="1800" dirty="0"/>
          </a:p>
          <a:p>
            <a:r>
              <a:rPr lang="en-US" sz="1800" dirty="0"/>
              <a:t>Mean of ranges: 8.4ms</a:t>
            </a:r>
          </a:p>
          <a:p>
            <a:endParaRPr lang="en-US" sz="1800" dirty="0"/>
          </a:p>
          <a:p>
            <a:r>
              <a:rPr lang="en-US" sz="1800" dirty="0"/>
              <a:t>Range around the mean of each token:</a:t>
            </a:r>
          </a:p>
          <a:p>
            <a:pPr marL="0" indent="0">
              <a:buNone/>
            </a:pPr>
            <a:r>
              <a:rPr lang="en-US" sz="1800" dirty="0"/>
              <a:t>  	-4ms to +4.4ms</a:t>
            </a:r>
          </a:p>
          <a:p>
            <a:pPr marL="0" indent="0">
              <a:buNone/>
            </a:pPr>
            <a:r>
              <a:rPr lang="en-US" sz="1800" dirty="0"/>
              <a:t>	or -12% to +13%</a:t>
            </a:r>
          </a:p>
        </p:txBody>
      </p:sp>
      <p:graphicFrame>
        <p:nvGraphicFramePr>
          <p:cNvPr id="4" name="Chart 3"/>
          <p:cNvGraphicFramePr>
            <a:graphicFrameLocks/>
          </p:cNvGraphicFramePr>
          <p:nvPr/>
        </p:nvGraphicFramePr>
        <p:xfrm>
          <a:off x="4114800" y="1417638"/>
          <a:ext cx="7467600" cy="4934001"/>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0"/>
          </p:nvPr>
        </p:nvSpPr>
        <p:spPr/>
        <p:txBody>
          <a:bodyPr/>
          <a:lstStyle/>
          <a:p>
            <a:fld id="{3013AB8E-5E72-194F-9F9C-D0D776FCF1E4}" type="slidenum">
              <a:rPr lang="en-US" smtClean="0"/>
              <a:pPr/>
              <a:t>18</a:t>
            </a:fld>
            <a:endParaRPr lang="en-US"/>
          </a:p>
        </p:txBody>
      </p:sp>
    </p:spTree>
    <p:extLst>
      <p:ext uri="{BB962C8B-B14F-4D97-AF65-F5344CB8AC3E}">
        <p14:creationId xmlns:p14="http://schemas.microsoft.com/office/powerpoint/2010/main" val="4091088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now?</a:t>
            </a:r>
          </a:p>
        </p:txBody>
      </p:sp>
      <p:sp>
        <p:nvSpPr>
          <p:cNvPr id="3" name="Content Placeholder 2"/>
          <p:cNvSpPr>
            <a:spLocks noGrp="1"/>
          </p:cNvSpPr>
          <p:nvPr>
            <p:ph idx="1"/>
          </p:nvPr>
        </p:nvSpPr>
        <p:spPr/>
        <p:txBody>
          <a:bodyPr/>
          <a:lstStyle/>
          <a:p>
            <a:r>
              <a:rPr lang="en-US" dirty="0"/>
              <a:t>The range is ok, but can we improve on accuracy?</a:t>
            </a:r>
          </a:p>
          <a:p>
            <a:endParaRPr lang="en-US" dirty="0"/>
          </a:p>
          <a:p>
            <a:r>
              <a:rPr lang="en-US" dirty="0"/>
              <a:t>For all measurements for a token, take the </a:t>
            </a:r>
            <a:r>
              <a:rPr lang="en-US" i="1" dirty="0"/>
              <a:t>mean, median</a:t>
            </a:r>
            <a:r>
              <a:rPr lang="en-US" dirty="0"/>
              <a:t>, or some weighted measure.</a:t>
            </a:r>
          </a:p>
          <a:p>
            <a:endParaRPr lang="en-US" dirty="0"/>
          </a:p>
          <a:p>
            <a:r>
              <a:rPr lang="en-US" dirty="0"/>
              <a:t>This assumes that a normal distribution (for the mean) is the appropriate model of what the humans are doing</a:t>
            </a:r>
          </a:p>
          <a:p>
            <a:pPr lvl="1"/>
            <a:r>
              <a:rPr lang="en-US" dirty="0"/>
              <a:t>For the median, it assumes that some humans are inevitably outliers, but the truth is somewhere in the middle</a:t>
            </a:r>
          </a:p>
          <a:p>
            <a:pPr lvl="1"/>
            <a:endParaRPr lang="en-US" dirty="0"/>
          </a:p>
          <a:p>
            <a:r>
              <a:rPr lang="en-US" dirty="0"/>
              <a:t>Problem: Not necessarily!  It depends on the task</a:t>
            </a:r>
          </a:p>
          <a:p>
            <a:pPr lvl="1"/>
            <a:r>
              <a:rPr lang="en-US" dirty="0"/>
              <a:t>In this case, people are likely to gravitate towards </a:t>
            </a:r>
            <a:r>
              <a:rPr lang="en-US" i="1" dirty="0"/>
              <a:t>local landmarks</a:t>
            </a:r>
            <a:endParaRPr lang="en-US" dirty="0"/>
          </a:p>
          <a:p>
            <a:pPr lvl="1"/>
            <a:r>
              <a:rPr lang="en-US" dirty="0"/>
              <a:t>Simply put, we’d expect a bimodal or multimodal distribution</a:t>
            </a:r>
          </a:p>
          <a:p>
            <a:pPr lvl="2"/>
            <a:r>
              <a:rPr lang="en-US" dirty="0"/>
              <a:t>“Conservative” VOT vs. “Liberal” VOT</a:t>
            </a:r>
          </a:p>
        </p:txBody>
      </p:sp>
      <p:sp>
        <p:nvSpPr>
          <p:cNvPr id="4" name="Slide Number Placeholder 3"/>
          <p:cNvSpPr>
            <a:spLocks noGrp="1"/>
          </p:cNvSpPr>
          <p:nvPr>
            <p:ph type="sldNum" sz="quarter" idx="10"/>
          </p:nvPr>
        </p:nvSpPr>
        <p:spPr/>
        <p:txBody>
          <a:bodyPr/>
          <a:lstStyle/>
          <a:p>
            <a:fld id="{3013AB8E-5E72-194F-9F9C-D0D776FCF1E4}" type="slidenum">
              <a:rPr lang="en-US" smtClean="0"/>
              <a:pPr/>
              <a:t>19</a:t>
            </a:fld>
            <a:endParaRPr lang="en-US"/>
          </a:p>
        </p:txBody>
      </p:sp>
    </p:spTree>
    <p:extLst>
      <p:ext uri="{BB962C8B-B14F-4D97-AF65-F5344CB8AC3E}">
        <p14:creationId xmlns:p14="http://schemas.microsoft.com/office/powerpoint/2010/main" val="5613927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a:t>
            </a:r>
          </a:p>
        </p:txBody>
      </p:sp>
      <p:sp>
        <p:nvSpPr>
          <p:cNvPr id="3" name="Content Placeholder 2"/>
          <p:cNvSpPr>
            <a:spLocks noGrp="1"/>
          </p:cNvSpPr>
          <p:nvPr>
            <p:ph idx="1"/>
          </p:nvPr>
        </p:nvSpPr>
        <p:spPr/>
        <p:txBody>
          <a:bodyPr/>
          <a:lstStyle/>
          <a:p>
            <a:r>
              <a:rPr lang="en-US" dirty="0"/>
              <a:t>Should we trust the evidence that has been presented for Generative theories?</a:t>
            </a:r>
          </a:p>
          <a:p>
            <a:r>
              <a:rPr lang="en-US" dirty="0"/>
              <a:t>… of the phonological module (</a:t>
            </a:r>
            <a:r>
              <a:rPr lang="en-US" dirty="0" err="1"/>
              <a:t>PhM</a:t>
            </a:r>
            <a:r>
              <a:rPr lang="en-US" dirty="0"/>
              <a:t>) in particular?</a:t>
            </a:r>
          </a:p>
          <a:p>
            <a:pPr lvl="1"/>
            <a:r>
              <a:rPr lang="en-US" dirty="0"/>
              <a:t>To what extent?</a:t>
            </a:r>
          </a:p>
          <a:p>
            <a:pPr lvl="1"/>
            <a:endParaRPr lang="en-US" dirty="0"/>
          </a:p>
          <a:p>
            <a:r>
              <a:rPr lang="en-US" dirty="0"/>
              <a:t>I will argue that</a:t>
            </a:r>
          </a:p>
          <a:p>
            <a:pPr lvl="1"/>
            <a:r>
              <a:rPr lang="en-US" dirty="0"/>
              <a:t>I don’t know</a:t>
            </a:r>
          </a:p>
          <a:p>
            <a:pPr lvl="1"/>
            <a:r>
              <a:rPr lang="en-US" dirty="0"/>
              <a:t>There are principled reasons for my uncertainty</a:t>
            </a:r>
          </a:p>
          <a:p>
            <a:endParaRPr lang="en-US" dirty="0"/>
          </a:p>
          <a:p>
            <a:r>
              <a:rPr lang="en-US" dirty="0"/>
              <a:t>Methodological validity, reliability, and accuracy</a:t>
            </a:r>
          </a:p>
          <a:p>
            <a:endParaRPr lang="en-US" dirty="0"/>
          </a:p>
          <a:p>
            <a:r>
              <a:rPr lang="en-US" dirty="0"/>
              <a:t>Without validity, reliability, and accuracy, there is no way to evaluate theories</a:t>
            </a:r>
          </a:p>
          <a:p>
            <a:pPr lvl="1"/>
            <a:r>
              <a:rPr lang="en-US" dirty="0"/>
              <a:t>… Almost: apart from internal consistency</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2</a:t>
            </a:fld>
            <a:endParaRPr lang="en-US"/>
          </a:p>
        </p:txBody>
      </p:sp>
    </p:spTree>
    <p:extLst>
      <p:ext uri="{BB962C8B-B14F-4D97-AF65-F5344CB8AC3E}">
        <p14:creationId xmlns:p14="http://schemas.microsoft.com/office/powerpoint/2010/main" val="2332523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 how accurate is the WAV method for VOT?</a:t>
            </a:r>
          </a:p>
        </p:txBody>
      </p:sp>
      <p:sp>
        <p:nvSpPr>
          <p:cNvPr id="3" name="Content Placeholder 2"/>
          <p:cNvSpPr>
            <a:spLocks noGrp="1"/>
          </p:cNvSpPr>
          <p:nvPr>
            <p:ph idx="1"/>
          </p:nvPr>
        </p:nvSpPr>
        <p:spPr/>
        <p:txBody>
          <a:bodyPr/>
          <a:lstStyle/>
          <a:p>
            <a:r>
              <a:rPr lang="en-US" dirty="0"/>
              <a:t>We can’t say precisely because I didn’t compare the results with a </a:t>
            </a:r>
            <a:r>
              <a:rPr lang="en-US" dirty="0" err="1"/>
              <a:t>laryngograph</a:t>
            </a:r>
            <a:r>
              <a:rPr lang="en-US" dirty="0"/>
              <a:t> (‘gold standard’)</a:t>
            </a:r>
          </a:p>
          <a:p>
            <a:endParaRPr lang="en-US" dirty="0"/>
          </a:p>
          <a:p>
            <a:r>
              <a:rPr lang="en-US" dirty="0"/>
              <a:t>But we can report that (for example) [</a:t>
            </a:r>
            <a:r>
              <a:rPr lang="en-US" dirty="0" err="1"/>
              <a:t>k</a:t>
            </a:r>
            <a:r>
              <a:rPr lang="en-US" baseline="30000" dirty="0" err="1"/>
              <a:t>h</a:t>
            </a:r>
            <a:r>
              <a:rPr lang="en-US" dirty="0"/>
              <a:t>] has a range of 34.9-43.6ms VOT</a:t>
            </a:r>
          </a:p>
          <a:p>
            <a:pPr lvl="1"/>
            <a:r>
              <a:rPr lang="en-US" dirty="0"/>
              <a:t>(not adjusted towards the </a:t>
            </a:r>
            <a:r>
              <a:rPr lang="en-US" dirty="0" err="1"/>
              <a:t>laryngograph</a:t>
            </a:r>
            <a:r>
              <a:rPr lang="en-US" dirty="0"/>
              <a:t> ‘gold standard’)</a:t>
            </a:r>
          </a:p>
          <a:p>
            <a:pPr lvl="1"/>
            <a:r>
              <a:rPr lang="en-US" dirty="0"/>
              <a:t>If we assume that the actual target is </a:t>
            </a:r>
            <a:r>
              <a:rPr lang="en-US" i="1" dirty="0"/>
              <a:t>somewhere</a:t>
            </a:r>
            <a:r>
              <a:rPr lang="en-US" dirty="0"/>
              <a:t> in that range, then this range is </a:t>
            </a:r>
            <a:r>
              <a:rPr lang="en-US" i="1" dirty="0"/>
              <a:t>as accurate</a:t>
            </a:r>
            <a:r>
              <a:rPr lang="en-US" dirty="0"/>
              <a:t> </a:t>
            </a:r>
            <a:r>
              <a:rPr lang="en-US" i="1" dirty="0"/>
              <a:t>as we’re going to get with this method</a:t>
            </a:r>
          </a:p>
          <a:p>
            <a:pPr marL="0" indent="0">
              <a:buNone/>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20</a:t>
            </a:fld>
            <a:endParaRPr lang="en-US"/>
          </a:p>
        </p:txBody>
      </p:sp>
    </p:spTree>
    <p:extLst>
      <p:ext uri="{BB962C8B-B14F-4D97-AF65-F5344CB8AC3E}">
        <p14:creationId xmlns:p14="http://schemas.microsoft.com/office/powerpoint/2010/main" val="297599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Very small differences</a:t>
            </a:r>
          </a:p>
        </p:txBody>
      </p:sp>
      <p:sp>
        <p:nvSpPr>
          <p:cNvPr id="3" name="Content Placeholder 2"/>
          <p:cNvSpPr>
            <a:spLocks noGrp="1"/>
          </p:cNvSpPr>
          <p:nvPr>
            <p:ph idx="1"/>
          </p:nvPr>
        </p:nvSpPr>
        <p:spPr>
          <a:xfrm>
            <a:off x="609600" y="1533832"/>
            <a:ext cx="10972800" cy="4533900"/>
          </a:xfrm>
        </p:spPr>
        <p:txBody>
          <a:bodyPr/>
          <a:lstStyle/>
          <a:p>
            <a:r>
              <a:rPr lang="en-US" dirty="0"/>
              <a:t>Gordon (2004) on Chickasaw stress</a:t>
            </a:r>
          </a:p>
          <a:p>
            <a:pPr lvl="1"/>
            <a:r>
              <a:rPr lang="en-US" dirty="0"/>
              <a:t>Duration (measured from the beginning of the vowel to the end “from the waveform in conjunction with a wide band spectrogram)</a:t>
            </a:r>
          </a:p>
          <a:p>
            <a:pPr lvl="1"/>
            <a:r>
              <a:rPr lang="en-US" dirty="0"/>
              <a:t>Statistically significant differences for different speakers </a:t>
            </a:r>
            <a:r>
              <a:rPr lang="en-US" i="1" dirty="0"/>
              <a:t>with small differences</a:t>
            </a:r>
          </a:p>
          <a:p>
            <a:pPr lvl="1"/>
            <a:endParaRPr lang="en-US" i="1" dirty="0"/>
          </a:p>
          <a:p>
            <a:pPr lvl="1"/>
            <a:endParaRPr lang="en-US" i="1" dirty="0"/>
          </a:p>
          <a:p>
            <a:pPr lvl="1"/>
            <a:endParaRPr lang="en-US" i="1" dirty="0"/>
          </a:p>
          <a:p>
            <a:pPr lvl="1"/>
            <a:endParaRPr lang="en-US" i="1" dirty="0"/>
          </a:p>
          <a:p>
            <a:pPr lvl="1"/>
            <a:endParaRPr lang="en-US" i="1" dirty="0"/>
          </a:p>
          <a:p>
            <a:pPr lvl="1"/>
            <a:r>
              <a:rPr lang="en-US" dirty="0"/>
              <a:t>One measurer</a:t>
            </a:r>
          </a:p>
          <a:p>
            <a:pPr lvl="1"/>
            <a:r>
              <a:rPr lang="en-US" dirty="0"/>
              <a:t>There could be a difference in duration as the realization of a </a:t>
            </a:r>
            <a:r>
              <a:rPr lang="en-US" dirty="0" err="1"/>
              <a:t>PhM</a:t>
            </a:r>
            <a:r>
              <a:rPr lang="en-US" dirty="0"/>
              <a:t> stress distinction</a:t>
            </a:r>
          </a:p>
          <a:p>
            <a:pPr lvl="1"/>
            <a:r>
              <a:rPr lang="en-US" dirty="0"/>
              <a:t>The measurements are probably within the accuracy range, so it’s possible that there was a tendency to be conservative for one type of measurement, and liberal for another, even unconsciously</a:t>
            </a:r>
          </a:p>
          <a:p>
            <a:pPr lvl="1"/>
            <a:endParaRPr lang="en-US" i="1" dirty="0"/>
          </a:p>
        </p:txBody>
      </p:sp>
      <p:graphicFrame>
        <p:nvGraphicFramePr>
          <p:cNvPr id="4" name="Table 3"/>
          <p:cNvGraphicFramePr>
            <a:graphicFrameLocks noGrp="1"/>
          </p:cNvGraphicFramePr>
          <p:nvPr/>
        </p:nvGraphicFramePr>
        <p:xfrm>
          <a:off x="1186426" y="2882762"/>
          <a:ext cx="8128000" cy="14833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gridCol w="2032000">
                  <a:extLst>
                    <a:ext uri="{9D8B030D-6E8A-4147-A177-3AD203B41FA5}">
                      <a16:colId xmlns:a16="http://schemas.microsoft.com/office/drawing/2014/main" val="20003"/>
                    </a:ext>
                  </a:extLst>
                </a:gridCol>
              </a:tblGrid>
              <a:tr h="370840">
                <a:tc>
                  <a:txBody>
                    <a:bodyPr/>
                    <a:lstStyle/>
                    <a:p>
                      <a:endParaRPr lang="en-US" dirty="0"/>
                    </a:p>
                  </a:txBody>
                  <a:tcPr/>
                </a:tc>
                <a:tc>
                  <a:txBody>
                    <a:bodyPr/>
                    <a:lstStyle/>
                    <a:p>
                      <a:r>
                        <a:rPr lang="en-US" dirty="0"/>
                        <a:t>Primary</a:t>
                      </a:r>
                    </a:p>
                  </a:txBody>
                  <a:tcPr/>
                </a:tc>
                <a:tc>
                  <a:txBody>
                    <a:bodyPr/>
                    <a:lstStyle/>
                    <a:p>
                      <a:r>
                        <a:rPr lang="en-US" dirty="0"/>
                        <a:t>Secondary</a:t>
                      </a:r>
                    </a:p>
                  </a:txBody>
                  <a:tcPr/>
                </a:tc>
                <a:tc>
                  <a:txBody>
                    <a:bodyPr/>
                    <a:lstStyle/>
                    <a:p>
                      <a:r>
                        <a:rPr lang="en-US" dirty="0"/>
                        <a:t>Unstressed</a:t>
                      </a:r>
                    </a:p>
                  </a:txBody>
                  <a:tcPr/>
                </a:tc>
                <a:extLst>
                  <a:ext uri="{0D108BD9-81ED-4DB2-BD59-A6C34878D82A}">
                    <a16:rowId xmlns:a16="http://schemas.microsoft.com/office/drawing/2014/main" val="10000"/>
                  </a:ext>
                </a:extLst>
              </a:tr>
              <a:tr h="370840">
                <a:tc>
                  <a:txBody>
                    <a:bodyPr/>
                    <a:lstStyle/>
                    <a:p>
                      <a:r>
                        <a:rPr lang="en-US" dirty="0"/>
                        <a:t>Male 2</a:t>
                      </a:r>
                    </a:p>
                  </a:txBody>
                  <a:tcPr/>
                </a:tc>
                <a:tc>
                  <a:txBody>
                    <a:bodyPr/>
                    <a:lstStyle/>
                    <a:p>
                      <a:r>
                        <a:rPr lang="en-US" dirty="0"/>
                        <a:t>104ms</a:t>
                      </a:r>
                    </a:p>
                  </a:txBody>
                  <a:tcPr/>
                </a:tc>
                <a:tc>
                  <a:txBody>
                    <a:bodyPr/>
                    <a:lstStyle/>
                    <a:p>
                      <a:r>
                        <a:rPr lang="en-US" dirty="0"/>
                        <a:t>94ms</a:t>
                      </a:r>
                    </a:p>
                  </a:txBody>
                  <a:tcPr/>
                </a:tc>
                <a:tc>
                  <a:txBody>
                    <a:bodyPr/>
                    <a:lstStyle/>
                    <a:p>
                      <a:endParaRPr lang="en-US" dirty="0"/>
                    </a:p>
                  </a:txBody>
                  <a:tcPr/>
                </a:tc>
                <a:extLst>
                  <a:ext uri="{0D108BD9-81ED-4DB2-BD59-A6C34878D82A}">
                    <a16:rowId xmlns:a16="http://schemas.microsoft.com/office/drawing/2014/main" val="10001"/>
                  </a:ext>
                </a:extLst>
              </a:tr>
              <a:tr h="370840">
                <a:tc>
                  <a:txBody>
                    <a:bodyPr/>
                    <a:lstStyle/>
                    <a:p>
                      <a:r>
                        <a:rPr lang="en-US" dirty="0"/>
                        <a:t>Female 3</a:t>
                      </a:r>
                    </a:p>
                  </a:txBody>
                  <a:tcPr/>
                </a:tc>
                <a:tc>
                  <a:txBody>
                    <a:bodyPr/>
                    <a:lstStyle/>
                    <a:p>
                      <a:endParaRPr lang="en-US" dirty="0"/>
                    </a:p>
                  </a:txBody>
                  <a:tcPr/>
                </a:tc>
                <a:tc>
                  <a:txBody>
                    <a:bodyPr/>
                    <a:lstStyle/>
                    <a:p>
                      <a:r>
                        <a:rPr lang="en-US" dirty="0"/>
                        <a:t>85ms</a:t>
                      </a:r>
                    </a:p>
                  </a:txBody>
                  <a:tcPr/>
                </a:tc>
                <a:tc>
                  <a:txBody>
                    <a:bodyPr/>
                    <a:lstStyle/>
                    <a:p>
                      <a:r>
                        <a:rPr lang="en-US" dirty="0"/>
                        <a:t>73ms</a:t>
                      </a:r>
                    </a:p>
                  </a:txBody>
                  <a:tcPr/>
                </a:tc>
                <a:extLst>
                  <a:ext uri="{0D108BD9-81ED-4DB2-BD59-A6C34878D82A}">
                    <a16:rowId xmlns:a16="http://schemas.microsoft.com/office/drawing/2014/main" val="10002"/>
                  </a:ext>
                </a:extLst>
              </a:tr>
              <a:tr h="370840">
                <a:tc>
                  <a:txBody>
                    <a:bodyPr/>
                    <a:lstStyle/>
                    <a:p>
                      <a:r>
                        <a:rPr lang="en-US" dirty="0"/>
                        <a:t>Female 5</a:t>
                      </a:r>
                    </a:p>
                  </a:txBody>
                  <a:tcPr/>
                </a:tc>
                <a:tc>
                  <a:txBody>
                    <a:bodyPr/>
                    <a:lstStyle/>
                    <a:p>
                      <a:endParaRPr lang="en-US" dirty="0"/>
                    </a:p>
                  </a:txBody>
                  <a:tcPr/>
                </a:tc>
                <a:tc>
                  <a:txBody>
                    <a:bodyPr/>
                    <a:lstStyle/>
                    <a:p>
                      <a:r>
                        <a:rPr lang="en-US" dirty="0"/>
                        <a:t>75ms</a:t>
                      </a:r>
                    </a:p>
                  </a:txBody>
                  <a:tcPr/>
                </a:tc>
                <a:tc>
                  <a:txBody>
                    <a:bodyPr/>
                    <a:lstStyle/>
                    <a:p>
                      <a:r>
                        <a:rPr lang="en-US" dirty="0"/>
                        <a:t>67ms</a:t>
                      </a:r>
                    </a:p>
                  </a:txBody>
                  <a:tcPr/>
                </a:tc>
                <a:extLst>
                  <a:ext uri="{0D108BD9-81ED-4DB2-BD59-A6C34878D82A}">
                    <a16:rowId xmlns:a16="http://schemas.microsoft.com/office/drawing/2014/main" val="10003"/>
                  </a:ext>
                </a:extLst>
              </a:tr>
            </a:tbl>
          </a:graphicData>
        </a:graphic>
      </p:graphicFrame>
      <p:sp>
        <p:nvSpPr>
          <p:cNvPr id="5" name="Slide Number Placeholder 4"/>
          <p:cNvSpPr>
            <a:spLocks noGrp="1"/>
          </p:cNvSpPr>
          <p:nvPr>
            <p:ph type="sldNum" sz="quarter" idx="10"/>
          </p:nvPr>
        </p:nvSpPr>
        <p:spPr/>
        <p:txBody>
          <a:bodyPr/>
          <a:lstStyle/>
          <a:p>
            <a:fld id="{3013AB8E-5E72-194F-9F9C-D0D776FCF1E4}" type="slidenum">
              <a:rPr lang="en-US" smtClean="0"/>
              <a:pPr/>
              <a:t>21</a:t>
            </a:fld>
            <a:endParaRPr lang="en-US"/>
          </a:p>
        </p:txBody>
      </p:sp>
    </p:spTree>
    <p:extLst>
      <p:ext uri="{BB962C8B-B14F-4D97-AF65-F5344CB8AC3E}">
        <p14:creationId xmlns:p14="http://schemas.microsoft.com/office/powerpoint/2010/main" val="3395082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Construct Validity</a:t>
            </a:r>
          </a:p>
        </p:txBody>
      </p:sp>
      <p:sp>
        <p:nvSpPr>
          <p:cNvPr id="3" name="Slide Number Placeholder 2"/>
          <p:cNvSpPr>
            <a:spLocks noGrp="1"/>
          </p:cNvSpPr>
          <p:nvPr>
            <p:ph type="sldNum" sz="quarter" idx="10"/>
          </p:nvPr>
        </p:nvSpPr>
        <p:spPr/>
        <p:txBody>
          <a:bodyPr/>
          <a:lstStyle/>
          <a:p>
            <a:fld id="{3013AB8E-5E72-194F-9F9C-D0D776FCF1E4}" type="slidenum">
              <a:rPr lang="en-US" smtClean="0"/>
              <a:pPr/>
              <a:t>22</a:t>
            </a:fld>
            <a:endParaRPr lang="en-US"/>
          </a:p>
        </p:txBody>
      </p:sp>
      <p:sp>
        <p:nvSpPr>
          <p:cNvPr id="7" name="Content Placeholder 6">
            <a:extLst>
              <a:ext uri="{FF2B5EF4-FFF2-40B4-BE49-F238E27FC236}">
                <a16:creationId xmlns:a16="http://schemas.microsoft.com/office/drawing/2014/main" id="{B7AEF45B-82C5-45CB-BF4D-B02833B871FE}"/>
              </a:ext>
            </a:extLst>
          </p:cNvPr>
          <p:cNvSpPr>
            <a:spLocks noGrp="1"/>
          </p:cNvSpPr>
          <p:nvPr>
            <p:ph idx="1"/>
          </p:nvPr>
        </p:nvSpPr>
        <p:spPr/>
        <p:txBody>
          <a:bodyPr/>
          <a:lstStyle/>
          <a:p>
            <a:r>
              <a:rPr lang="en-NZ" dirty="0"/>
              <a:t>Before even considering reliability, accuracy, and precision, we have to ask:</a:t>
            </a:r>
          </a:p>
          <a:p>
            <a:r>
              <a:rPr lang="en-NZ" dirty="0"/>
              <a:t>“Is the method actually </a:t>
            </a:r>
            <a:r>
              <a:rPr lang="en-NZ" i="1" dirty="0"/>
              <a:t>about</a:t>
            </a:r>
            <a:r>
              <a:rPr lang="en-NZ" dirty="0"/>
              <a:t> the object we want to study?”</a:t>
            </a:r>
          </a:p>
          <a:p>
            <a:endParaRPr lang="en-NZ" dirty="0"/>
          </a:p>
          <a:p>
            <a:r>
              <a:rPr lang="en-NZ" dirty="0"/>
              <a:t>So, what </a:t>
            </a:r>
            <a:r>
              <a:rPr lang="en-NZ" i="1" dirty="0"/>
              <a:t>is</a:t>
            </a:r>
            <a:r>
              <a:rPr lang="en-NZ" dirty="0"/>
              <a:t> the object we want to study?</a:t>
            </a:r>
          </a:p>
          <a:p>
            <a:endParaRPr lang="en-NZ" dirty="0"/>
          </a:p>
          <a:p>
            <a:r>
              <a:rPr lang="en-NZ" dirty="0"/>
              <a:t>Cognitive module</a:t>
            </a:r>
          </a:p>
          <a:p>
            <a:endParaRPr lang="en-NZ" dirty="0"/>
          </a:p>
          <a:p>
            <a:r>
              <a:rPr lang="en-NZ" i="1" dirty="0"/>
              <a:t>Standardly:</a:t>
            </a:r>
          </a:p>
          <a:p>
            <a:pPr lvl="1"/>
            <a:r>
              <a:rPr lang="en-NZ" sz="2400" dirty="0"/>
              <a:t>L1 </a:t>
            </a:r>
          </a:p>
          <a:p>
            <a:pPr lvl="1"/>
            <a:r>
              <a:rPr lang="en-NZ" sz="2400" dirty="0"/>
              <a:t>Dominant</a:t>
            </a:r>
          </a:p>
          <a:p>
            <a:pPr lvl="1"/>
            <a:r>
              <a:rPr lang="en-NZ" sz="2400" dirty="0"/>
              <a:t>Unimpaired</a:t>
            </a:r>
            <a:endParaRPr lang="en-NZ" dirty="0"/>
          </a:p>
          <a:p>
            <a:endParaRPr lang="en-NZ" dirty="0"/>
          </a:p>
        </p:txBody>
      </p:sp>
    </p:spTree>
    <p:extLst>
      <p:ext uri="{BB962C8B-B14F-4D97-AF65-F5344CB8AC3E}">
        <p14:creationId xmlns:p14="http://schemas.microsoft.com/office/powerpoint/2010/main" val="1186858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6CF1F-2216-49BC-9096-05460DD971B2}"/>
              </a:ext>
            </a:extLst>
          </p:cNvPr>
          <p:cNvSpPr>
            <a:spLocks noGrp="1"/>
          </p:cNvSpPr>
          <p:nvPr>
            <p:ph type="title"/>
          </p:nvPr>
        </p:nvSpPr>
        <p:spPr/>
        <p:txBody>
          <a:bodyPr/>
          <a:lstStyle/>
          <a:p>
            <a:r>
              <a:rPr lang="en-NZ" dirty="0"/>
              <a:t>Properties</a:t>
            </a:r>
          </a:p>
        </p:txBody>
      </p:sp>
      <p:sp>
        <p:nvSpPr>
          <p:cNvPr id="3" name="Content Placeholder 2">
            <a:extLst>
              <a:ext uri="{FF2B5EF4-FFF2-40B4-BE49-F238E27FC236}">
                <a16:creationId xmlns:a16="http://schemas.microsoft.com/office/drawing/2014/main" id="{01BAB45A-06A7-48A6-B75D-10C2B9BDDF74}"/>
              </a:ext>
            </a:extLst>
          </p:cNvPr>
          <p:cNvSpPr>
            <a:spLocks noGrp="1"/>
          </p:cNvSpPr>
          <p:nvPr>
            <p:ph idx="1"/>
          </p:nvPr>
        </p:nvSpPr>
        <p:spPr/>
        <p:txBody>
          <a:bodyPr/>
          <a:lstStyle/>
          <a:p>
            <a:r>
              <a:rPr lang="en-NZ" sz="2800" dirty="0"/>
              <a:t>Individuality</a:t>
            </a:r>
          </a:p>
          <a:p>
            <a:pPr lvl="1"/>
            <a:r>
              <a:rPr lang="en-NZ" sz="2400" dirty="0"/>
              <a:t>Humans do not share brains</a:t>
            </a:r>
          </a:p>
          <a:p>
            <a:pPr lvl="1"/>
            <a:endParaRPr lang="en-NZ" sz="2400" dirty="0"/>
          </a:p>
          <a:p>
            <a:r>
              <a:rPr lang="en-NZ" sz="2800" dirty="0"/>
              <a:t>L1</a:t>
            </a:r>
          </a:p>
          <a:p>
            <a:pPr lvl="1"/>
            <a:r>
              <a:rPr lang="en-NZ" sz="2400" dirty="0"/>
              <a:t>Learned during the critical period</a:t>
            </a:r>
          </a:p>
          <a:p>
            <a:pPr lvl="1"/>
            <a:endParaRPr lang="en-NZ" sz="2400" dirty="0"/>
          </a:p>
          <a:p>
            <a:r>
              <a:rPr lang="en-NZ" sz="2400" dirty="0"/>
              <a:t>Dominant</a:t>
            </a:r>
          </a:p>
          <a:p>
            <a:pPr lvl="1"/>
            <a:r>
              <a:rPr lang="en-NZ" sz="2000" dirty="0"/>
              <a:t>Primary mode of speech in bi/multilinguals</a:t>
            </a:r>
          </a:p>
          <a:p>
            <a:pPr lvl="1"/>
            <a:endParaRPr lang="en-NZ" sz="2000" dirty="0"/>
          </a:p>
          <a:p>
            <a:r>
              <a:rPr lang="en-NZ" sz="2400" dirty="0"/>
              <a:t>Unimpaired</a:t>
            </a:r>
          </a:p>
          <a:p>
            <a:pPr lvl="1"/>
            <a:r>
              <a:rPr lang="en-NZ" sz="2000" dirty="0"/>
              <a:t>No cognitive impairment affecting speech production/perception</a:t>
            </a:r>
          </a:p>
          <a:p>
            <a:pPr lvl="1"/>
            <a:r>
              <a:rPr lang="en-NZ" sz="2000" dirty="0"/>
              <a:t>No relevant physical impairment, too</a:t>
            </a:r>
          </a:p>
        </p:txBody>
      </p:sp>
      <p:sp>
        <p:nvSpPr>
          <p:cNvPr id="4" name="Slide Number Placeholder 3">
            <a:extLst>
              <a:ext uri="{FF2B5EF4-FFF2-40B4-BE49-F238E27FC236}">
                <a16:creationId xmlns:a16="http://schemas.microsoft.com/office/drawing/2014/main" id="{F4F21624-294F-4120-8A96-A9FAAB53CE78}"/>
              </a:ext>
            </a:extLst>
          </p:cNvPr>
          <p:cNvSpPr>
            <a:spLocks noGrp="1"/>
          </p:cNvSpPr>
          <p:nvPr>
            <p:ph type="sldNum" sz="quarter" idx="10"/>
          </p:nvPr>
        </p:nvSpPr>
        <p:spPr/>
        <p:txBody>
          <a:bodyPr/>
          <a:lstStyle/>
          <a:p>
            <a:fld id="{3013AB8E-5E72-194F-9F9C-D0D776FCF1E4}" type="slidenum">
              <a:rPr lang="en-US" smtClean="0"/>
              <a:pPr/>
              <a:t>23</a:t>
            </a:fld>
            <a:endParaRPr lang="en-US"/>
          </a:p>
        </p:txBody>
      </p:sp>
    </p:spTree>
    <p:extLst>
      <p:ext uri="{BB962C8B-B14F-4D97-AF65-F5344CB8AC3E}">
        <p14:creationId xmlns:p14="http://schemas.microsoft.com/office/powerpoint/2010/main" val="429504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en-US" i="1"/>
              <a:t>Phonology…</a:t>
            </a:r>
          </a:p>
        </p:txBody>
      </p:sp>
      <p:sp>
        <p:nvSpPr>
          <p:cNvPr id="149507" name="Rectangle 3"/>
          <p:cNvSpPr>
            <a:spLocks noGrp="1" noChangeArrowheads="1"/>
          </p:cNvSpPr>
          <p:nvPr>
            <p:ph type="body" idx="1"/>
          </p:nvPr>
        </p:nvSpPr>
        <p:spPr/>
        <p:txBody>
          <a:bodyPr/>
          <a:lstStyle/>
          <a:p>
            <a:r>
              <a:rPr lang="en-US" sz="2000"/>
              <a:t>The journal </a:t>
            </a:r>
            <a:r>
              <a:rPr lang="en-US" sz="2000" i="1"/>
              <a:t>Phonology </a:t>
            </a:r>
            <a:r>
              <a:rPr lang="en-US" sz="2000"/>
              <a:t>1997-2006…</a:t>
            </a:r>
          </a:p>
          <a:p>
            <a:endParaRPr lang="en-US" sz="2000"/>
          </a:p>
          <a:p>
            <a:r>
              <a:rPr lang="en-US" sz="2000"/>
              <a:t>In addition to just data, there’s </a:t>
            </a:r>
            <a:br>
              <a:rPr lang="en-US" sz="2000"/>
            </a:br>
            <a:r>
              <a:rPr lang="en-US" sz="2000"/>
              <a:t>information about:</a:t>
            </a:r>
          </a:p>
          <a:p>
            <a:pPr lvl="1"/>
            <a:r>
              <a:rPr lang="en-US" sz="1600"/>
              <a:t>Number of consultants</a:t>
            </a:r>
          </a:p>
          <a:p>
            <a:pPr lvl="1"/>
            <a:r>
              <a:rPr lang="en-US" sz="1600"/>
              <a:t>Whether data was pooled or kept separate</a:t>
            </a:r>
          </a:p>
          <a:p>
            <a:pPr lvl="1"/>
            <a:r>
              <a:rPr lang="en-US" sz="1600"/>
              <a:t>Sex of consultants</a:t>
            </a:r>
          </a:p>
          <a:p>
            <a:pPr lvl="1"/>
            <a:r>
              <a:rPr lang="en-US" sz="1600"/>
              <a:t>Age of consultants</a:t>
            </a:r>
          </a:p>
          <a:p>
            <a:pPr lvl="1"/>
            <a:r>
              <a:rPr lang="en-US" sz="1600"/>
              <a:t>Impairment</a:t>
            </a:r>
          </a:p>
          <a:p>
            <a:pPr lvl="1"/>
            <a:r>
              <a:rPr lang="en-US" sz="1600"/>
              <a:t>Phonetic measurements</a:t>
            </a:r>
          </a:p>
          <a:p>
            <a:endParaRPr lang="en-US"/>
          </a:p>
        </p:txBody>
      </p:sp>
      <p:pic>
        <p:nvPicPr>
          <p:cNvPr id="149508" name="Picture 4" descr="PHO"/>
          <p:cNvPicPr>
            <a:picLocks noChangeAspect="1" noChangeArrowheads="1"/>
          </p:cNvPicPr>
          <p:nvPr/>
        </p:nvPicPr>
        <p:blipFill>
          <a:blip r:embed="rId3" cstate="print"/>
          <a:srcRect/>
          <a:stretch>
            <a:fillRect/>
          </a:stretch>
        </p:blipFill>
        <p:spPr bwMode="auto">
          <a:xfrm>
            <a:off x="8839200" y="1447800"/>
            <a:ext cx="1339850" cy="2057400"/>
          </a:xfrm>
          <a:prstGeom prst="rect">
            <a:avLst/>
          </a:prstGeom>
          <a:noFill/>
        </p:spPr>
      </p:pic>
      <p:sp>
        <p:nvSpPr>
          <p:cNvPr id="149510" name="Rectangle 6"/>
          <p:cNvSpPr>
            <a:spLocks noChangeArrowheads="1"/>
          </p:cNvSpPr>
          <p:nvPr/>
        </p:nvSpPr>
        <p:spPr bwMode="auto">
          <a:xfrm>
            <a:off x="3276600" y="6610350"/>
            <a:ext cx="1066800" cy="228600"/>
          </a:xfrm>
          <a:prstGeom prst="rect">
            <a:avLst/>
          </a:prstGeom>
          <a:noFill/>
          <a:ln w="38100">
            <a:solidFill>
              <a:schemeClr val="bg1"/>
            </a:solidFill>
            <a:miter lim="800000"/>
            <a:headEnd/>
            <a:tailEnd/>
          </a:ln>
          <a:effectLst/>
        </p:spPr>
        <p:txBody>
          <a:bodyPr wrap="none" anchor="ctr"/>
          <a:lstStyle/>
          <a:p>
            <a:endParaRPr lang="en-US"/>
          </a:p>
        </p:txBody>
      </p:sp>
    </p:spTree>
    <p:extLst>
      <p:ext uri="{BB962C8B-B14F-4D97-AF65-F5344CB8AC3E}">
        <p14:creationId xmlns:p14="http://schemas.microsoft.com/office/powerpoint/2010/main" val="33007601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950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950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950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950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950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950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950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t>Dataset types in </a:t>
            </a:r>
            <a:r>
              <a:rPr lang="en-US" i="1"/>
              <a:t>Phonology</a:t>
            </a:r>
            <a:r>
              <a:rPr lang="en-US"/>
              <a:t> (1997-2006)</a:t>
            </a:r>
          </a:p>
        </p:txBody>
      </p:sp>
      <p:sp>
        <p:nvSpPr>
          <p:cNvPr id="11267" name="Rectangle 3"/>
          <p:cNvSpPr>
            <a:spLocks noGrp="1" noChangeArrowheads="1"/>
          </p:cNvSpPr>
          <p:nvPr>
            <p:ph type="body" sz="half" idx="1"/>
          </p:nvPr>
        </p:nvSpPr>
        <p:spPr>
          <a:xfrm>
            <a:off x="8153400" y="2133600"/>
            <a:ext cx="4038600" cy="4533900"/>
          </a:xfrm>
        </p:spPr>
        <p:txBody>
          <a:bodyPr/>
          <a:lstStyle/>
          <a:p>
            <a:r>
              <a:rPr lang="en-US" sz="2000"/>
              <a:t>103 articles</a:t>
            </a:r>
          </a:p>
          <a:p>
            <a:r>
              <a:rPr lang="en-US" sz="2000"/>
              <a:t>249 datasets</a:t>
            </a:r>
          </a:p>
          <a:p>
            <a:endParaRPr lang="en-US" sz="2000"/>
          </a:p>
        </p:txBody>
      </p:sp>
      <p:graphicFrame>
        <p:nvGraphicFramePr>
          <p:cNvPr id="11271" name="Object 7"/>
          <p:cNvGraphicFramePr>
            <a:graphicFrameLocks noGrp="1" noChangeAspect="1"/>
          </p:cNvGraphicFramePr>
          <p:nvPr>
            <p:ph sz="half" idx="2"/>
          </p:nvPr>
        </p:nvGraphicFramePr>
        <p:xfrm>
          <a:off x="2133600" y="1447800"/>
          <a:ext cx="6096000" cy="4821238"/>
        </p:xfrm>
        <a:graphic>
          <a:graphicData uri="http://schemas.openxmlformats.org/presentationml/2006/ole">
            <mc:AlternateContent xmlns:mc="http://schemas.openxmlformats.org/markup-compatibility/2006">
              <mc:Choice xmlns:v="urn:schemas-microsoft-com:vml" Requires="v">
                <p:oleObj spid="_x0000_s2061" name="Chart" r:id="rId4" imgW="4238487" imgH="3352637" progId="Excel.Sheet.8">
                  <p:embed/>
                </p:oleObj>
              </mc:Choice>
              <mc:Fallback>
                <p:oleObj name="Chart" r:id="rId4" imgW="4238487" imgH="3352637" progId="Excel.Sheet.8">
                  <p:embed/>
                  <p:pic>
                    <p:nvPicPr>
                      <p:cNvPr id="11271"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1447800"/>
                        <a:ext cx="6096000" cy="4821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74" name="Rectangle 10"/>
          <p:cNvSpPr>
            <a:spLocks noChangeArrowheads="1"/>
          </p:cNvSpPr>
          <p:nvPr/>
        </p:nvSpPr>
        <p:spPr bwMode="auto">
          <a:xfrm>
            <a:off x="3276600" y="6610350"/>
            <a:ext cx="1066800" cy="228600"/>
          </a:xfrm>
          <a:prstGeom prst="rect">
            <a:avLst/>
          </a:prstGeom>
          <a:noFill/>
          <a:ln w="38100">
            <a:solidFill>
              <a:schemeClr val="bg1"/>
            </a:solidFill>
            <a:miter lim="800000"/>
            <a:headEnd/>
            <a:tailEnd/>
          </a:ln>
          <a:effectLst/>
        </p:spPr>
        <p:txBody>
          <a:bodyPr wrap="none" anchor="ctr"/>
          <a:lstStyle/>
          <a:p>
            <a:endParaRPr lang="en-US"/>
          </a:p>
        </p:txBody>
      </p:sp>
    </p:spTree>
    <p:extLst>
      <p:ext uri="{BB962C8B-B14F-4D97-AF65-F5344CB8AC3E}">
        <p14:creationId xmlns:p14="http://schemas.microsoft.com/office/powerpoint/2010/main" val="410647704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DA41E-047E-4FD7-80DF-89E2D25D0816}"/>
              </a:ext>
            </a:extLst>
          </p:cNvPr>
          <p:cNvSpPr>
            <a:spLocks noGrp="1"/>
          </p:cNvSpPr>
          <p:nvPr>
            <p:ph type="title"/>
          </p:nvPr>
        </p:nvSpPr>
        <p:spPr/>
        <p:txBody>
          <a:bodyPr/>
          <a:lstStyle/>
          <a:p>
            <a:r>
              <a:rPr lang="en-NZ" dirty="0"/>
              <a:t>What </a:t>
            </a:r>
            <a:r>
              <a:rPr lang="en-NZ" i="1" dirty="0"/>
              <a:t>is</a:t>
            </a:r>
            <a:r>
              <a:rPr lang="en-NZ" dirty="0"/>
              <a:t> being studied?</a:t>
            </a:r>
          </a:p>
        </p:txBody>
      </p:sp>
      <p:sp>
        <p:nvSpPr>
          <p:cNvPr id="3" name="Content Placeholder 2">
            <a:extLst>
              <a:ext uri="{FF2B5EF4-FFF2-40B4-BE49-F238E27FC236}">
                <a16:creationId xmlns:a16="http://schemas.microsoft.com/office/drawing/2014/main" id="{68708BF1-07EF-41E8-8277-C2710AB36AF2}"/>
              </a:ext>
            </a:extLst>
          </p:cNvPr>
          <p:cNvSpPr>
            <a:spLocks noGrp="1"/>
          </p:cNvSpPr>
          <p:nvPr>
            <p:ph idx="1"/>
          </p:nvPr>
        </p:nvSpPr>
        <p:spPr/>
        <p:txBody>
          <a:bodyPr/>
          <a:lstStyle/>
          <a:p>
            <a:r>
              <a:rPr lang="en-NZ" sz="2400" dirty="0"/>
              <a:t>Pooled behaviour (non-individuals)</a:t>
            </a:r>
          </a:p>
          <a:p>
            <a:endParaRPr lang="en-NZ" sz="2400" dirty="0"/>
          </a:p>
          <a:p>
            <a:r>
              <a:rPr lang="en-NZ" sz="2400" dirty="0"/>
              <a:t>It is common – perhaps almost universal – for grammars to be written using </a:t>
            </a:r>
            <a:r>
              <a:rPr lang="en-NZ" sz="2400" i="1" dirty="0"/>
              <a:t>several different individuals</a:t>
            </a:r>
            <a:r>
              <a:rPr lang="en-NZ" sz="2400" dirty="0"/>
              <a:t> as sources</a:t>
            </a:r>
          </a:p>
          <a:p>
            <a:endParaRPr lang="en-NZ" sz="2400" dirty="0"/>
          </a:p>
          <a:p>
            <a:r>
              <a:rPr lang="en-NZ" sz="2400" dirty="0"/>
              <a:t>It is common for experiments to </a:t>
            </a:r>
            <a:r>
              <a:rPr lang="en-NZ" sz="2400" i="1" dirty="0"/>
              <a:t>pool results</a:t>
            </a:r>
            <a:r>
              <a:rPr lang="en-NZ" sz="2400" dirty="0"/>
              <a:t> from many individuals</a:t>
            </a:r>
          </a:p>
          <a:p>
            <a:endParaRPr lang="en-NZ" sz="2400" dirty="0"/>
          </a:p>
          <a:p>
            <a:r>
              <a:rPr lang="en-NZ" sz="2400" dirty="0"/>
              <a:t>So, what are these results about?</a:t>
            </a:r>
          </a:p>
          <a:p>
            <a:pPr lvl="1"/>
            <a:r>
              <a:rPr lang="en-NZ" sz="2000" dirty="0"/>
              <a:t>Are they about the individual results of an individual?</a:t>
            </a:r>
          </a:p>
          <a:p>
            <a:pPr lvl="1"/>
            <a:r>
              <a:rPr lang="en-NZ" sz="2000" dirty="0"/>
              <a:t>No.  They are about </a:t>
            </a:r>
            <a:r>
              <a:rPr lang="en-NZ" sz="2000" i="1" dirty="0"/>
              <a:t>Frankenstein Modules</a:t>
            </a:r>
            <a:r>
              <a:rPr lang="en-NZ" sz="2000" dirty="0"/>
              <a:t>.</a:t>
            </a:r>
          </a:p>
          <a:p>
            <a:endParaRPr lang="en-NZ" sz="2400" dirty="0"/>
          </a:p>
          <a:p>
            <a:endParaRPr lang="en-NZ" sz="2400" dirty="0"/>
          </a:p>
        </p:txBody>
      </p:sp>
      <p:sp>
        <p:nvSpPr>
          <p:cNvPr id="4" name="Slide Number Placeholder 3">
            <a:extLst>
              <a:ext uri="{FF2B5EF4-FFF2-40B4-BE49-F238E27FC236}">
                <a16:creationId xmlns:a16="http://schemas.microsoft.com/office/drawing/2014/main" id="{73F1A840-178B-458E-8C77-1CC9709B3463}"/>
              </a:ext>
            </a:extLst>
          </p:cNvPr>
          <p:cNvSpPr>
            <a:spLocks noGrp="1"/>
          </p:cNvSpPr>
          <p:nvPr>
            <p:ph type="sldNum" sz="quarter" idx="10"/>
          </p:nvPr>
        </p:nvSpPr>
        <p:spPr/>
        <p:txBody>
          <a:bodyPr/>
          <a:lstStyle/>
          <a:p>
            <a:fld id="{3013AB8E-5E72-194F-9F9C-D0D776FCF1E4}" type="slidenum">
              <a:rPr lang="en-US" smtClean="0"/>
              <a:pPr/>
              <a:t>26</a:t>
            </a:fld>
            <a:endParaRPr lang="en-US"/>
          </a:p>
        </p:txBody>
      </p:sp>
    </p:spTree>
    <p:extLst>
      <p:ext uri="{BB962C8B-B14F-4D97-AF65-F5344CB8AC3E}">
        <p14:creationId xmlns:p14="http://schemas.microsoft.com/office/powerpoint/2010/main" val="64725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human sources in </a:t>
            </a:r>
            <a:r>
              <a:rPr lang="en-US" i="1" dirty="0"/>
              <a:t>Phonology</a:t>
            </a:r>
            <a:endParaRPr lang="en-US" dirty="0"/>
          </a:p>
        </p:txBody>
      </p:sp>
      <p:graphicFrame>
        <p:nvGraphicFramePr>
          <p:cNvPr id="6" name="Chart 5"/>
          <p:cNvGraphicFramePr/>
          <p:nvPr/>
        </p:nvGraphicFramePr>
        <p:xfrm>
          <a:off x="4267200" y="1447800"/>
          <a:ext cx="6705600"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5"/>
          <p:cNvSpPr>
            <a:spLocks noChangeArrowheads="1"/>
          </p:cNvSpPr>
          <p:nvPr/>
        </p:nvSpPr>
        <p:spPr bwMode="auto">
          <a:xfrm>
            <a:off x="4817852" y="6612148"/>
            <a:ext cx="1066800" cy="228600"/>
          </a:xfrm>
          <a:prstGeom prst="rect">
            <a:avLst/>
          </a:prstGeom>
          <a:noFill/>
          <a:ln w="38100">
            <a:solidFill>
              <a:schemeClr val="bg1"/>
            </a:solidFill>
            <a:miter lim="800000"/>
            <a:headEnd/>
            <a:tailEnd/>
          </a:ln>
          <a:effectLst/>
        </p:spPr>
        <p:txBody>
          <a:bodyPr wrap="none" anchor="ctr"/>
          <a:lstStyle/>
          <a:p>
            <a:endParaRPr lang="en-US" sz="1800">
              <a:solidFill>
                <a:srgbClr val="000000"/>
              </a:solidFill>
              <a:ea typeface="+mn-ea"/>
              <a:cs typeface="+mn-cs"/>
            </a:endParaRPr>
          </a:p>
        </p:txBody>
      </p:sp>
      <p:graphicFrame>
        <p:nvGraphicFramePr>
          <p:cNvPr id="8" name="Table 7"/>
          <p:cNvGraphicFramePr>
            <a:graphicFrameLocks noGrp="1"/>
          </p:cNvGraphicFramePr>
          <p:nvPr/>
        </p:nvGraphicFramePr>
        <p:xfrm>
          <a:off x="1828800" y="1371600"/>
          <a:ext cx="3505200" cy="1828800"/>
        </p:xfrm>
        <a:graphic>
          <a:graphicData uri="http://schemas.openxmlformats.org/drawingml/2006/table">
            <a:tbl>
              <a:tblPr firstRow="1" bandRow="1">
                <a:tableStyleId>{21E4AEA4-8DFA-4A89-87EB-49C32662AFE0}</a:tableStyleId>
              </a:tblPr>
              <a:tblGrid>
                <a:gridCol w="1752600">
                  <a:extLst>
                    <a:ext uri="{9D8B030D-6E8A-4147-A177-3AD203B41FA5}">
                      <a16:colId xmlns:a16="http://schemas.microsoft.com/office/drawing/2014/main" val="20000"/>
                    </a:ext>
                  </a:extLst>
                </a:gridCol>
                <a:gridCol w="1752600">
                  <a:extLst>
                    <a:ext uri="{9D8B030D-6E8A-4147-A177-3AD203B41FA5}">
                      <a16:colId xmlns:a16="http://schemas.microsoft.com/office/drawing/2014/main" val="20001"/>
                    </a:ext>
                  </a:extLst>
                </a:gridCol>
              </a:tblGrid>
              <a:tr h="457200">
                <a:tc>
                  <a:txBody>
                    <a:bodyPr/>
                    <a:lstStyle/>
                    <a:p>
                      <a:r>
                        <a:rPr lang="en-US" b="0" dirty="0"/>
                        <a:t>Pooled</a:t>
                      </a:r>
                    </a:p>
                  </a:txBody>
                  <a:tcPr>
                    <a:solidFill>
                      <a:srgbClr val="00B0F0"/>
                    </a:solidFill>
                  </a:tcPr>
                </a:tc>
                <a:tc>
                  <a:txBody>
                    <a:bodyPr/>
                    <a:lstStyle/>
                    <a:p>
                      <a:r>
                        <a:rPr lang="en-US" b="0" dirty="0"/>
                        <a:t>30 (8.4%)</a:t>
                      </a:r>
                    </a:p>
                  </a:txBody>
                  <a:tcPr>
                    <a:solidFill>
                      <a:srgbClr val="00B0F0"/>
                    </a:solidFill>
                  </a:tcPr>
                </a:tc>
                <a:extLst>
                  <a:ext uri="{0D108BD9-81ED-4DB2-BD59-A6C34878D82A}">
                    <a16:rowId xmlns:a16="http://schemas.microsoft.com/office/drawing/2014/main" val="10000"/>
                  </a:ext>
                </a:extLst>
              </a:tr>
              <a:tr h="457200">
                <a:tc>
                  <a:txBody>
                    <a:bodyPr/>
                    <a:lstStyle/>
                    <a:p>
                      <a:r>
                        <a:rPr lang="en-US" dirty="0"/>
                        <a:t>Not pooled</a:t>
                      </a:r>
                    </a:p>
                  </a:txBody>
                  <a:tcPr>
                    <a:solidFill>
                      <a:srgbClr val="FF0000"/>
                    </a:solidFill>
                  </a:tcPr>
                </a:tc>
                <a:tc>
                  <a:txBody>
                    <a:bodyPr/>
                    <a:lstStyle/>
                    <a:p>
                      <a:r>
                        <a:rPr lang="en-US" dirty="0"/>
                        <a:t>15 (4.2%)</a:t>
                      </a:r>
                    </a:p>
                  </a:txBody>
                  <a:tcPr>
                    <a:solidFill>
                      <a:srgbClr val="FF0000"/>
                    </a:solidFill>
                  </a:tcPr>
                </a:tc>
                <a:extLst>
                  <a:ext uri="{0D108BD9-81ED-4DB2-BD59-A6C34878D82A}">
                    <a16:rowId xmlns:a16="http://schemas.microsoft.com/office/drawing/2014/main" val="10001"/>
                  </a:ext>
                </a:extLst>
              </a:tr>
              <a:tr h="457200">
                <a:tc>
                  <a:txBody>
                    <a:bodyPr/>
                    <a:lstStyle/>
                    <a:p>
                      <a:r>
                        <a:rPr lang="en-US" dirty="0"/>
                        <a:t>Not</a:t>
                      </a:r>
                      <a:r>
                        <a:rPr lang="en-US" baseline="0" dirty="0"/>
                        <a:t> reported</a:t>
                      </a:r>
                      <a:endParaRPr lang="en-US" dirty="0"/>
                    </a:p>
                  </a:txBody>
                  <a:tcPr>
                    <a:solidFill>
                      <a:srgbClr val="92D050"/>
                    </a:solidFill>
                  </a:tcPr>
                </a:tc>
                <a:tc>
                  <a:txBody>
                    <a:bodyPr/>
                    <a:lstStyle/>
                    <a:p>
                      <a:r>
                        <a:rPr lang="en-US" dirty="0"/>
                        <a:t>314</a:t>
                      </a:r>
                      <a:r>
                        <a:rPr lang="en-US" baseline="0" dirty="0"/>
                        <a:t> (87.5%)</a:t>
                      </a:r>
                      <a:endParaRPr lang="en-US" dirty="0"/>
                    </a:p>
                  </a:txBody>
                  <a:tcPr>
                    <a:solidFill>
                      <a:srgbClr val="92D050"/>
                    </a:solidFill>
                  </a:tcPr>
                </a:tc>
                <a:extLst>
                  <a:ext uri="{0D108BD9-81ED-4DB2-BD59-A6C34878D82A}">
                    <a16:rowId xmlns:a16="http://schemas.microsoft.com/office/drawing/2014/main" val="10002"/>
                  </a:ext>
                </a:extLst>
              </a:tr>
              <a:tr h="457200">
                <a:tc>
                  <a:txBody>
                    <a:bodyPr/>
                    <a:lstStyle/>
                    <a:p>
                      <a:r>
                        <a:rPr lang="en-US" dirty="0"/>
                        <a:t>Total</a:t>
                      </a:r>
                    </a:p>
                  </a:txBody>
                  <a:tcPr/>
                </a:tc>
                <a:tc>
                  <a:txBody>
                    <a:bodyPr/>
                    <a:lstStyle/>
                    <a:p>
                      <a:r>
                        <a:rPr lang="en-US" dirty="0"/>
                        <a:t>359</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60978567"/>
      </p:ext>
    </p:extLst>
  </p:cSld>
  <p:clrMapOvr>
    <a:masterClrMapping/>
  </p:clrMapOvr>
  <p:transition advTm="24297"/>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the problem?</a:t>
            </a:r>
          </a:p>
        </p:txBody>
      </p:sp>
      <p:sp>
        <p:nvSpPr>
          <p:cNvPr id="7" name="Rectangle 5"/>
          <p:cNvSpPr>
            <a:spLocks noChangeArrowheads="1"/>
          </p:cNvSpPr>
          <p:nvPr/>
        </p:nvSpPr>
        <p:spPr bwMode="auto">
          <a:xfrm>
            <a:off x="4817852" y="6612148"/>
            <a:ext cx="1066800" cy="228600"/>
          </a:xfrm>
          <a:prstGeom prst="rect">
            <a:avLst/>
          </a:prstGeom>
          <a:noFill/>
          <a:ln w="38100">
            <a:solidFill>
              <a:schemeClr val="bg1"/>
            </a:solidFill>
            <a:miter lim="800000"/>
            <a:headEnd/>
            <a:tailEnd/>
          </a:ln>
          <a:effectLst/>
        </p:spPr>
        <p:txBody>
          <a:bodyPr wrap="none" anchor="ctr"/>
          <a:lstStyle/>
          <a:p>
            <a:endParaRPr lang="en-US" sz="1800">
              <a:solidFill>
                <a:srgbClr val="000000"/>
              </a:solidFill>
              <a:ea typeface="+mn-ea"/>
              <a:cs typeface="+mn-cs"/>
            </a:endParaRPr>
          </a:p>
        </p:txBody>
      </p:sp>
      <p:sp>
        <p:nvSpPr>
          <p:cNvPr id="3" name="TextBox 2">
            <a:extLst>
              <a:ext uri="{FF2B5EF4-FFF2-40B4-BE49-F238E27FC236}">
                <a16:creationId xmlns:a16="http://schemas.microsoft.com/office/drawing/2014/main" id="{1AA0DDD8-8EB8-4498-B9FF-FB6F9F5F195B}"/>
              </a:ext>
            </a:extLst>
          </p:cNvPr>
          <p:cNvSpPr txBox="1"/>
          <p:nvPr/>
        </p:nvSpPr>
        <p:spPr>
          <a:xfrm>
            <a:off x="651294" y="1636180"/>
            <a:ext cx="10466716" cy="4893647"/>
          </a:xfrm>
          <a:prstGeom prst="rect">
            <a:avLst/>
          </a:prstGeom>
          <a:noFill/>
        </p:spPr>
        <p:txBody>
          <a:bodyPr wrap="square" rtlCol="0">
            <a:spAutoFit/>
          </a:bodyPr>
          <a:lstStyle/>
          <a:p>
            <a:r>
              <a:rPr lang="en-NZ" dirty="0"/>
              <a:t>Braver (2011 et </a:t>
            </a:r>
            <a:r>
              <a:rPr lang="en-NZ" dirty="0" err="1"/>
              <a:t>seq</a:t>
            </a:r>
            <a:r>
              <a:rPr lang="en-NZ" dirty="0"/>
              <a:t>) has investigated whether </a:t>
            </a:r>
            <a:r>
              <a:rPr lang="en-NZ" i="1" dirty="0"/>
              <a:t>flaps</a:t>
            </a:r>
            <a:r>
              <a:rPr lang="en-NZ" dirty="0"/>
              <a:t> in American English that derive from /t/ are </a:t>
            </a:r>
            <a:r>
              <a:rPr lang="en-NZ" i="1" dirty="0"/>
              <a:t>different</a:t>
            </a:r>
            <a:r>
              <a:rPr lang="en-NZ" dirty="0"/>
              <a:t> from those derived from /d/.</a:t>
            </a:r>
          </a:p>
          <a:p>
            <a:endParaRPr lang="en-NZ" dirty="0"/>
          </a:p>
          <a:p>
            <a:r>
              <a:rPr lang="en-NZ" dirty="0"/>
              <a:t>Finding:</a:t>
            </a:r>
          </a:p>
          <a:p>
            <a:pPr marL="342900" indent="-342900">
              <a:buFont typeface="Arial" panose="020B0604020202020204" pitchFamily="34" charset="0"/>
              <a:buChar char="•"/>
            </a:pPr>
            <a:r>
              <a:rPr lang="en-NZ" i="1" dirty="0"/>
              <a:t>t-flap: 	Batter</a:t>
            </a:r>
            <a:r>
              <a:rPr lang="en-NZ" dirty="0"/>
              <a:t> /</a:t>
            </a:r>
            <a:r>
              <a:rPr lang="en-NZ" dirty="0" err="1"/>
              <a:t>bæt-əɹ</a:t>
            </a:r>
            <a:r>
              <a:rPr lang="en-NZ" dirty="0"/>
              <a:t>/  	-&gt; [</a:t>
            </a:r>
            <a:r>
              <a:rPr lang="en-NZ" dirty="0" err="1"/>
              <a:t>bæɾəɹ</a:t>
            </a:r>
            <a:r>
              <a:rPr lang="en-NZ" dirty="0"/>
              <a:t>]</a:t>
            </a:r>
          </a:p>
          <a:p>
            <a:pPr marL="342900" indent="-342900">
              <a:buFont typeface="Arial" panose="020B0604020202020204" pitchFamily="34" charset="0"/>
              <a:buChar char="•"/>
            </a:pPr>
            <a:r>
              <a:rPr lang="en-NZ" i="1" dirty="0"/>
              <a:t>d-flap: 	</a:t>
            </a:r>
            <a:r>
              <a:rPr lang="en-NZ" i="1" dirty="0" err="1"/>
              <a:t>Badder</a:t>
            </a:r>
            <a:r>
              <a:rPr lang="en-NZ" i="1" dirty="0"/>
              <a:t> </a:t>
            </a:r>
            <a:r>
              <a:rPr lang="en-NZ" dirty="0"/>
              <a:t>/</a:t>
            </a:r>
            <a:r>
              <a:rPr lang="en-NZ" dirty="0" err="1"/>
              <a:t>bæd-əɹ</a:t>
            </a:r>
            <a:r>
              <a:rPr lang="en-NZ" dirty="0"/>
              <a:t>/ 	-&gt; [</a:t>
            </a:r>
            <a:r>
              <a:rPr lang="en-NZ" dirty="0" err="1"/>
              <a:t>bæɾəɹ</a:t>
            </a:r>
            <a:r>
              <a:rPr lang="en-NZ" dirty="0"/>
              <a:t>]</a:t>
            </a:r>
            <a:endParaRPr lang="en-NZ" i="1" dirty="0"/>
          </a:p>
          <a:p>
            <a:endParaRPr lang="en-NZ" dirty="0"/>
          </a:p>
          <a:p>
            <a:r>
              <a:rPr lang="en-NZ" dirty="0"/>
              <a:t>“</a:t>
            </a:r>
            <a:r>
              <a:rPr lang="en-US" dirty="0"/>
              <a:t>The overall mean duration of vowels preceding /d/-flaps was 8.76ms longer than the mean duration of vowels preceding /t/-flaps (t = −2.105, p &lt; 0.05)”</a:t>
            </a:r>
          </a:p>
          <a:p>
            <a:endParaRPr lang="en-US" dirty="0"/>
          </a:p>
          <a:p>
            <a:r>
              <a:rPr lang="en-US" dirty="0"/>
              <a:t>So, can we assert that </a:t>
            </a:r>
            <a:r>
              <a:rPr lang="en-US" b="1" dirty="0"/>
              <a:t>there is some </a:t>
            </a:r>
            <a:r>
              <a:rPr lang="en-US" b="1" dirty="0" err="1"/>
              <a:t>PhM</a:t>
            </a:r>
            <a:r>
              <a:rPr lang="en-US" b="1" dirty="0"/>
              <a:t> and Phonetic Module </a:t>
            </a:r>
            <a:r>
              <a:rPr lang="en-US" dirty="0"/>
              <a:t>that generates /d/-flaps that have a preceding vowel duration of 9ms longer than for /t/-flaps?</a:t>
            </a:r>
            <a:endParaRPr lang="en-NZ" dirty="0"/>
          </a:p>
        </p:txBody>
      </p:sp>
    </p:spTree>
    <p:extLst>
      <p:ext uri="{BB962C8B-B14F-4D97-AF65-F5344CB8AC3E}">
        <p14:creationId xmlns:p14="http://schemas.microsoft.com/office/powerpoint/2010/main" val="3163373453"/>
      </p:ext>
    </p:extLst>
  </p:cSld>
  <p:clrMapOvr>
    <a:masterClrMapping/>
  </p:clrMapOvr>
  <p:transition advTm="2429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Braver (2014): Vowel duration before /t/- and /d/- flaps*</a:t>
            </a:r>
          </a:p>
        </p:txBody>
      </p:sp>
      <p:pic>
        <p:nvPicPr>
          <p:cNvPr id="4" name="Content Placeholder 3"/>
          <p:cNvPicPr>
            <a:picLocks noGrp="1" noChangeAspect="1"/>
          </p:cNvPicPr>
          <p:nvPr>
            <p:ph idx="1"/>
          </p:nvPr>
        </p:nvPicPr>
        <p:blipFill>
          <a:blip r:embed="rId2"/>
          <a:stretch>
            <a:fillRect/>
          </a:stretch>
        </p:blipFill>
        <p:spPr>
          <a:xfrm>
            <a:off x="1455174" y="1417638"/>
            <a:ext cx="8969987" cy="3468994"/>
          </a:xfrm>
          <a:prstGeom prst="rect">
            <a:avLst/>
          </a:prstGeom>
        </p:spPr>
      </p:pic>
      <p:sp>
        <p:nvSpPr>
          <p:cNvPr id="3" name="Slide Number Placeholder 2"/>
          <p:cNvSpPr>
            <a:spLocks noGrp="1"/>
          </p:cNvSpPr>
          <p:nvPr>
            <p:ph type="sldNum" sz="quarter" idx="10"/>
          </p:nvPr>
        </p:nvSpPr>
        <p:spPr/>
        <p:txBody>
          <a:bodyPr/>
          <a:lstStyle/>
          <a:p>
            <a:fld id="{3013AB8E-5E72-194F-9F9C-D0D776FCF1E4}" type="slidenum">
              <a:rPr lang="en-US" smtClean="0"/>
              <a:pPr/>
              <a:t>29</a:t>
            </a:fld>
            <a:endParaRPr lang="en-US"/>
          </a:p>
        </p:txBody>
      </p:sp>
      <p:sp>
        <p:nvSpPr>
          <p:cNvPr id="5" name="TextBox 4"/>
          <p:cNvSpPr txBox="1"/>
          <p:nvPr/>
        </p:nvSpPr>
        <p:spPr>
          <a:xfrm>
            <a:off x="768096" y="5535168"/>
            <a:ext cx="9245031" cy="646331"/>
          </a:xfrm>
          <a:prstGeom prst="rect">
            <a:avLst/>
          </a:prstGeom>
          <a:noFill/>
        </p:spPr>
        <p:txBody>
          <a:bodyPr wrap="none" rtlCol="0">
            <a:spAutoFit/>
          </a:bodyPr>
          <a:lstStyle/>
          <a:p>
            <a:pPr marL="285750" indent="-285750">
              <a:buFont typeface="Arial" panose="020B0604020202020204" pitchFamily="34" charset="0"/>
              <a:buChar char="•"/>
            </a:pPr>
            <a:r>
              <a:rPr lang="en-US" sz="1800" dirty="0"/>
              <a:t>My thanks to Aaron for discussing this with me (</a:t>
            </a:r>
            <a:r>
              <a:rPr lang="en-NZ" sz="1800" dirty="0">
                <a:hlinkClick r:id="rId3"/>
              </a:rPr>
              <a:t>http://www.aaronbraver.com/papers</a:t>
            </a:r>
            <a:r>
              <a:rPr lang="en-NZ" sz="1800" dirty="0"/>
              <a:t>)</a:t>
            </a:r>
            <a:r>
              <a:rPr lang="en-US" sz="1800" dirty="0"/>
              <a:t>.  </a:t>
            </a:r>
          </a:p>
          <a:p>
            <a:pPr marL="285750" indent="-285750">
              <a:buFont typeface="Arial" panose="020B0604020202020204" pitchFamily="34" charset="0"/>
              <a:buChar char="•"/>
            </a:pPr>
            <a:r>
              <a:rPr lang="en-US" sz="1800" dirty="0"/>
              <a:t>I’m not implying that we agree. </a:t>
            </a:r>
            <a:endParaRPr lang="en-US" dirty="0"/>
          </a:p>
        </p:txBody>
      </p:sp>
    </p:spTree>
    <p:extLst>
      <p:ext uri="{BB962C8B-B14F-4D97-AF65-F5344CB8AC3E}">
        <p14:creationId xmlns:p14="http://schemas.microsoft.com/office/powerpoint/2010/main" val="1420960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0DD9B-8812-407F-9A82-730E189E9AD0}"/>
              </a:ext>
            </a:extLst>
          </p:cNvPr>
          <p:cNvSpPr>
            <a:spLocks noGrp="1"/>
          </p:cNvSpPr>
          <p:nvPr>
            <p:ph type="title"/>
          </p:nvPr>
        </p:nvSpPr>
        <p:spPr/>
        <p:txBody>
          <a:bodyPr/>
          <a:lstStyle/>
          <a:p>
            <a:r>
              <a:rPr lang="en-NZ" dirty="0"/>
              <a:t>Where to start?</a:t>
            </a:r>
          </a:p>
        </p:txBody>
      </p:sp>
      <p:sp>
        <p:nvSpPr>
          <p:cNvPr id="3" name="Content Placeholder 2">
            <a:extLst>
              <a:ext uri="{FF2B5EF4-FFF2-40B4-BE49-F238E27FC236}">
                <a16:creationId xmlns:a16="http://schemas.microsoft.com/office/drawing/2014/main" id="{51846B08-0FA8-4823-A49A-9E603703CF1E}"/>
              </a:ext>
            </a:extLst>
          </p:cNvPr>
          <p:cNvSpPr>
            <a:spLocks noGrp="1"/>
          </p:cNvSpPr>
          <p:nvPr>
            <p:ph idx="1"/>
          </p:nvPr>
        </p:nvSpPr>
        <p:spPr/>
        <p:txBody>
          <a:bodyPr/>
          <a:lstStyle/>
          <a:p>
            <a:r>
              <a:rPr lang="en-NZ" dirty="0"/>
              <a:t>What does it mean for a method to be “valid”?</a:t>
            </a:r>
          </a:p>
          <a:p>
            <a:endParaRPr lang="en-NZ" dirty="0"/>
          </a:p>
          <a:p>
            <a:r>
              <a:rPr lang="en-NZ" dirty="0"/>
              <a:t>Construct valid: </a:t>
            </a:r>
          </a:p>
          <a:p>
            <a:pPr lvl="1"/>
            <a:r>
              <a:rPr lang="en-NZ" sz="2000" dirty="0"/>
              <a:t>There is a strong theoretical reason for believing that our method </a:t>
            </a:r>
            <a:r>
              <a:rPr lang="en-NZ" sz="2000" i="1" dirty="0"/>
              <a:t>should </a:t>
            </a:r>
            <a:r>
              <a:rPr lang="en-NZ" sz="2000" dirty="0"/>
              <a:t>produce relevant evidence</a:t>
            </a:r>
          </a:p>
          <a:p>
            <a:endParaRPr lang="en-NZ" dirty="0"/>
          </a:p>
          <a:p>
            <a:r>
              <a:rPr lang="en-NZ" dirty="0"/>
              <a:t>Reliable</a:t>
            </a:r>
          </a:p>
          <a:p>
            <a:pPr lvl="1"/>
            <a:r>
              <a:rPr lang="en-NZ" sz="2000" dirty="0"/>
              <a:t>The method, repeated over and over, yields the same results</a:t>
            </a:r>
          </a:p>
          <a:p>
            <a:endParaRPr lang="en-NZ" dirty="0"/>
          </a:p>
          <a:p>
            <a:r>
              <a:rPr lang="en-NZ" dirty="0"/>
              <a:t>Accuracy and Precision</a:t>
            </a:r>
          </a:p>
          <a:p>
            <a:pPr lvl="1"/>
            <a:r>
              <a:rPr lang="en-NZ" dirty="0"/>
              <a:t>A reliable method’s results get us within a particular distance of the right result (accuracy), and are within a particular range (precision)</a:t>
            </a:r>
            <a:endParaRPr lang="en-NZ" i="1" dirty="0"/>
          </a:p>
        </p:txBody>
      </p:sp>
      <p:sp>
        <p:nvSpPr>
          <p:cNvPr id="4" name="Slide Number Placeholder 3">
            <a:extLst>
              <a:ext uri="{FF2B5EF4-FFF2-40B4-BE49-F238E27FC236}">
                <a16:creationId xmlns:a16="http://schemas.microsoft.com/office/drawing/2014/main" id="{A81E5915-150E-4CDC-A6C0-26BDBD29E3E8}"/>
              </a:ext>
            </a:extLst>
          </p:cNvPr>
          <p:cNvSpPr>
            <a:spLocks noGrp="1"/>
          </p:cNvSpPr>
          <p:nvPr>
            <p:ph type="sldNum" sz="quarter" idx="10"/>
          </p:nvPr>
        </p:nvSpPr>
        <p:spPr/>
        <p:txBody>
          <a:bodyPr/>
          <a:lstStyle/>
          <a:p>
            <a:fld id="{3013AB8E-5E72-194F-9F9C-D0D776FCF1E4}" type="slidenum">
              <a:rPr lang="en-US" smtClean="0"/>
              <a:pPr/>
              <a:t>3</a:t>
            </a:fld>
            <a:endParaRPr lang="en-US"/>
          </a:p>
        </p:txBody>
      </p:sp>
    </p:spTree>
    <p:extLst>
      <p:ext uri="{BB962C8B-B14F-4D97-AF65-F5344CB8AC3E}">
        <p14:creationId xmlns:p14="http://schemas.microsoft.com/office/powerpoint/2010/main" val="2280494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DA41E-047E-4FD7-80DF-89E2D25D0816}"/>
              </a:ext>
            </a:extLst>
          </p:cNvPr>
          <p:cNvSpPr>
            <a:spLocks noGrp="1"/>
          </p:cNvSpPr>
          <p:nvPr>
            <p:ph type="title"/>
          </p:nvPr>
        </p:nvSpPr>
        <p:spPr/>
        <p:txBody>
          <a:bodyPr/>
          <a:lstStyle/>
          <a:p>
            <a:r>
              <a:rPr lang="en-NZ" dirty="0"/>
              <a:t>Are they about L1s?</a:t>
            </a:r>
          </a:p>
        </p:txBody>
      </p:sp>
      <p:sp>
        <p:nvSpPr>
          <p:cNvPr id="3" name="Content Placeholder 2">
            <a:extLst>
              <a:ext uri="{FF2B5EF4-FFF2-40B4-BE49-F238E27FC236}">
                <a16:creationId xmlns:a16="http://schemas.microsoft.com/office/drawing/2014/main" id="{68708BF1-07EF-41E8-8277-C2710AB36AF2}"/>
              </a:ext>
            </a:extLst>
          </p:cNvPr>
          <p:cNvSpPr>
            <a:spLocks noGrp="1"/>
          </p:cNvSpPr>
          <p:nvPr>
            <p:ph idx="1"/>
          </p:nvPr>
        </p:nvSpPr>
        <p:spPr/>
        <p:txBody>
          <a:bodyPr/>
          <a:lstStyle/>
          <a:p>
            <a:r>
              <a:rPr lang="en-NZ" sz="2400" dirty="0"/>
              <a:t>We should be studying speech that is generated by a module that was constructed in the pre-critical period and is dominant</a:t>
            </a:r>
          </a:p>
          <a:p>
            <a:endParaRPr lang="en-NZ" sz="2400" dirty="0"/>
          </a:p>
          <a:p>
            <a:r>
              <a:rPr lang="en-NZ" sz="2400" dirty="0"/>
              <a:t>Practical issues:</a:t>
            </a:r>
          </a:p>
          <a:p>
            <a:pPr lvl="1"/>
            <a:r>
              <a:rPr lang="en-NZ" sz="2400" dirty="0"/>
              <a:t>Are the subjects </a:t>
            </a:r>
            <a:r>
              <a:rPr lang="en-NZ" sz="2400" b="1" dirty="0"/>
              <a:t>native speakers</a:t>
            </a:r>
            <a:r>
              <a:rPr lang="en-NZ" sz="2400" dirty="0"/>
              <a:t>?</a:t>
            </a:r>
          </a:p>
          <a:p>
            <a:pPr lvl="1"/>
            <a:r>
              <a:rPr lang="en-NZ" sz="2400" dirty="0"/>
              <a:t>Are they speaking in their </a:t>
            </a:r>
            <a:r>
              <a:rPr lang="en-NZ" sz="2400" b="1" dirty="0"/>
              <a:t>vernacular</a:t>
            </a:r>
            <a:r>
              <a:rPr lang="en-NZ" sz="2400" dirty="0"/>
              <a:t>?  (Not in an ‘educated’ dialect or style)</a:t>
            </a:r>
          </a:p>
          <a:p>
            <a:pPr lvl="1"/>
            <a:endParaRPr lang="en-NZ" sz="2400" b="1" dirty="0"/>
          </a:p>
          <a:p>
            <a:pPr lvl="1"/>
            <a:endParaRPr lang="en-NZ" sz="2800" dirty="0"/>
          </a:p>
          <a:p>
            <a:endParaRPr lang="en-NZ" sz="2400" dirty="0"/>
          </a:p>
          <a:p>
            <a:endParaRPr lang="en-NZ" sz="2400" dirty="0"/>
          </a:p>
        </p:txBody>
      </p:sp>
      <p:sp>
        <p:nvSpPr>
          <p:cNvPr id="4" name="Slide Number Placeholder 3">
            <a:extLst>
              <a:ext uri="{FF2B5EF4-FFF2-40B4-BE49-F238E27FC236}">
                <a16:creationId xmlns:a16="http://schemas.microsoft.com/office/drawing/2014/main" id="{73F1A840-178B-458E-8C77-1CC9709B3463}"/>
              </a:ext>
            </a:extLst>
          </p:cNvPr>
          <p:cNvSpPr>
            <a:spLocks noGrp="1"/>
          </p:cNvSpPr>
          <p:nvPr>
            <p:ph type="sldNum" sz="quarter" idx="10"/>
          </p:nvPr>
        </p:nvSpPr>
        <p:spPr/>
        <p:txBody>
          <a:bodyPr/>
          <a:lstStyle/>
          <a:p>
            <a:fld id="{3013AB8E-5E72-194F-9F9C-D0D776FCF1E4}" type="slidenum">
              <a:rPr lang="en-US" smtClean="0"/>
              <a:pPr/>
              <a:t>30</a:t>
            </a:fld>
            <a:endParaRPr lang="en-US"/>
          </a:p>
        </p:txBody>
      </p:sp>
    </p:spTree>
    <p:extLst>
      <p:ext uri="{BB962C8B-B14F-4D97-AF65-F5344CB8AC3E}">
        <p14:creationId xmlns:p14="http://schemas.microsoft.com/office/powerpoint/2010/main" val="3097333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Phonology: Native speaker id/Primary</a:t>
            </a:r>
            <a:endParaRPr lang="en-US" dirty="0"/>
          </a:p>
        </p:txBody>
      </p:sp>
      <p:sp>
        <p:nvSpPr>
          <p:cNvPr id="3" name="Content Placeholder 2"/>
          <p:cNvSpPr>
            <a:spLocks noGrp="1"/>
          </p:cNvSpPr>
          <p:nvPr>
            <p:ph idx="1"/>
          </p:nvPr>
        </p:nvSpPr>
        <p:spPr/>
        <p:txBody>
          <a:bodyPr/>
          <a:lstStyle/>
          <a:p>
            <a:r>
              <a:rPr lang="en-US" dirty="0"/>
              <a:t>Fremed (2013); de Lacy (in prep.)</a:t>
            </a:r>
          </a:p>
        </p:txBody>
      </p:sp>
      <p:pic>
        <p:nvPicPr>
          <p:cNvPr id="79874" name="Picture 2"/>
          <p:cNvPicPr>
            <a:picLocks noChangeAspect="1" noChangeArrowheads="1"/>
          </p:cNvPicPr>
          <p:nvPr/>
        </p:nvPicPr>
        <p:blipFill>
          <a:blip r:embed="rId2" cstate="print"/>
          <a:srcRect/>
          <a:stretch>
            <a:fillRect/>
          </a:stretch>
        </p:blipFill>
        <p:spPr bwMode="auto">
          <a:xfrm>
            <a:off x="2514600" y="2057401"/>
            <a:ext cx="6781801" cy="3740063"/>
          </a:xfrm>
          <a:prstGeom prst="rect">
            <a:avLst/>
          </a:prstGeom>
          <a:noFill/>
          <a:ln w="9525">
            <a:noFill/>
            <a:miter lim="800000"/>
            <a:headEnd/>
            <a:tailEnd/>
          </a:ln>
          <a:effectLst/>
        </p:spPr>
      </p:pic>
      <p:sp>
        <p:nvSpPr>
          <p:cNvPr id="11" name="TextBox 10"/>
          <p:cNvSpPr txBox="1"/>
          <p:nvPr/>
        </p:nvSpPr>
        <p:spPr>
          <a:xfrm>
            <a:off x="2209800" y="5867400"/>
            <a:ext cx="7750840" cy="369332"/>
          </a:xfrm>
          <a:prstGeom prst="rect">
            <a:avLst/>
          </a:prstGeom>
          <a:noFill/>
        </p:spPr>
        <p:txBody>
          <a:bodyPr wrap="none" rtlCol="0">
            <a:spAutoFit/>
          </a:bodyPr>
          <a:lstStyle/>
          <a:p>
            <a:r>
              <a:rPr lang="en-US" sz="1800" dirty="0"/>
              <a:t>Native speaker identification in Primary datasets in </a:t>
            </a:r>
            <a:r>
              <a:rPr lang="en-US" sz="1800" i="1"/>
              <a:t>Phonology </a:t>
            </a:r>
            <a:r>
              <a:rPr lang="en-US" sz="1800" smtClean="0"/>
              <a:t>1999-2012</a:t>
            </a:r>
            <a:endParaRPr lang="en-US" sz="1800" dirty="0"/>
          </a:p>
        </p:txBody>
      </p:sp>
    </p:spTree>
    <p:extLst>
      <p:ext uri="{BB962C8B-B14F-4D97-AF65-F5344CB8AC3E}">
        <p14:creationId xmlns:p14="http://schemas.microsoft.com/office/powerpoint/2010/main" val="7378519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Secondary Datasets: L1 reporting.</a:t>
            </a:r>
          </a:p>
        </p:txBody>
      </p:sp>
      <p:graphicFrame>
        <p:nvGraphicFramePr>
          <p:cNvPr id="4" name="Content Placeholder 3"/>
          <p:cNvGraphicFramePr>
            <a:graphicFrameLocks noGrp="1"/>
          </p:cNvGraphicFramePr>
          <p:nvPr>
            <p:ph idx="1"/>
          </p:nvPr>
        </p:nvGraphicFramePr>
        <p:xfrm>
          <a:off x="1981200" y="1524000"/>
          <a:ext cx="8229600" cy="45339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272928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Phonology</a:t>
            </a:r>
            <a:r>
              <a:rPr lang="en-US" dirty="0"/>
              <a:t>: 'Native speaker' criteria </a:t>
            </a:r>
            <a:endParaRPr lang="en-US" i="1" dirty="0"/>
          </a:p>
        </p:txBody>
      </p:sp>
      <p:sp>
        <p:nvSpPr>
          <p:cNvPr id="5" name="Content Placeholder 4"/>
          <p:cNvSpPr>
            <a:spLocks noGrp="1"/>
          </p:cNvSpPr>
          <p:nvPr>
            <p:ph idx="1"/>
          </p:nvPr>
        </p:nvSpPr>
        <p:spPr/>
        <p:txBody>
          <a:bodyPr/>
          <a:lstStyle/>
          <a:p>
            <a:endParaRPr lang="en-US"/>
          </a:p>
        </p:txBody>
      </p:sp>
      <p:pic>
        <p:nvPicPr>
          <p:cNvPr id="81922" name="Picture 2"/>
          <p:cNvPicPr>
            <a:picLocks noChangeAspect="1" noChangeArrowheads="1"/>
          </p:cNvPicPr>
          <p:nvPr/>
        </p:nvPicPr>
        <p:blipFill>
          <a:blip r:embed="rId2" cstate="print"/>
          <a:srcRect/>
          <a:stretch>
            <a:fillRect/>
          </a:stretch>
        </p:blipFill>
        <p:spPr bwMode="auto">
          <a:xfrm>
            <a:off x="2286001" y="1759352"/>
            <a:ext cx="7183307" cy="4127098"/>
          </a:xfrm>
          <a:prstGeom prst="rect">
            <a:avLst/>
          </a:prstGeom>
          <a:noFill/>
          <a:ln w="9525">
            <a:noFill/>
            <a:miter lim="800000"/>
            <a:headEnd/>
            <a:tailEnd/>
          </a:ln>
          <a:effectLst/>
        </p:spPr>
      </p:pic>
      <p:sp>
        <p:nvSpPr>
          <p:cNvPr id="7" name="TextBox 6"/>
          <p:cNvSpPr txBox="1"/>
          <p:nvPr/>
        </p:nvSpPr>
        <p:spPr>
          <a:xfrm>
            <a:off x="2514601" y="6096000"/>
            <a:ext cx="7170553" cy="369332"/>
          </a:xfrm>
          <a:prstGeom prst="rect">
            <a:avLst/>
          </a:prstGeom>
          <a:noFill/>
        </p:spPr>
        <p:txBody>
          <a:bodyPr wrap="none" rtlCol="0">
            <a:spAutoFit/>
          </a:bodyPr>
          <a:lstStyle/>
          <a:p>
            <a:r>
              <a:rPr lang="en-US" sz="1800" dirty="0">
                <a:solidFill>
                  <a:srgbClr val="000000"/>
                </a:solidFill>
                <a:ea typeface="+mn-ea"/>
                <a:cs typeface="+mn-cs"/>
              </a:rPr>
              <a:t>Crucial 'native speaker' properties in </a:t>
            </a:r>
            <a:r>
              <a:rPr lang="en-US" sz="1800" i="1" dirty="0">
                <a:solidFill>
                  <a:srgbClr val="000000"/>
                </a:solidFill>
                <a:ea typeface="+mn-ea"/>
                <a:cs typeface="+mn-cs"/>
              </a:rPr>
              <a:t>Phonology</a:t>
            </a:r>
            <a:r>
              <a:rPr lang="en-US" sz="1800" dirty="0">
                <a:solidFill>
                  <a:srgbClr val="000000"/>
                </a:solidFill>
                <a:ea typeface="+mn-ea"/>
                <a:cs typeface="+mn-cs"/>
              </a:rPr>
              <a:t> for Primary datasets</a:t>
            </a:r>
          </a:p>
        </p:txBody>
      </p:sp>
    </p:spTree>
    <p:extLst>
      <p:ext uri="{BB962C8B-B14F-4D97-AF65-F5344CB8AC3E}">
        <p14:creationId xmlns:p14="http://schemas.microsoft.com/office/powerpoint/2010/main" val="24068540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
            </a:r>
            <a:r>
              <a:rPr lang="en-US" dirty="0">
                <a:latin typeface="Arial" panose="020B0604020202020204" pitchFamily="34" charset="0"/>
                <a:cs typeface="Arial" panose="020B0604020202020204" pitchFamily="34" charset="0"/>
              </a:rPr>
              <a:t>āori (MAO=[</a:t>
            </a:r>
            <a:r>
              <a:rPr lang="en-US" dirty="0">
                <a:latin typeface="Doulos SIL" panose="02000500070000020004" pitchFamily="2" charset="0"/>
                <a:ea typeface="Doulos SIL" panose="02000500070000020004" pitchFamily="2" charset="0"/>
                <a:cs typeface="Doulos SIL" panose="02000500070000020004" pitchFamily="2" charset="0"/>
              </a:rPr>
              <a:t>ˈ</a:t>
            </a:r>
            <a:r>
              <a:rPr lang="en-US" dirty="0" err="1">
                <a:latin typeface="Doulos SIL" panose="02000500070000020004" pitchFamily="2" charset="0"/>
                <a:ea typeface="Doulos SIL" panose="02000500070000020004" pitchFamily="2" charset="0"/>
                <a:cs typeface="Doulos SIL" panose="02000500070000020004" pitchFamily="2" charset="0"/>
              </a:rPr>
              <a:t>maːo</a:t>
            </a:r>
            <a:r>
              <a:rPr lang="is-IS" dirty="0">
                <a:latin typeface="Doulos SIL" panose="02000500070000020004" pitchFamily="2" charset="0"/>
                <a:ea typeface="Doulos SIL" panose="02000500070000020004" pitchFamily="2" charset="0"/>
                <a:cs typeface="Doulos SIL" panose="02000500070000020004" pitchFamily="2" charset="0"/>
              </a:rPr>
              <a:t>ɾi], NZE=[</a:t>
            </a:r>
            <a:r>
              <a:rPr lang="en-US" dirty="0">
                <a:latin typeface="Doulos SIL" panose="02000500070000020004" pitchFamily="2" charset="0"/>
                <a:ea typeface="Doulos SIL" panose="02000500070000020004" pitchFamily="2" charset="0"/>
                <a:cs typeface="Doulos SIL" panose="02000500070000020004" pitchFamily="2" charset="0"/>
              </a:rPr>
              <a:t>ˈ</a:t>
            </a:r>
            <a:r>
              <a:rPr lang="en-US" dirty="0" err="1">
                <a:latin typeface="Doulos SIL" panose="02000500070000020004" pitchFamily="2" charset="0"/>
                <a:ea typeface="Doulos SIL" panose="02000500070000020004" pitchFamily="2" charset="0"/>
                <a:cs typeface="Doulos SIL" panose="02000500070000020004" pitchFamily="2" charset="0"/>
              </a:rPr>
              <a:t>mæ</a:t>
            </a:r>
            <a:r>
              <a:rPr lang="is-IS" dirty="0">
                <a:latin typeface="Doulos SIL" panose="02000500070000020004" pitchFamily="2" charset="0"/>
                <a:ea typeface="Doulos SIL" panose="02000500070000020004" pitchFamily="2" charset="0"/>
                <a:cs typeface="Doulos SIL" panose="02000500070000020004" pitchFamily="2" charset="0"/>
              </a:rPr>
              <a:t>ʊ</a:t>
            </a:r>
            <a:r>
              <a:rPr lang="en-US" dirty="0" err="1">
                <a:latin typeface="Doulos SIL" panose="02000500070000020004" pitchFamily="2" charset="0"/>
                <a:ea typeface="Doulos SIL" panose="02000500070000020004" pitchFamily="2" charset="0"/>
                <a:cs typeface="Doulos SIL" panose="02000500070000020004" pitchFamily="2" charset="0"/>
              </a:rPr>
              <a:t>ɻi</a:t>
            </a:r>
            <a:r>
              <a:rPr lang="en-US" dirty="0">
                <a:latin typeface="Doulos SIL" panose="02000500070000020004" pitchFamily="2" charset="0"/>
                <a:ea typeface="Doulos SIL" panose="02000500070000020004" pitchFamily="2" charset="0"/>
                <a:cs typeface="Doulos SIL" panose="02000500070000020004" pitchFamily="2" charset="0"/>
              </a:rPr>
              <a:t>])</a:t>
            </a:r>
            <a:endParaRPr lang="en-US" dirty="0"/>
          </a:p>
        </p:txBody>
      </p:sp>
      <p:pic>
        <p:nvPicPr>
          <p:cNvPr id="1026" name="Picture 2" descr="http://upload.wikimedia.org/wikipedia/commons/d/da/Satellite_image_of_New_Zealand_in_December_2002.jpg"/>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683476" y="1417638"/>
            <a:ext cx="3439510" cy="45339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343401" y="1417638"/>
            <a:ext cx="7570176" cy="1938992"/>
          </a:xfrm>
          <a:prstGeom prst="rect">
            <a:avLst/>
          </a:prstGeom>
          <a:noFill/>
        </p:spPr>
        <p:txBody>
          <a:bodyPr wrap="square" rtlCol="0">
            <a:spAutoFit/>
          </a:bodyPr>
          <a:lstStyle/>
          <a:p>
            <a:pPr marL="342900" indent="-342900">
              <a:buFont typeface="Arial" panose="020B0604020202020204" pitchFamily="34" charset="0"/>
              <a:buChar char="•"/>
            </a:pPr>
            <a:r>
              <a:rPr lang="en-US" dirty="0"/>
              <a:t>I worked with speakers.</a:t>
            </a:r>
          </a:p>
          <a:p>
            <a:pPr marL="342900" indent="-342900">
              <a:buFont typeface="Arial" panose="020B0604020202020204" pitchFamily="34" charset="0"/>
              <a:buChar char="•"/>
            </a:pPr>
            <a:r>
              <a:rPr lang="en-US" dirty="0"/>
              <a:t>To determine whether their modules were L1 I asked…</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“Did you grow up speaking M</a:t>
            </a:r>
            <a:r>
              <a:rPr lang="en-US" dirty="0">
                <a:latin typeface="Arial" panose="020B0604020202020204" pitchFamily="34" charset="0"/>
                <a:cs typeface="Arial" panose="020B0604020202020204" pitchFamily="34" charset="0"/>
              </a:rPr>
              <a:t>āori?”</a:t>
            </a:r>
          </a:p>
        </p:txBody>
      </p:sp>
      <p:sp>
        <p:nvSpPr>
          <p:cNvPr id="3" name="Slide Number Placeholder 2"/>
          <p:cNvSpPr>
            <a:spLocks noGrp="1"/>
          </p:cNvSpPr>
          <p:nvPr>
            <p:ph type="sldNum" sz="quarter" idx="10"/>
          </p:nvPr>
        </p:nvSpPr>
        <p:spPr/>
        <p:txBody>
          <a:bodyPr/>
          <a:lstStyle/>
          <a:p>
            <a:fld id="{3013AB8E-5E72-194F-9F9C-D0D776FCF1E4}" type="slidenum">
              <a:rPr lang="en-US" smtClean="0"/>
              <a:pPr/>
              <a:t>34</a:t>
            </a:fld>
            <a:endParaRPr lang="en-US"/>
          </a:p>
        </p:txBody>
      </p:sp>
    </p:spTree>
    <p:extLst>
      <p:ext uri="{BB962C8B-B14F-4D97-AF65-F5344CB8AC3E}">
        <p14:creationId xmlns:p14="http://schemas.microsoft.com/office/powerpoint/2010/main" val="144781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Responses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61365916"/>
              </p:ext>
            </p:extLst>
          </p:nvPr>
        </p:nvGraphicFramePr>
        <p:xfrm>
          <a:off x="609600" y="1524000"/>
          <a:ext cx="10972800" cy="4668520"/>
        </p:xfrm>
        <a:graphic>
          <a:graphicData uri="http://schemas.openxmlformats.org/drawingml/2006/table">
            <a:tbl>
              <a:tblPr firstRow="1" bandRow="1">
                <a:tableStyleId>{5C22544A-7EE6-4342-B048-85BDC9FD1C3A}</a:tableStyleId>
              </a:tblPr>
              <a:tblGrid>
                <a:gridCol w="1984131">
                  <a:extLst>
                    <a:ext uri="{9D8B030D-6E8A-4147-A177-3AD203B41FA5}">
                      <a16:colId xmlns:a16="http://schemas.microsoft.com/office/drawing/2014/main" val="20000"/>
                    </a:ext>
                  </a:extLst>
                </a:gridCol>
                <a:gridCol w="4226947">
                  <a:extLst>
                    <a:ext uri="{9D8B030D-6E8A-4147-A177-3AD203B41FA5}">
                      <a16:colId xmlns:a16="http://schemas.microsoft.com/office/drawing/2014/main" val="20001"/>
                    </a:ext>
                  </a:extLst>
                </a:gridCol>
                <a:gridCol w="4761722">
                  <a:extLst>
                    <a:ext uri="{9D8B030D-6E8A-4147-A177-3AD203B41FA5}">
                      <a16:colId xmlns:a16="http://schemas.microsoft.com/office/drawing/2014/main" val="20002"/>
                    </a:ext>
                  </a:extLst>
                </a:gridCol>
              </a:tblGrid>
              <a:tr h="370840">
                <a:tc>
                  <a:txBody>
                    <a:bodyPr/>
                    <a:lstStyle/>
                    <a:p>
                      <a:endParaRPr lang="en-US" dirty="0"/>
                    </a:p>
                  </a:txBody>
                  <a:tcPr/>
                </a:tc>
                <a:tc>
                  <a:txBody>
                    <a:bodyPr/>
                    <a:lstStyle/>
                    <a:p>
                      <a:r>
                        <a:rPr lang="en-US" dirty="0"/>
                        <a:t>Yes</a:t>
                      </a:r>
                    </a:p>
                  </a:txBody>
                  <a:tcPr/>
                </a:tc>
                <a:tc>
                  <a:txBody>
                    <a:bodyPr/>
                    <a:lstStyle/>
                    <a:p>
                      <a:r>
                        <a:rPr lang="en-US" dirty="0"/>
                        <a:t>No</a:t>
                      </a:r>
                    </a:p>
                  </a:txBody>
                  <a:tcPr/>
                </a:tc>
                <a:extLst>
                  <a:ext uri="{0D108BD9-81ED-4DB2-BD59-A6C34878D82A}">
                    <a16:rowId xmlns:a16="http://schemas.microsoft.com/office/drawing/2014/main" val="10000"/>
                  </a:ext>
                </a:extLst>
              </a:tr>
              <a:tr h="370840">
                <a:tc>
                  <a:txBody>
                    <a:bodyPr/>
                    <a:lstStyle/>
                    <a:p>
                      <a:r>
                        <a:rPr lang="en-US" dirty="0"/>
                        <a:t>Dominant L1</a:t>
                      </a:r>
                    </a:p>
                  </a:txBody>
                  <a:tcPr/>
                </a:tc>
                <a:tc>
                  <a:txBody>
                    <a:bodyPr/>
                    <a:lstStyle/>
                    <a:p>
                      <a:pPr marL="285750" indent="-285750">
                        <a:buFont typeface="Arial" panose="020B0604020202020204" pitchFamily="34" charset="0"/>
                        <a:buChar char="•"/>
                      </a:pPr>
                      <a:r>
                        <a:rPr lang="en-US" dirty="0"/>
                        <a:t>Learned M</a:t>
                      </a:r>
                      <a:r>
                        <a:rPr lang="en-US" dirty="0">
                          <a:latin typeface="Arial" panose="020B0604020202020204" pitchFamily="34" charset="0"/>
                          <a:cs typeface="Arial" panose="020B0604020202020204" pitchFamily="34" charset="0"/>
                        </a:rPr>
                        <a:t>āori at home during the critical period</a:t>
                      </a:r>
                      <a:endParaRPr lang="en-US" dirty="0"/>
                    </a:p>
                  </a:txBody>
                  <a:tcPr/>
                </a:tc>
                <a:tc>
                  <a:txBody>
                    <a:bodyPr/>
                    <a:lstStyle/>
                    <a:p>
                      <a:pPr marL="285750" indent="-285750">
                        <a:buFont typeface="Arial" panose="020B0604020202020204" pitchFamily="34" charset="0"/>
                        <a:buChar char="•"/>
                      </a:pPr>
                      <a:r>
                        <a:rPr lang="en-US" dirty="0"/>
                        <a:t>Social</a:t>
                      </a:r>
                      <a:r>
                        <a:rPr lang="en-US" baseline="0" dirty="0"/>
                        <a:t> reasons (views of social inferiority, imperfectness for task, self-labeling as socially inferior)</a:t>
                      </a:r>
                    </a:p>
                    <a:p>
                      <a:pPr marL="285750" indent="-285750">
                        <a:buFont typeface="Arial" panose="020B0604020202020204" pitchFamily="34" charset="0"/>
                        <a:buChar char="•"/>
                      </a:pPr>
                      <a:r>
                        <a:rPr lang="en-US" baseline="0" dirty="0"/>
                        <a:t>Political reasons (</a:t>
                      </a:r>
                      <a:r>
                        <a:rPr lang="en-US" baseline="0" dirty="0" err="1"/>
                        <a:t>Bowern</a:t>
                      </a:r>
                      <a:r>
                        <a:rPr lang="en-US" baseline="0" dirty="0"/>
                        <a:t> 2008:143, Crowley 2007:86ff)</a:t>
                      </a:r>
                    </a:p>
                  </a:txBody>
                  <a:tcPr/>
                </a:tc>
                <a:extLst>
                  <a:ext uri="{0D108BD9-81ED-4DB2-BD59-A6C34878D82A}">
                    <a16:rowId xmlns:a16="http://schemas.microsoft.com/office/drawing/2014/main" val="10001"/>
                  </a:ext>
                </a:extLst>
              </a:tr>
              <a:tr h="370840">
                <a:tc>
                  <a:txBody>
                    <a:bodyPr/>
                    <a:lstStyle/>
                    <a:p>
                      <a:r>
                        <a:rPr lang="en-US" dirty="0"/>
                        <a:t>L2</a:t>
                      </a:r>
                      <a:r>
                        <a:rPr lang="en-US" baseline="0" dirty="0"/>
                        <a:t> or </a:t>
                      </a:r>
                    </a:p>
                    <a:p>
                      <a:r>
                        <a:rPr lang="en-US" dirty="0"/>
                        <a:t>non-dominant L1</a:t>
                      </a:r>
                    </a:p>
                  </a:txBody>
                  <a:tcPr/>
                </a:tc>
                <a:tc>
                  <a:txBody>
                    <a:bodyPr/>
                    <a:lstStyle/>
                    <a:p>
                      <a:pPr marL="285750" indent="-285750">
                        <a:buFont typeface="Arial" panose="020B0604020202020204" pitchFamily="34" charset="0"/>
                        <a:buChar char="•"/>
                      </a:pPr>
                      <a:r>
                        <a:rPr lang="en-US" dirty="0"/>
                        <a:t>Learned it at school</a:t>
                      </a:r>
                      <a:r>
                        <a:rPr lang="en-US" baseline="0" dirty="0"/>
                        <a:t> as a subject</a:t>
                      </a:r>
                    </a:p>
                    <a:p>
                      <a:pPr marL="285750" indent="-285750">
                        <a:buFont typeface="Arial" panose="020B0604020202020204" pitchFamily="34" charset="0"/>
                        <a:buChar char="•"/>
                      </a:pPr>
                      <a:r>
                        <a:rPr lang="en-US" baseline="0" dirty="0"/>
                        <a:t>Learned it at a </a:t>
                      </a:r>
                      <a:r>
                        <a:rPr lang="en-US" baseline="0" dirty="0" err="1"/>
                        <a:t>Kohanga</a:t>
                      </a:r>
                      <a:r>
                        <a:rPr lang="en-US" baseline="0" dirty="0"/>
                        <a:t> Reo (immersion school)</a:t>
                      </a:r>
                    </a:p>
                    <a:p>
                      <a:pPr marL="285750" indent="-285750">
                        <a:buFont typeface="Arial" panose="020B0604020202020204" pitchFamily="34" charset="0"/>
                        <a:buChar char="•"/>
                      </a:pPr>
                      <a:r>
                        <a:rPr lang="en-US" baseline="0" dirty="0"/>
                        <a:t>Feels spiritually or culturally </a:t>
                      </a:r>
                      <a:r>
                        <a:rPr lang="en-US" dirty="0"/>
                        <a:t>M</a:t>
                      </a:r>
                      <a:r>
                        <a:rPr lang="en-US" dirty="0">
                          <a:latin typeface="Arial" panose="020B0604020202020204" pitchFamily="34" charset="0"/>
                          <a:cs typeface="Arial" panose="020B0604020202020204" pitchFamily="34" charset="0"/>
                        </a:rPr>
                        <a:t>āori;</a:t>
                      </a:r>
                      <a:r>
                        <a:rPr lang="en-US" baseline="0" dirty="0">
                          <a:latin typeface="Arial" panose="020B0604020202020204" pitchFamily="34" charset="0"/>
                          <a:cs typeface="Arial" panose="020B0604020202020204" pitchFamily="34" charset="0"/>
                        </a:rPr>
                        <a:t> expression of solidarity</a:t>
                      </a:r>
                    </a:p>
                    <a:p>
                      <a:pPr marL="285750" indent="-285750">
                        <a:buFont typeface="Arial" panose="020B0604020202020204" pitchFamily="34" charset="0"/>
                        <a:buChar char="•"/>
                      </a:pPr>
                      <a:r>
                        <a:rPr lang="en-US" baseline="0" dirty="0">
                          <a:latin typeface="Arial" panose="020B0604020202020204" pitchFamily="34" charset="0"/>
                          <a:cs typeface="Arial" panose="020B0604020202020204" pitchFamily="34" charset="0"/>
                        </a:rPr>
                        <a:t>Comprehends, but does not speak or make grammaticality judgments</a:t>
                      </a:r>
                    </a:p>
                    <a:p>
                      <a:pPr marL="285750" indent="-285750">
                        <a:buFont typeface="Arial" panose="020B0604020202020204" pitchFamily="34" charset="0"/>
                        <a:buChar char="•"/>
                      </a:pPr>
                      <a:r>
                        <a:rPr lang="en-US" baseline="0" dirty="0">
                          <a:latin typeface="Arial" panose="020B0604020202020204" pitchFamily="34" charset="0"/>
                          <a:cs typeface="Arial" panose="020B0604020202020204" pitchFamily="34" charset="0"/>
                        </a:rPr>
                        <a:t>Magical ideation</a:t>
                      </a:r>
                    </a:p>
                    <a:p>
                      <a:pPr marL="285750" indent="-285750">
                        <a:buFont typeface="Arial" panose="020B0604020202020204" pitchFamily="34" charset="0"/>
                        <a:buChar char="•"/>
                      </a:pPr>
                      <a:r>
                        <a:rPr lang="en-US" baseline="0" dirty="0">
                          <a:latin typeface="Arial" panose="020B0604020202020204" pitchFamily="34" charset="0"/>
                          <a:cs typeface="Arial" panose="020B0604020202020204" pitchFamily="34" charset="0"/>
                        </a:rPr>
                        <a:t>Mental illness</a:t>
                      </a:r>
                    </a:p>
                    <a:p>
                      <a:pPr marL="285750" indent="-285750">
                        <a:buFont typeface="Arial" panose="020B0604020202020204" pitchFamily="34" charset="0"/>
                        <a:buChar char="•"/>
                      </a:pPr>
                      <a:r>
                        <a:rPr lang="en-US" baseline="0" dirty="0">
                          <a:latin typeface="Arial" panose="020B0604020202020204" pitchFamily="34" charset="0"/>
                          <a:cs typeface="Arial" panose="020B0604020202020204" pitchFamily="34" charset="0"/>
                        </a:rPr>
                        <a:t>Mendacity for prestige, money</a:t>
                      </a:r>
                      <a:endParaRPr lang="en-US" dirty="0"/>
                    </a:p>
                  </a:txBody>
                  <a:tcPr/>
                </a:tc>
                <a:tc>
                  <a:txBody>
                    <a:bodyPr/>
                    <a:lstStyle/>
                    <a:p>
                      <a:pPr marL="285750" indent="-285750">
                        <a:buFont typeface="Arial" panose="020B0604020202020204" pitchFamily="34" charset="0"/>
                        <a:buChar char="•"/>
                      </a:pPr>
                      <a:r>
                        <a:rPr lang="en-US" dirty="0"/>
                        <a:t>Didn’t learn M</a:t>
                      </a:r>
                      <a:r>
                        <a:rPr lang="en-US" dirty="0">
                          <a:latin typeface="Arial" panose="020B0604020202020204" pitchFamily="34" charset="0"/>
                          <a:cs typeface="Arial" panose="020B0604020202020204" pitchFamily="34" charset="0"/>
                        </a:rPr>
                        <a:t>āori </a:t>
                      </a:r>
                      <a:r>
                        <a:rPr lang="en-US" dirty="0"/>
                        <a:t>growing</a:t>
                      </a:r>
                      <a:r>
                        <a:rPr lang="en-US" baseline="0" dirty="0"/>
                        <a:t> up</a:t>
                      </a:r>
                      <a:endParaRPr lang="en-US" dirty="0"/>
                    </a:p>
                  </a:txBody>
                  <a:tcPr/>
                </a:tc>
                <a:extLst>
                  <a:ext uri="{0D108BD9-81ED-4DB2-BD59-A6C34878D82A}">
                    <a16:rowId xmlns:a16="http://schemas.microsoft.com/office/drawing/2014/main" val="10002"/>
                  </a:ext>
                </a:extLst>
              </a:tr>
            </a:tbl>
          </a:graphicData>
        </a:graphic>
      </p:graphicFrame>
      <p:sp>
        <p:nvSpPr>
          <p:cNvPr id="3" name="Rectangle 2"/>
          <p:cNvSpPr/>
          <p:nvPr/>
        </p:nvSpPr>
        <p:spPr>
          <a:xfrm>
            <a:off x="6820678" y="3359020"/>
            <a:ext cx="4761722" cy="31724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559698" y="3359019"/>
            <a:ext cx="4260980" cy="31724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820678" y="1934546"/>
            <a:ext cx="4761722" cy="14244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0"/>
          </p:nvPr>
        </p:nvSpPr>
        <p:spPr/>
        <p:txBody>
          <a:bodyPr/>
          <a:lstStyle/>
          <a:p>
            <a:fld id="{3013AB8E-5E72-194F-9F9C-D0D776FCF1E4}" type="slidenum">
              <a:rPr lang="en-US" smtClean="0"/>
              <a:pPr/>
              <a:t>35</a:t>
            </a:fld>
            <a:endParaRPr lang="en-US"/>
          </a:p>
        </p:txBody>
      </p:sp>
    </p:spTree>
    <p:extLst>
      <p:ext uri="{BB962C8B-B14F-4D97-AF65-F5344CB8AC3E}">
        <p14:creationId xmlns:p14="http://schemas.microsoft.com/office/powerpoint/2010/main" val="387554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1"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animBg="1"/>
      <p:bldP spid="5" grpId="1" animBg="1"/>
      <p:bldP spid="6"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worry?</a:t>
            </a:r>
          </a:p>
        </p:txBody>
      </p:sp>
      <p:sp>
        <p:nvSpPr>
          <p:cNvPr id="3" name="Content Placeholder 2"/>
          <p:cNvSpPr>
            <a:spLocks noGrp="1"/>
          </p:cNvSpPr>
          <p:nvPr>
            <p:ph idx="1"/>
          </p:nvPr>
        </p:nvSpPr>
        <p:spPr/>
        <p:txBody>
          <a:bodyPr/>
          <a:lstStyle/>
          <a:p>
            <a:endParaRPr lang="en-US" dirty="0"/>
          </a:p>
          <a:p>
            <a:r>
              <a:rPr lang="en-US" dirty="0"/>
              <a:t>Where did the data go?</a:t>
            </a:r>
          </a:p>
          <a:p>
            <a:pPr lvl="1"/>
            <a:r>
              <a:rPr lang="en-US" dirty="0"/>
              <a:t>de Lacy (2004) “Maximal words and the M</a:t>
            </a:r>
            <a:r>
              <a:rPr lang="en-US" dirty="0">
                <a:latin typeface="Arial" panose="020B0604020202020204" pitchFamily="34" charset="0"/>
                <a:cs typeface="Arial" panose="020B0604020202020204" pitchFamily="34" charset="0"/>
              </a:rPr>
              <a:t>āori passive”</a:t>
            </a:r>
          </a:p>
          <a:p>
            <a:pPr lvl="1"/>
            <a:r>
              <a:rPr lang="en-US" dirty="0">
                <a:latin typeface="Arial" panose="020B0604020202020204" pitchFamily="34" charset="0"/>
                <a:cs typeface="Arial" panose="020B0604020202020204" pitchFamily="34" charset="0"/>
              </a:rPr>
              <a:t>de Lacy (2004) used two methods to gather data:</a:t>
            </a:r>
          </a:p>
          <a:p>
            <a:pPr lvl="2"/>
            <a:r>
              <a:rPr lang="en-US" dirty="0">
                <a:latin typeface="Arial" panose="020B0604020202020204" pitchFamily="34" charset="0"/>
                <a:cs typeface="Arial" panose="020B0604020202020204" pitchFamily="34" charset="0"/>
              </a:rPr>
              <a:t>Fieldwork methods </a:t>
            </a:r>
            <a:r>
              <a:rPr lang="en-US" dirty="0">
                <a:latin typeface="Arial" panose="020B0604020202020204" pitchFamily="34" charset="0"/>
                <a:cs typeface="Arial" panose="020B0604020202020204" pitchFamily="34" charset="0"/>
                <a:sym typeface="Wingdings" panose="05000000000000000000" pitchFamily="2" charset="2"/>
              </a:rPr>
              <a:t> uncertainty about native speaker status</a:t>
            </a:r>
          </a:p>
          <a:p>
            <a:pPr lvl="2"/>
            <a:r>
              <a:rPr lang="en-US" dirty="0">
                <a:latin typeface="Arial" panose="020B0604020202020204" pitchFamily="34" charset="0"/>
                <a:cs typeface="Arial" panose="020B0604020202020204" pitchFamily="34" charset="0"/>
                <a:sym typeface="Wingdings" panose="05000000000000000000" pitchFamily="2" charset="2"/>
              </a:rPr>
              <a:t>Dictionary-culling methods  ???</a:t>
            </a:r>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36</a:t>
            </a:fld>
            <a:endParaRPr lang="en-US"/>
          </a:p>
        </p:txBody>
      </p:sp>
    </p:spTree>
    <p:extLst>
      <p:ext uri="{BB962C8B-B14F-4D97-AF65-F5344CB8AC3E}">
        <p14:creationId xmlns:p14="http://schemas.microsoft.com/office/powerpoint/2010/main" val="1052346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 Lacy (2004)’s method combination</a:t>
            </a:r>
          </a:p>
        </p:txBody>
      </p:sp>
      <p:sp>
        <p:nvSpPr>
          <p:cNvPr id="3" name="Content Placeholder 2"/>
          <p:cNvSpPr>
            <a:spLocks noGrp="1"/>
          </p:cNvSpPr>
          <p:nvPr>
            <p:ph idx="1"/>
          </p:nvPr>
        </p:nvSpPr>
        <p:spPr/>
        <p:txBody>
          <a:bodyPr/>
          <a:lstStyle/>
          <a:p>
            <a:r>
              <a:rPr lang="en-US" dirty="0"/>
              <a:t>Step 1: Gather all verbs and passives from Williams (1971)’s dictionary</a:t>
            </a:r>
          </a:p>
          <a:p>
            <a:endParaRPr lang="en-US" dirty="0"/>
          </a:p>
          <a:p>
            <a:r>
              <a:rPr lang="en-US" dirty="0"/>
              <a:t>Step 2: Verify with native speaker</a:t>
            </a:r>
          </a:p>
          <a:p>
            <a:pPr lvl="1"/>
            <a:r>
              <a:rPr lang="en-US" dirty="0"/>
              <a:t>The two subjects did not know many of William’s forms</a:t>
            </a:r>
          </a:p>
          <a:p>
            <a:pPr lvl="1"/>
            <a:r>
              <a:rPr lang="en-US" dirty="0"/>
              <a:t>If the subject didn’t know, they often suggested it was another dialect</a:t>
            </a:r>
          </a:p>
          <a:p>
            <a:pPr lvl="2"/>
            <a:r>
              <a:rPr lang="en-US" dirty="0"/>
              <a:t>… because Williams’ is sacrosanct</a:t>
            </a:r>
          </a:p>
          <a:p>
            <a:pPr lvl="1"/>
            <a:r>
              <a:rPr lang="en-US" dirty="0"/>
              <a:t>So: the ‘native speaker verification’ method did not cause any data exclusions!</a:t>
            </a:r>
          </a:p>
          <a:p>
            <a:endParaRPr lang="en-US" dirty="0"/>
          </a:p>
          <a:p>
            <a:r>
              <a:rPr lang="en-US" dirty="0"/>
              <a:t>So, the issue really boils down to: </a:t>
            </a:r>
          </a:p>
          <a:p>
            <a:pPr lvl="1"/>
            <a:r>
              <a:rPr lang="en-US" dirty="0"/>
              <a:t>Where did Williams’ data come from?</a:t>
            </a:r>
          </a:p>
          <a:p>
            <a:endParaRPr lang="en-US" dirty="0"/>
          </a:p>
          <a:p>
            <a:pPr lvl="1"/>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37</a:t>
            </a:fld>
            <a:endParaRPr lang="en-US"/>
          </a:p>
        </p:txBody>
      </p:sp>
    </p:spTree>
    <p:extLst>
      <p:ext uri="{BB962C8B-B14F-4D97-AF65-F5344CB8AC3E}">
        <p14:creationId xmlns:p14="http://schemas.microsoft.com/office/powerpoint/2010/main" val="815113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Generative </a:t>
            </a:r>
            <a:r>
              <a:rPr lang="en-US" dirty="0" err="1"/>
              <a:t>PhM</a:t>
            </a:r>
            <a:r>
              <a:rPr lang="en-US" dirty="0"/>
              <a:t> research into the M</a:t>
            </a:r>
            <a:r>
              <a:rPr lang="en-US" dirty="0">
                <a:latin typeface="Arial" panose="020B0604020202020204" pitchFamily="34" charset="0"/>
                <a:cs typeface="Arial" panose="020B0604020202020204" pitchFamily="34" charset="0"/>
              </a:rPr>
              <a:t>āori </a:t>
            </a:r>
            <a:r>
              <a:rPr lang="en-US" dirty="0"/>
              <a:t>Passive </a:t>
            </a:r>
          </a:p>
        </p:txBody>
      </p:sp>
      <p:sp>
        <p:nvSpPr>
          <p:cNvPr id="3" name="Content Placeholder 2"/>
          <p:cNvSpPr>
            <a:spLocks noGrp="1"/>
          </p:cNvSpPr>
          <p:nvPr>
            <p:ph idx="1"/>
          </p:nvPr>
        </p:nvSpPr>
        <p:spPr/>
        <p:txBody>
          <a:bodyPr/>
          <a:lstStyle/>
          <a:p>
            <a:r>
              <a:rPr lang="en-US" dirty="0"/>
              <a:t>Biggs 1961; </a:t>
            </a:r>
          </a:p>
          <a:p>
            <a:r>
              <a:rPr lang="en-US" dirty="0"/>
              <a:t>Pearce 1964; </a:t>
            </a:r>
          </a:p>
          <a:p>
            <a:r>
              <a:rPr lang="en-US" dirty="0" err="1"/>
              <a:t>Hohepa</a:t>
            </a:r>
            <a:r>
              <a:rPr lang="en-US" dirty="0"/>
              <a:t> 1967; </a:t>
            </a:r>
          </a:p>
          <a:p>
            <a:r>
              <a:rPr lang="en-US" dirty="0"/>
              <a:t>Hale 1968, 1973, 1991; </a:t>
            </a:r>
          </a:p>
          <a:p>
            <a:r>
              <a:rPr lang="en-US" dirty="0" err="1"/>
              <a:t>Kiparsky</a:t>
            </a:r>
            <a:r>
              <a:rPr lang="en-US" dirty="0"/>
              <a:t> 1971; </a:t>
            </a:r>
          </a:p>
          <a:p>
            <a:r>
              <a:rPr lang="en-US" dirty="0"/>
              <a:t>Kenstowicz &amp; </a:t>
            </a:r>
            <a:r>
              <a:rPr lang="en-US" dirty="0" err="1"/>
              <a:t>Kisseberth</a:t>
            </a:r>
            <a:r>
              <a:rPr lang="en-US" dirty="0"/>
              <a:t> 1979:171-174; </a:t>
            </a:r>
          </a:p>
          <a:p>
            <a:r>
              <a:rPr lang="en-US" dirty="0"/>
              <a:t>McCarthy 1981; </a:t>
            </a:r>
          </a:p>
          <a:p>
            <a:r>
              <a:rPr lang="en-US" dirty="0"/>
              <a:t>Sanders 1990, 1991; </a:t>
            </a:r>
          </a:p>
          <a:p>
            <a:r>
              <a:rPr lang="en-US" dirty="0"/>
              <a:t>Harlow 1991; </a:t>
            </a:r>
          </a:p>
          <a:p>
            <a:r>
              <a:rPr lang="en-US" dirty="0"/>
              <a:t>Blevins 1994; </a:t>
            </a:r>
          </a:p>
          <a:p>
            <a:r>
              <a:rPr lang="en-US" dirty="0" err="1"/>
              <a:t>Kibre</a:t>
            </a:r>
            <a:r>
              <a:rPr lang="en-US" dirty="0"/>
              <a:t> 1998; </a:t>
            </a:r>
          </a:p>
          <a:p>
            <a:r>
              <a:rPr lang="en-US" dirty="0"/>
              <a:t>de Lacy 2004.</a:t>
            </a:r>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38</a:t>
            </a:fld>
            <a:endParaRPr lang="en-US"/>
          </a:p>
        </p:txBody>
      </p:sp>
    </p:spTree>
    <p:extLst>
      <p:ext uri="{BB962C8B-B14F-4D97-AF65-F5344CB8AC3E}">
        <p14:creationId xmlns:p14="http://schemas.microsoft.com/office/powerpoint/2010/main" val="32460174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Mapping the passive’s data source</a:t>
            </a:r>
          </a:p>
        </p:txBody>
      </p:sp>
      <p:pic>
        <p:nvPicPr>
          <p:cNvPr id="26" name="Picture 5" descr="Image1"/>
          <p:cNvPicPr>
            <a:picLocks noChangeAspect="1" noChangeArrowheads="1"/>
          </p:cNvPicPr>
          <p:nvPr/>
        </p:nvPicPr>
        <p:blipFill>
          <a:blip r:embed="rId2" cstate="print"/>
          <a:srcRect/>
          <a:stretch>
            <a:fillRect/>
          </a:stretch>
        </p:blipFill>
        <p:spPr bwMode="auto">
          <a:xfrm>
            <a:off x="8316912" y="1229518"/>
            <a:ext cx="3265488" cy="5122863"/>
          </a:xfrm>
          <a:prstGeom prst="rect">
            <a:avLst/>
          </a:prstGeom>
          <a:noFill/>
        </p:spPr>
      </p:pic>
      <p:sp>
        <p:nvSpPr>
          <p:cNvPr id="29" name="TextBox 28"/>
          <p:cNvSpPr txBox="1"/>
          <p:nvPr/>
        </p:nvSpPr>
        <p:spPr>
          <a:xfrm>
            <a:off x="728440" y="6057899"/>
            <a:ext cx="3097323" cy="446276"/>
          </a:xfrm>
          <a:prstGeom prst="rect">
            <a:avLst/>
          </a:prstGeom>
          <a:noFill/>
        </p:spPr>
        <p:txBody>
          <a:bodyPr wrap="none" rtlCol="0">
            <a:spAutoFit/>
          </a:bodyPr>
          <a:lstStyle/>
          <a:p>
            <a:r>
              <a:rPr lang="en-US" sz="1100" dirty="0"/>
              <a:t>* Not clear if </a:t>
            </a:r>
            <a:r>
              <a:rPr lang="en-US" sz="1100" dirty="0" err="1"/>
              <a:t>Hohepa</a:t>
            </a:r>
            <a:r>
              <a:rPr lang="en-US" sz="1100" dirty="0"/>
              <a:t> &amp; Biggs are data sources</a:t>
            </a:r>
            <a:endParaRPr lang="en-US" sz="700" dirty="0"/>
          </a:p>
          <a:p>
            <a:r>
              <a:rPr lang="en-US" sz="1200" dirty="0"/>
              <a:t>** relies on Williams (1971-7</a:t>
            </a:r>
            <a:r>
              <a:rPr lang="en-US" sz="1200" baseline="30000" dirty="0"/>
              <a:t>th</a:t>
            </a:r>
            <a:r>
              <a:rPr lang="en-US" sz="1200" dirty="0"/>
              <a:t> ed.)</a:t>
            </a:r>
          </a:p>
        </p:txBody>
      </p:sp>
      <p:sp>
        <p:nvSpPr>
          <p:cNvPr id="30" name="Content Placeholder 29"/>
          <p:cNvSpPr>
            <a:spLocks noGrp="1"/>
          </p:cNvSpPr>
          <p:nvPr>
            <p:ph idx="1"/>
          </p:nvPr>
        </p:nvSpPr>
        <p:spPr/>
        <p:txBody>
          <a:bodyPr/>
          <a:lstStyle/>
          <a:p>
            <a:endParaRPr lang="en-US" dirty="0"/>
          </a:p>
        </p:txBody>
      </p:sp>
      <p:pic>
        <p:nvPicPr>
          <p:cNvPr id="31" name="Picture 30"/>
          <p:cNvPicPr>
            <a:picLocks noChangeAspect="1"/>
          </p:cNvPicPr>
          <p:nvPr/>
        </p:nvPicPr>
        <p:blipFill>
          <a:blip r:embed="rId3"/>
          <a:stretch>
            <a:fillRect/>
          </a:stretch>
        </p:blipFill>
        <p:spPr>
          <a:xfrm>
            <a:off x="702727" y="1524000"/>
            <a:ext cx="6246071" cy="4137148"/>
          </a:xfrm>
          <a:prstGeom prst="rect">
            <a:avLst/>
          </a:prstGeom>
        </p:spPr>
      </p:pic>
      <p:sp>
        <p:nvSpPr>
          <p:cNvPr id="3" name="Slide Number Placeholder 2"/>
          <p:cNvSpPr>
            <a:spLocks noGrp="1"/>
          </p:cNvSpPr>
          <p:nvPr>
            <p:ph type="sldNum" sz="quarter" idx="10"/>
          </p:nvPr>
        </p:nvSpPr>
        <p:spPr/>
        <p:txBody>
          <a:bodyPr/>
          <a:lstStyle/>
          <a:p>
            <a:fld id="{3013AB8E-5E72-194F-9F9C-D0D776FCF1E4}" type="slidenum">
              <a:rPr lang="en-US" smtClean="0"/>
              <a:pPr/>
              <a:t>39</a:t>
            </a:fld>
            <a:endParaRPr lang="en-US"/>
          </a:p>
        </p:txBody>
      </p:sp>
    </p:spTree>
    <p:extLst>
      <p:ext uri="{BB962C8B-B14F-4D97-AF65-F5344CB8AC3E}">
        <p14:creationId xmlns:p14="http://schemas.microsoft.com/office/powerpoint/2010/main" val="27582294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Reliability</a:t>
            </a:r>
          </a:p>
        </p:txBody>
      </p:sp>
      <p:sp>
        <p:nvSpPr>
          <p:cNvPr id="3" name="Text Placeholder 2"/>
          <p:cNvSpPr>
            <a:spLocks noGrp="1"/>
          </p:cNvSpPr>
          <p:nvPr>
            <p:ph type="body" sz="half" idx="1"/>
          </p:nvPr>
        </p:nvSpPr>
        <p:spPr>
          <a:xfrm>
            <a:off x="609600" y="1524000"/>
            <a:ext cx="10972800" cy="4533900"/>
          </a:xfrm>
        </p:spPr>
        <p:txBody>
          <a:bodyPr/>
          <a:lstStyle/>
          <a:p>
            <a:r>
              <a:rPr lang="en-US" dirty="0"/>
              <a:t>Reliable</a:t>
            </a:r>
          </a:p>
          <a:p>
            <a:pPr lvl="1"/>
            <a:r>
              <a:rPr lang="en-US" dirty="0"/>
              <a:t>If you measure the same thing over and over, you get the same result</a:t>
            </a:r>
          </a:p>
          <a:p>
            <a:endParaRPr lang="en-US" dirty="0"/>
          </a:p>
          <a:p>
            <a:r>
              <a:rPr lang="en-US" dirty="0"/>
              <a:t>Phonological theories of </a:t>
            </a:r>
            <a:r>
              <a:rPr lang="en-US" b="1" dirty="0"/>
              <a:t>metrical stress </a:t>
            </a:r>
            <a:r>
              <a:rPr lang="en-US" dirty="0"/>
              <a:t>largely rely on grammars for evidence</a:t>
            </a:r>
          </a:p>
          <a:p>
            <a:pPr lvl="1"/>
            <a:r>
              <a:rPr lang="en-US" dirty="0"/>
              <a:t>Grammars are largely reports of the impressions of an L2-learner.</a:t>
            </a:r>
          </a:p>
          <a:p>
            <a:endParaRPr lang="en-US" dirty="0"/>
          </a:p>
          <a:p>
            <a:r>
              <a:rPr lang="en-US" dirty="0"/>
              <a:t>Is this ‘Grammar Method’ valid?</a:t>
            </a:r>
          </a:p>
          <a:p>
            <a:endParaRPr lang="en-US" dirty="0"/>
          </a:p>
          <a:p>
            <a:r>
              <a:rPr lang="en-US" dirty="0"/>
              <a:t>Or, at least, is it reliable?</a:t>
            </a:r>
          </a:p>
          <a:p>
            <a:pPr lvl="1"/>
            <a:endParaRPr lang="en-US" dirty="0"/>
          </a:p>
        </p:txBody>
      </p:sp>
      <p:sp>
        <p:nvSpPr>
          <p:cNvPr id="5" name="Slide Number Placeholder 2"/>
          <p:cNvSpPr txBox="1">
            <a:spLocks/>
          </p:cNvSpPr>
          <p:nvPr/>
        </p:nvSpPr>
        <p:spPr>
          <a:xfrm>
            <a:off x="11010122" y="6245225"/>
            <a:ext cx="572278" cy="476250"/>
          </a:xfrm>
          <a:prstGeom prst="rect">
            <a:avLst/>
          </a:prstGeom>
        </p:spPr>
        <p:txBody>
          <a:bodyPr/>
          <a:lstStyle>
            <a:defPPr>
              <a:defRPr lang="en-US"/>
            </a:defPPr>
            <a:lvl1pPr algn="l" rtl="0" fontAlgn="base">
              <a:spcBef>
                <a:spcPct val="0"/>
              </a:spcBef>
              <a:spcAft>
                <a:spcPct val="0"/>
              </a:spcAft>
              <a:defRPr sz="2400" kern="1200">
                <a:solidFill>
                  <a:schemeClr val="tx1"/>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Geneva"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Geneva"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Geneva"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Geneva" charset="0"/>
              </a:defRPr>
            </a:lvl5pPr>
            <a:lvl6pPr marL="2286000" algn="l" defTabSz="457200" rtl="0" eaLnBrk="1" latinLnBrk="0" hangingPunct="1">
              <a:defRPr sz="2400" kern="1200">
                <a:solidFill>
                  <a:schemeClr val="tx1"/>
                </a:solidFill>
                <a:latin typeface="Arial" charset="0"/>
                <a:ea typeface="ヒラギノ角ゴ Pro W3" charset="0"/>
                <a:cs typeface="Geneva" charset="0"/>
              </a:defRPr>
            </a:lvl6pPr>
            <a:lvl7pPr marL="2743200" algn="l" defTabSz="457200" rtl="0" eaLnBrk="1" latinLnBrk="0" hangingPunct="1">
              <a:defRPr sz="2400" kern="1200">
                <a:solidFill>
                  <a:schemeClr val="tx1"/>
                </a:solidFill>
                <a:latin typeface="Arial" charset="0"/>
                <a:ea typeface="ヒラギノ角ゴ Pro W3" charset="0"/>
                <a:cs typeface="Geneva" charset="0"/>
              </a:defRPr>
            </a:lvl7pPr>
            <a:lvl8pPr marL="3200400" algn="l" defTabSz="457200" rtl="0" eaLnBrk="1" latinLnBrk="0" hangingPunct="1">
              <a:defRPr sz="2400" kern="1200">
                <a:solidFill>
                  <a:schemeClr val="tx1"/>
                </a:solidFill>
                <a:latin typeface="Arial" charset="0"/>
                <a:ea typeface="ヒラギノ角ゴ Pro W3" charset="0"/>
                <a:cs typeface="Geneva" charset="0"/>
              </a:defRPr>
            </a:lvl8pPr>
            <a:lvl9pPr marL="3657600" algn="l" defTabSz="457200" rtl="0" eaLnBrk="1" latinLnBrk="0" hangingPunct="1">
              <a:defRPr sz="2400" kern="1200">
                <a:solidFill>
                  <a:schemeClr val="tx1"/>
                </a:solidFill>
                <a:latin typeface="Arial" charset="0"/>
                <a:ea typeface="ヒラギノ角ゴ Pro W3" charset="0"/>
                <a:cs typeface="Geneva" charset="0"/>
              </a:defRPr>
            </a:lvl9pPr>
          </a:lstStyle>
          <a:p>
            <a:fld id="{6790428F-833B-439F-B341-2B3F063E9B5A}" type="slidenum">
              <a:rPr lang="en-US" sz="1400" smtClean="0">
                <a:solidFill>
                  <a:schemeClr val="bg2">
                    <a:lumMod val="75000"/>
                  </a:schemeClr>
                </a:solidFill>
              </a:rPr>
              <a:t>4</a:t>
            </a:fld>
            <a:endParaRPr lang="en-US" sz="1400" dirty="0">
              <a:solidFill>
                <a:schemeClr val="bg2">
                  <a:lumMod val="75000"/>
                </a:schemeClr>
              </a:solidFill>
            </a:endParaRPr>
          </a:p>
        </p:txBody>
      </p:sp>
    </p:spTree>
    <p:extLst>
      <p:ext uri="{BB962C8B-B14F-4D97-AF65-F5344CB8AC3E}">
        <p14:creationId xmlns:p14="http://schemas.microsoft.com/office/powerpoint/2010/main" val="1352704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dirty="0"/>
              <a:t>H.W. Tells Us… (1917)</a:t>
            </a:r>
          </a:p>
        </p:txBody>
      </p:sp>
      <p:sp>
        <p:nvSpPr>
          <p:cNvPr id="31747" name="Rectangle 3"/>
          <p:cNvSpPr>
            <a:spLocks noGrp="1" noChangeArrowheads="1"/>
          </p:cNvSpPr>
          <p:nvPr>
            <p:ph type="body" idx="1"/>
          </p:nvPr>
        </p:nvSpPr>
        <p:spPr>
          <a:xfrm>
            <a:off x="609600" y="1524000"/>
            <a:ext cx="7912608" cy="4533900"/>
          </a:xfrm>
        </p:spPr>
        <p:txBody>
          <a:bodyPr/>
          <a:lstStyle/>
          <a:p>
            <a:pPr>
              <a:lnSpc>
                <a:spcPct val="80000"/>
              </a:lnSpc>
            </a:pPr>
            <a:r>
              <a:rPr lang="en-US" sz="1800" dirty="0"/>
              <a:t>The missionary Kendall (1820)</a:t>
            </a:r>
          </a:p>
          <a:p>
            <a:pPr>
              <a:lnSpc>
                <a:spcPct val="80000"/>
              </a:lnSpc>
            </a:pPr>
            <a:r>
              <a:rPr lang="en-US" sz="1800" dirty="0"/>
              <a:t>Dr </a:t>
            </a:r>
            <a:r>
              <a:rPr lang="en-US" sz="1800" dirty="0" err="1"/>
              <a:t>Maunsell</a:t>
            </a:r>
            <a:r>
              <a:rPr lang="en-US" sz="1800" dirty="0"/>
              <a:t> (1850s)</a:t>
            </a:r>
          </a:p>
          <a:p>
            <a:pPr>
              <a:lnSpc>
                <a:spcPct val="80000"/>
              </a:lnSpc>
            </a:pPr>
            <a:r>
              <a:rPr lang="en-US" sz="1800" dirty="0"/>
              <a:t>W.L. Williams (1871)</a:t>
            </a:r>
          </a:p>
          <a:p>
            <a:pPr>
              <a:lnSpc>
                <a:spcPct val="80000"/>
              </a:lnSpc>
            </a:pPr>
            <a:r>
              <a:rPr lang="en-US" sz="1800" dirty="0" err="1"/>
              <a:t>Mr</a:t>
            </a:r>
            <a:r>
              <a:rPr lang="en-US" sz="1800" dirty="0"/>
              <a:t> Atkinson (“a master of the language”)</a:t>
            </a:r>
          </a:p>
          <a:p>
            <a:pPr>
              <a:lnSpc>
                <a:spcPct val="80000"/>
              </a:lnSpc>
            </a:pPr>
            <a:r>
              <a:rPr lang="en-US" sz="1800" dirty="0" err="1"/>
              <a:t>Mr</a:t>
            </a:r>
            <a:r>
              <a:rPr lang="en-US" sz="1800" dirty="0"/>
              <a:t> Colenso’s dictionary</a:t>
            </a:r>
          </a:p>
          <a:p>
            <a:pPr>
              <a:lnSpc>
                <a:spcPct val="80000"/>
              </a:lnSpc>
            </a:pPr>
            <a:r>
              <a:rPr lang="en-US" sz="1800" dirty="0"/>
              <a:t>Sir George Grey’s collection of Maori books</a:t>
            </a:r>
          </a:p>
          <a:p>
            <a:pPr>
              <a:lnSpc>
                <a:spcPct val="80000"/>
              </a:lnSpc>
            </a:pPr>
            <a:r>
              <a:rPr lang="en-US" sz="1800" dirty="0" err="1"/>
              <a:t>Mr</a:t>
            </a:r>
            <a:r>
              <a:rPr lang="en-US" sz="1800" dirty="0"/>
              <a:t> </a:t>
            </a:r>
            <a:r>
              <a:rPr lang="en-US" sz="1800" dirty="0" err="1"/>
              <a:t>Elsdon</a:t>
            </a:r>
            <a:r>
              <a:rPr lang="en-US" sz="1800" dirty="0"/>
              <a:t> Best</a:t>
            </a:r>
          </a:p>
          <a:p>
            <a:pPr>
              <a:lnSpc>
                <a:spcPct val="80000"/>
              </a:lnSpc>
            </a:pPr>
            <a:r>
              <a:rPr lang="en-US" sz="1800" dirty="0"/>
              <a:t>Rev Father Becker, of </a:t>
            </a:r>
            <a:r>
              <a:rPr lang="en-US" sz="1800" dirty="0" err="1"/>
              <a:t>Hokianga</a:t>
            </a:r>
            <a:endParaRPr lang="en-US" sz="1800" dirty="0"/>
          </a:p>
          <a:p>
            <a:pPr>
              <a:lnSpc>
                <a:spcPct val="80000"/>
              </a:lnSpc>
            </a:pPr>
            <a:r>
              <a:rPr lang="en-US" sz="1800" dirty="0" err="1"/>
              <a:t>Mr</a:t>
            </a:r>
            <a:r>
              <a:rPr lang="en-US" sz="1800" dirty="0"/>
              <a:t> S. Percy Smith </a:t>
            </a:r>
          </a:p>
          <a:p>
            <a:pPr>
              <a:lnSpc>
                <a:spcPct val="80000"/>
              </a:lnSpc>
            </a:pPr>
            <a:r>
              <a:rPr lang="en-US" sz="1800" dirty="0"/>
              <a:t>“In addition to the above, I have received contributions, less in volume, but often of the highest value, from a large number of correspondents, who will, I hope, not measure my gratitude by this very inadequate acknowledgment.”</a:t>
            </a:r>
          </a:p>
          <a:p>
            <a:pPr>
              <a:lnSpc>
                <a:spcPct val="80000"/>
              </a:lnSpc>
            </a:pPr>
            <a:r>
              <a:rPr lang="en-US" sz="1800" dirty="0"/>
              <a:t>“My father” (the original Williams)</a:t>
            </a:r>
          </a:p>
          <a:p>
            <a:pPr>
              <a:lnSpc>
                <a:spcPct val="80000"/>
              </a:lnSpc>
            </a:pPr>
            <a:endParaRPr lang="en-US" sz="2000" dirty="0"/>
          </a:p>
          <a:p>
            <a:pPr>
              <a:lnSpc>
                <a:spcPct val="80000"/>
              </a:lnSpc>
            </a:pPr>
            <a:r>
              <a:rPr lang="en-US" sz="2000" dirty="0"/>
              <a:t>All </a:t>
            </a:r>
            <a:r>
              <a:rPr lang="en-US" sz="2000" i="1" dirty="0" err="1"/>
              <a:t>Pakeha</a:t>
            </a:r>
            <a:r>
              <a:rPr lang="en-US" sz="2000" dirty="0"/>
              <a:t> (i.e. non-Maori of European descent)</a:t>
            </a:r>
            <a:endParaRPr lang="en-US" sz="2000" i="1" dirty="0"/>
          </a:p>
          <a:p>
            <a:pPr>
              <a:lnSpc>
                <a:spcPct val="80000"/>
              </a:lnSpc>
            </a:pPr>
            <a:endParaRPr lang="en-US" sz="1600" dirty="0"/>
          </a:p>
        </p:txBody>
      </p:sp>
      <p:sp>
        <p:nvSpPr>
          <p:cNvPr id="31749" name="Rectangle 5"/>
          <p:cNvSpPr>
            <a:spLocks noChangeArrowheads="1"/>
          </p:cNvSpPr>
          <p:nvPr/>
        </p:nvSpPr>
        <p:spPr bwMode="auto">
          <a:xfrm>
            <a:off x="4800600" y="6610350"/>
            <a:ext cx="1066800" cy="228600"/>
          </a:xfrm>
          <a:prstGeom prst="rect">
            <a:avLst/>
          </a:prstGeom>
          <a:noFill/>
          <a:ln w="38100">
            <a:solidFill>
              <a:schemeClr val="bg1"/>
            </a:solidFill>
            <a:miter lim="800000"/>
            <a:headEnd/>
            <a:tailEnd/>
          </a:ln>
          <a:effectLst/>
        </p:spPr>
        <p:txBody>
          <a:bodyPr wrap="none" anchor="ctr"/>
          <a:lstStyle/>
          <a:p>
            <a:endParaRPr lang="en-US"/>
          </a:p>
        </p:txBody>
      </p:sp>
      <p:sp>
        <p:nvSpPr>
          <p:cNvPr id="2" name="Slide Number Placeholder 1"/>
          <p:cNvSpPr>
            <a:spLocks noGrp="1"/>
          </p:cNvSpPr>
          <p:nvPr>
            <p:ph type="sldNum" sz="quarter" idx="10"/>
          </p:nvPr>
        </p:nvSpPr>
        <p:spPr/>
        <p:txBody>
          <a:bodyPr/>
          <a:lstStyle/>
          <a:p>
            <a:fld id="{3013AB8E-5E72-194F-9F9C-D0D776FCF1E4}" type="slidenum">
              <a:rPr lang="en-US" smtClean="0"/>
              <a:pPr/>
              <a:t>40</a:t>
            </a:fld>
            <a:endParaRPr lang="en-US"/>
          </a:p>
        </p:txBody>
      </p:sp>
      <p:pic>
        <p:nvPicPr>
          <p:cNvPr id="6" name="Picture 5" descr="Image1"/>
          <p:cNvPicPr>
            <a:picLocks noChangeAspect="1" noChangeArrowheads="1"/>
          </p:cNvPicPr>
          <p:nvPr/>
        </p:nvPicPr>
        <p:blipFill>
          <a:blip r:embed="rId3" cstate="print"/>
          <a:srcRect/>
          <a:stretch>
            <a:fillRect/>
          </a:stretch>
        </p:blipFill>
        <p:spPr bwMode="auto">
          <a:xfrm>
            <a:off x="8621712" y="1028699"/>
            <a:ext cx="3265488" cy="5122863"/>
          </a:xfrm>
          <a:prstGeom prst="rect">
            <a:avLst/>
          </a:prstGeom>
          <a:noFill/>
        </p:spPr>
      </p:pic>
    </p:spTree>
    <p:extLst>
      <p:ext uri="{BB962C8B-B14F-4D97-AF65-F5344CB8AC3E}">
        <p14:creationId xmlns:p14="http://schemas.microsoft.com/office/powerpoint/2010/main" val="3035971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7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74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74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174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1747">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1747">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1747">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174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William's Preface (5</a:t>
            </a:r>
            <a:r>
              <a:rPr lang="en-US" baseline="30000" dirty="0"/>
              <a:t>th</a:t>
            </a:r>
            <a:r>
              <a:rPr lang="en-US" dirty="0"/>
              <a:t> ed.)</a:t>
            </a:r>
          </a:p>
        </p:txBody>
      </p:sp>
      <p:sp>
        <p:nvSpPr>
          <p:cNvPr id="3" name="Content Placeholder 2"/>
          <p:cNvSpPr>
            <a:spLocks noGrp="1"/>
          </p:cNvSpPr>
          <p:nvPr>
            <p:ph idx="1"/>
          </p:nvPr>
        </p:nvSpPr>
        <p:spPr/>
        <p:txBody>
          <a:bodyPr/>
          <a:lstStyle/>
          <a:p>
            <a:pPr>
              <a:buNone/>
            </a:pPr>
            <a:endParaRPr lang="en-US" dirty="0">
              <a:solidFill>
                <a:schemeClr val="tx1"/>
              </a:solidFill>
              <a:latin typeface="+mn-lt"/>
              <a:ea typeface="+mn-ea"/>
              <a:cs typeface="+mn-cs"/>
            </a:endParaRPr>
          </a:p>
          <a:p>
            <a:pPr>
              <a:buNone/>
            </a:pPr>
            <a:r>
              <a:rPr lang="en-US" dirty="0">
                <a:solidFill>
                  <a:schemeClr val="tx1"/>
                </a:solidFill>
                <a:latin typeface="+mn-lt"/>
                <a:ea typeface="+mn-ea"/>
                <a:cs typeface="+mn-cs"/>
              </a:rPr>
              <a:t>“… and occasionally a Maori may, in all honesty, have been habitually misusing a word in his own tongue.”</a:t>
            </a:r>
          </a:p>
          <a:p>
            <a:pPr>
              <a:buNone/>
            </a:pPr>
            <a:endParaRPr lang="en-US" dirty="0">
              <a:solidFill>
                <a:schemeClr val="tx1"/>
              </a:solidFill>
              <a:latin typeface="+mn-lt"/>
              <a:ea typeface="+mn-ea"/>
              <a:cs typeface="+mn-cs"/>
              <a:sym typeface="Symbol"/>
            </a:endParaRPr>
          </a:p>
          <a:p>
            <a:endParaRPr lang="en-US" dirty="0">
              <a:sym typeface="Symbol"/>
            </a:endParaRPr>
          </a:p>
          <a:p>
            <a:pPr>
              <a:buNone/>
            </a:pPr>
            <a:r>
              <a:rPr lang="en-US" dirty="0">
                <a:solidFill>
                  <a:schemeClr val="tx1"/>
                </a:solidFill>
                <a:latin typeface="+mn-lt"/>
                <a:ea typeface="+mn-ea"/>
                <a:cs typeface="+mn-cs"/>
              </a:rPr>
              <a:t>“Moreover, local usage in respect of words is frequently very curious and perplexing.”</a:t>
            </a:r>
          </a:p>
          <a:p>
            <a:pPr>
              <a:buNone/>
            </a:pPr>
            <a:endParaRPr lang="en-US" dirty="0">
              <a:solidFill>
                <a:schemeClr val="tx1"/>
              </a:solidFill>
              <a:latin typeface="+mn-lt"/>
              <a:ea typeface="+mn-ea"/>
              <a:cs typeface="+mn-cs"/>
            </a:endParaRPr>
          </a:p>
          <a:p>
            <a:pPr>
              <a:buNone/>
            </a:pPr>
            <a:endParaRPr lang="en-US" dirty="0"/>
          </a:p>
          <a:p>
            <a:pPr>
              <a:buNone/>
            </a:pPr>
            <a:r>
              <a:rPr lang="en-US" dirty="0">
                <a:solidFill>
                  <a:schemeClr val="tx1"/>
                </a:solidFill>
                <a:latin typeface="+mn-lt"/>
                <a:ea typeface="+mn-ea"/>
                <a:cs typeface="+mn-cs"/>
              </a:rPr>
              <a:t>"</a:t>
            </a:r>
            <a:r>
              <a:rPr lang="en-US" dirty="0"/>
              <a:t>In a few cases it has seemed advisable to refer to forms which are undoubtedly misprints."</a:t>
            </a:r>
          </a:p>
          <a:p>
            <a:pPr>
              <a:buNone/>
            </a:pPr>
            <a:endParaRPr lang="en-US" dirty="0">
              <a:solidFill>
                <a:schemeClr val="tx1"/>
              </a:solidFill>
              <a:latin typeface="+mn-lt"/>
              <a:ea typeface="+mn-ea"/>
              <a:cs typeface="+mn-cs"/>
            </a:endParaRPr>
          </a:p>
          <a:p>
            <a:endParaRPr lang="en-US" dirty="0"/>
          </a:p>
        </p:txBody>
      </p:sp>
      <p:sp>
        <p:nvSpPr>
          <p:cNvPr id="4" name="Rectangle 5"/>
          <p:cNvSpPr>
            <a:spLocks noChangeArrowheads="1"/>
          </p:cNvSpPr>
          <p:nvPr/>
        </p:nvSpPr>
        <p:spPr bwMode="auto">
          <a:xfrm>
            <a:off x="3276600" y="6603522"/>
            <a:ext cx="1066800" cy="228600"/>
          </a:xfrm>
          <a:prstGeom prst="rect">
            <a:avLst/>
          </a:prstGeom>
          <a:noFill/>
          <a:ln w="38100">
            <a:solidFill>
              <a:schemeClr val="bg1"/>
            </a:solidFill>
            <a:miter lim="800000"/>
            <a:headEnd/>
            <a:tailEnd/>
          </a:ln>
          <a:effectLst/>
        </p:spPr>
        <p:txBody>
          <a:bodyPr wrap="none" anchor="ctr"/>
          <a:lstStyle/>
          <a:p>
            <a:endParaRPr lang="en-US"/>
          </a:p>
        </p:txBody>
      </p:sp>
      <p:sp>
        <p:nvSpPr>
          <p:cNvPr id="5" name="Slide Number Placeholder 4"/>
          <p:cNvSpPr>
            <a:spLocks noGrp="1"/>
          </p:cNvSpPr>
          <p:nvPr>
            <p:ph type="sldNum" sz="quarter" idx="10"/>
          </p:nvPr>
        </p:nvSpPr>
        <p:spPr/>
        <p:txBody>
          <a:bodyPr/>
          <a:lstStyle/>
          <a:p>
            <a:fld id="{3013AB8E-5E72-194F-9F9C-D0D776FCF1E4}" type="slidenum">
              <a:rPr lang="en-US" smtClean="0"/>
              <a:pPr/>
              <a:t>41</a:t>
            </a:fld>
            <a:endParaRPr lang="en-US"/>
          </a:p>
        </p:txBody>
      </p:sp>
    </p:spTree>
    <p:extLst>
      <p:ext uri="{BB962C8B-B14F-4D97-AF65-F5344CB8AC3E}">
        <p14:creationId xmlns:p14="http://schemas.microsoft.com/office/powerpoint/2010/main" val="2649262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Uncertainty</a:t>
            </a:r>
          </a:p>
        </p:txBody>
      </p:sp>
      <p:sp>
        <p:nvSpPr>
          <p:cNvPr id="3" name="Content Placeholder 2"/>
          <p:cNvSpPr>
            <a:spLocks noGrp="1"/>
          </p:cNvSpPr>
          <p:nvPr>
            <p:ph idx="1"/>
          </p:nvPr>
        </p:nvSpPr>
        <p:spPr/>
        <p:txBody>
          <a:bodyPr/>
          <a:lstStyle/>
          <a:p>
            <a:r>
              <a:rPr lang="en-US" dirty="0"/>
              <a:t>McCarthy’s introduction to de Lacy (2004): </a:t>
            </a:r>
            <a:r>
              <a:rPr lang="en-US" dirty="0">
                <a:solidFill>
                  <a:schemeClr val="tx1"/>
                </a:solidFill>
              </a:rPr>
              <a:t>“[This chapter] proposes an analysis that may be the last word on the problem.“</a:t>
            </a:r>
          </a:p>
          <a:p>
            <a:pPr lvl="1"/>
            <a:r>
              <a:rPr lang="en-US" dirty="0">
                <a:solidFill>
                  <a:schemeClr val="tx1"/>
                </a:solidFill>
              </a:rPr>
              <a:t>Well, the </a:t>
            </a:r>
            <a:r>
              <a:rPr lang="en-US" i="1" dirty="0">
                <a:solidFill>
                  <a:schemeClr val="tx1"/>
                </a:solidFill>
              </a:rPr>
              <a:t>theory</a:t>
            </a:r>
            <a:r>
              <a:rPr lang="en-US" dirty="0">
                <a:solidFill>
                  <a:schemeClr val="tx1"/>
                </a:solidFill>
              </a:rPr>
              <a:t> (i.e. the analysis) might be right</a:t>
            </a:r>
          </a:p>
          <a:p>
            <a:pPr lvl="1"/>
            <a:r>
              <a:rPr lang="en-US" dirty="0">
                <a:solidFill>
                  <a:schemeClr val="tx1"/>
                </a:solidFill>
              </a:rPr>
              <a:t>But is it a theory of the capabilities of dominant L1 </a:t>
            </a:r>
            <a:r>
              <a:rPr lang="en-US" dirty="0" err="1">
                <a:solidFill>
                  <a:schemeClr val="tx1"/>
                </a:solidFill>
              </a:rPr>
              <a:t>PhMs</a:t>
            </a:r>
            <a:r>
              <a:rPr lang="en-US" dirty="0">
                <a:solidFill>
                  <a:schemeClr val="tx1"/>
                </a:solidFill>
              </a:rPr>
              <a:t>?</a:t>
            </a:r>
          </a:p>
          <a:p>
            <a:pPr lvl="1"/>
            <a:r>
              <a:rPr lang="en-US" dirty="0">
                <a:solidFill>
                  <a:schemeClr val="tx1"/>
                </a:solidFill>
              </a:rPr>
              <a:t>Can we assert with confidence that some dominant L1 </a:t>
            </a:r>
            <a:r>
              <a:rPr lang="en-US" dirty="0" err="1">
                <a:solidFill>
                  <a:schemeClr val="tx1"/>
                </a:solidFill>
              </a:rPr>
              <a:t>PhM</a:t>
            </a:r>
            <a:r>
              <a:rPr lang="en-US" dirty="0">
                <a:solidFill>
                  <a:schemeClr val="tx1"/>
                </a:solidFill>
              </a:rPr>
              <a:t> generated the data reported in de Lacy (2004)?</a:t>
            </a:r>
          </a:p>
          <a:p>
            <a:endParaRPr lang="en-US" dirty="0">
              <a:solidFill>
                <a:schemeClr val="tx1"/>
              </a:solidFill>
            </a:endParaRPr>
          </a:p>
          <a:p>
            <a:endParaRPr lang="en-US"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42</a:t>
            </a:fld>
            <a:endParaRPr lang="en-US"/>
          </a:p>
        </p:txBody>
      </p:sp>
    </p:spTree>
    <p:extLst>
      <p:ext uri="{BB962C8B-B14F-4D97-AF65-F5344CB8AC3E}">
        <p14:creationId xmlns:p14="http://schemas.microsoft.com/office/powerpoint/2010/main" val="2284417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Validity?</a:t>
            </a:r>
          </a:p>
        </p:txBody>
      </p:sp>
      <p:sp>
        <p:nvSpPr>
          <p:cNvPr id="3" name="Content Placeholder 2"/>
          <p:cNvSpPr>
            <a:spLocks noGrp="1"/>
          </p:cNvSpPr>
          <p:nvPr>
            <p:ph idx="1"/>
          </p:nvPr>
        </p:nvSpPr>
        <p:spPr/>
        <p:txBody>
          <a:bodyPr/>
          <a:lstStyle/>
          <a:p>
            <a:r>
              <a:rPr lang="en-US" dirty="0"/>
              <a:t>What should phonologists do to determine </a:t>
            </a:r>
            <a:r>
              <a:rPr lang="en-US" dirty="0" err="1"/>
              <a:t>PhM</a:t>
            </a:r>
            <a:r>
              <a:rPr lang="en-US" dirty="0"/>
              <a:t> dominant L1ness?</a:t>
            </a:r>
          </a:p>
          <a:p>
            <a:pPr lvl="1"/>
            <a:r>
              <a:rPr lang="en-US" dirty="0"/>
              <a:t>Strictly speaking, they can do nothing</a:t>
            </a:r>
          </a:p>
          <a:p>
            <a:pPr lvl="1"/>
            <a:r>
              <a:rPr lang="en-US" dirty="0"/>
              <a:t>There are no valid instruments</a:t>
            </a:r>
          </a:p>
          <a:p>
            <a:endParaRPr lang="en-US" dirty="0"/>
          </a:p>
          <a:p>
            <a:r>
              <a:rPr lang="en-US" dirty="0"/>
              <a:t>A valid instrument</a:t>
            </a:r>
          </a:p>
          <a:p>
            <a:pPr lvl="1"/>
            <a:r>
              <a:rPr lang="en-US" dirty="0"/>
              <a:t>Informally, some measurement method that has been shown to measure what it’s supposed to measure</a:t>
            </a:r>
          </a:p>
          <a:p>
            <a:endParaRPr lang="en-US" dirty="0"/>
          </a:p>
          <a:p>
            <a:r>
              <a:rPr lang="en-US" dirty="0"/>
              <a:t>Suppose I have a method (‘instrument’)</a:t>
            </a:r>
          </a:p>
          <a:p>
            <a:pPr lvl="1"/>
            <a:r>
              <a:rPr lang="en-US" dirty="0"/>
              <a:t>#1: Identification of a ‘gold standard’ method of measurement that has a very convincing theoretical justification</a:t>
            </a:r>
          </a:p>
          <a:p>
            <a:pPr lvl="1"/>
            <a:r>
              <a:rPr lang="en-US" dirty="0"/>
              <a:t>#2: Comparison of the method with the gold standard will tell me whether I should trust the method, and how often, and to what level of accuracy</a:t>
            </a:r>
          </a:p>
          <a:p>
            <a:pPr lvl="1"/>
            <a:endParaRPr lang="en-US" dirty="0"/>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43</a:t>
            </a:fld>
            <a:endParaRPr lang="en-US"/>
          </a:p>
        </p:txBody>
      </p:sp>
    </p:spTree>
    <p:extLst>
      <p:ext uri="{BB962C8B-B14F-4D97-AF65-F5344CB8AC3E}">
        <p14:creationId xmlns:p14="http://schemas.microsoft.com/office/powerpoint/2010/main" val="2870490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Gold standards for L1ness?</a:t>
            </a:r>
          </a:p>
        </p:txBody>
      </p:sp>
      <p:sp>
        <p:nvSpPr>
          <p:cNvPr id="3" name="Content Placeholder 2"/>
          <p:cNvSpPr>
            <a:spLocks noGrp="1"/>
          </p:cNvSpPr>
          <p:nvPr>
            <p:ph idx="1"/>
          </p:nvPr>
        </p:nvSpPr>
        <p:spPr/>
        <p:txBody>
          <a:bodyPr/>
          <a:lstStyle/>
          <a:p>
            <a:r>
              <a:rPr lang="en-US" dirty="0"/>
              <a:t>Suppose our theory says that an L1 </a:t>
            </a:r>
            <a:r>
              <a:rPr lang="en-US" dirty="0" err="1"/>
              <a:t>PhM</a:t>
            </a:r>
            <a:r>
              <a:rPr lang="en-US" dirty="0"/>
              <a:t> is one that is learned during the critical period</a:t>
            </a:r>
          </a:p>
          <a:p>
            <a:endParaRPr lang="en-US" dirty="0"/>
          </a:p>
          <a:p>
            <a:r>
              <a:rPr lang="en-US" dirty="0"/>
              <a:t>Asking “Did you grow up speaking X?</a:t>
            </a:r>
            <a:r>
              <a:rPr lang="en-US" dirty="0">
                <a:latin typeface="Arial" panose="020B0604020202020204" pitchFamily="34" charset="0"/>
                <a:cs typeface="Arial" panose="020B0604020202020204" pitchFamily="34" charset="0"/>
              </a:rPr>
              <a:t>” or “Are you a native speaker of X?” seems a poor method given the discussion a moment ago</a:t>
            </a:r>
          </a:p>
          <a:p>
            <a:pPr lvl="1"/>
            <a:r>
              <a:rPr lang="en-US" dirty="0">
                <a:latin typeface="Arial" panose="020B0604020202020204" pitchFamily="34" charset="0"/>
                <a:cs typeface="Arial" panose="020B0604020202020204" pitchFamily="34" charset="0"/>
              </a:rPr>
              <a:t>because we can think of many situations where a person did not have an appropriate L1 </a:t>
            </a:r>
            <a:r>
              <a:rPr lang="en-US" dirty="0" err="1">
                <a:latin typeface="Arial" panose="020B0604020202020204" pitchFamily="34" charset="0"/>
                <a:cs typeface="Arial" panose="020B0604020202020204" pitchFamily="34" charset="0"/>
              </a:rPr>
              <a:t>PhM</a:t>
            </a:r>
            <a:r>
              <a:rPr lang="en-US" dirty="0">
                <a:latin typeface="Arial" panose="020B0604020202020204" pitchFamily="34" charset="0"/>
                <a:cs typeface="Arial" panose="020B0604020202020204" pitchFamily="34" charset="0"/>
              </a:rPr>
              <a:t>, but still answers “yes”, and situations where they do have an L1 </a:t>
            </a:r>
            <a:r>
              <a:rPr lang="en-US" dirty="0" err="1">
                <a:latin typeface="Arial" panose="020B0604020202020204" pitchFamily="34" charset="0"/>
                <a:cs typeface="Arial" panose="020B0604020202020204" pitchFamily="34" charset="0"/>
              </a:rPr>
              <a:t>PhM</a:t>
            </a:r>
            <a:r>
              <a:rPr lang="en-US" dirty="0">
                <a:latin typeface="Arial" panose="020B0604020202020204" pitchFamily="34" charset="0"/>
                <a:cs typeface="Arial" panose="020B0604020202020204" pitchFamily="34" charset="0"/>
              </a:rPr>
              <a:t>, but answer “no”</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Relying on a grammar/dictionary writer is also a bad idea</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So what is the gold standard for L1ness?</a:t>
            </a:r>
          </a:p>
        </p:txBody>
      </p:sp>
      <p:sp>
        <p:nvSpPr>
          <p:cNvPr id="4" name="Slide Number Placeholder 3"/>
          <p:cNvSpPr>
            <a:spLocks noGrp="1"/>
          </p:cNvSpPr>
          <p:nvPr>
            <p:ph type="sldNum" sz="quarter" idx="10"/>
          </p:nvPr>
        </p:nvSpPr>
        <p:spPr/>
        <p:txBody>
          <a:bodyPr/>
          <a:lstStyle/>
          <a:p>
            <a:fld id="{3013AB8E-5E72-194F-9F9C-D0D776FCF1E4}" type="slidenum">
              <a:rPr lang="en-US" smtClean="0"/>
              <a:pPr/>
              <a:t>44</a:t>
            </a:fld>
            <a:endParaRPr lang="en-US"/>
          </a:p>
        </p:txBody>
      </p:sp>
    </p:spTree>
    <p:extLst>
      <p:ext uri="{BB962C8B-B14F-4D97-AF65-F5344CB8AC3E}">
        <p14:creationId xmlns:p14="http://schemas.microsoft.com/office/powerpoint/2010/main" val="4071046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 solved?   Li et al (2006, 2013)</a:t>
            </a:r>
          </a:p>
        </p:txBody>
      </p:sp>
      <p:sp>
        <p:nvSpPr>
          <p:cNvPr id="3" name="Content Placeholder 2"/>
          <p:cNvSpPr>
            <a:spLocks noGrp="1"/>
          </p:cNvSpPr>
          <p:nvPr>
            <p:ph idx="1"/>
          </p:nvPr>
        </p:nvSpPr>
        <p:spPr/>
        <p:txBody>
          <a:bodyPr/>
          <a:lstStyle/>
          <a:p>
            <a:r>
              <a:rPr lang="en-US" dirty="0"/>
              <a:t>Li et al (2006)’s </a:t>
            </a:r>
            <a:r>
              <a:rPr lang="en-US" i="1" dirty="0"/>
              <a:t>Language history questionnaire</a:t>
            </a:r>
            <a:r>
              <a:rPr lang="en-US" dirty="0"/>
              <a:t> and Li et al (2013)’s </a:t>
            </a:r>
            <a:r>
              <a:rPr lang="en-US" i="1" dirty="0"/>
              <a:t>LHQ 2.0</a:t>
            </a:r>
            <a:endParaRPr lang="en-US" dirty="0"/>
          </a:p>
          <a:p>
            <a:pPr lvl="1"/>
            <a:r>
              <a:rPr lang="en-US" i="1" dirty="0"/>
              <a:t>Behavior Research Methods 38.2:202-210; Bilingualism 17.3: 673-680</a:t>
            </a:r>
            <a:endParaRPr lang="en-US" dirty="0"/>
          </a:p>
          <a:p>
            <a:endParaRPr lang="en-US" i="1" dirty="0"/>
          </a:p>
          <a:p>
            <a:r>
              <a:rPr lang="en-US" dirty="0"/>
              <a:t>Examined 41 published studies and identified the most commonly asked questions</a:t>
            </a:r>
          </a:p>
          <a:p>
            <a:pPr lvl="1"/>
            <a:r>
              <a:rPr lang="en-US" dirty="0"/>
              <a:t>Age; how long in L2 country; age started learning L2; self-assessment in reading, speaking, writing, comprehension; language spoken at home.</a:t>
            </a:r>
          </a:p>
          <a:p>
            <a:endParaRPr lang="en-US" dirty="0"/>
          </a:p>
          <a:p>
            <a:pPr algn="just"/>
            <a:r>
              <a:rPr lang="en-US" dirty="0"/>
              <a:t>“… [because the] questionnaire is based on question items that have been used by many researchers in previous studies, a certain degree of validity … can be assumed from the start.” (Li et al 2006:204)</a:t>
            </a:r>
          </a:p>
          <a:p>
            <a:pPr lvl="1"/>
            <a:r>
              <a:rPr lang="en-US" dirty="0"/>
              <a:t>Assuming a type of </a:t>
            </a:r>
            <a:r>
              <a:rPr lang="en-US" i="1" dirty="0"/>
              <a:t>construct validity</a:t>
            </a:r>
            <a:endParaRPr lang="en-US" dirty="0"/>
          </a:p>
          <a:p>
            <a:pPr lvl="1"/>
            <a:r>
              <a:rPr lang="en-US" dirty="0"/>
              <a:t>However, </a:t>
            </a:r>
            <a:r>
              <a:rPr lang="en-US" i="1" dirty="0"/>
              <a:t>it is not true that you  can take part of two valid instruments, merge them, and still have a valid instrument.  </a:t>
            </a:r>
            <a:r>
              <a:rPr lang="en-US" dirty="0"/>
              <a:t>You can’t even take part of a valid instrument and assume it is still valid.</a:t>
            </a:r>
          </a:p>
        </p:txBody>
      </p:sp>
      <p:sp>
        <p:nvSpPr>
          <p:cNvPr id="4" name="Slide Number Placeholder 3"/>
          <p:cNvSpPr>
            <a:spLocks noGrp="1"/>
          </p:cNvSpPr>
          <p:nvPr>
            <p:ph type="sldNum" sz="quarter" idx="10"/>
          </p:nvPr>
        </p:nvSpPr>
        <p:spPr/>
        <p:txBody>
          <a:bodyPr/>
          <a:lstStyle/>
          <a:p>
            <a:fld id="{3013AB8E-5E72-194F-9F9C-D0D776FCF1E4}" type="slidenum">
              <a:rPr lang="en-US" smtClean="0"/>
              <a:pPr/>
              <a:t>45</a:t>
            </a:fld>
            <a:endParaRPr lang="en-US"/>
          </a:p>
        </p:txBody>
      </p:sp>
    </p:spTree>
    <p:extLst>
      <p:ext uri="{BB962C8B-B14F-4D97-AF65-F5344CB8AC3E}">
        <p14:creationId xmlns:p14="http://schemas.microsoft.com/office/powerpoint/2010/main" val="3540405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Terminology, and Generative goals</a:t>
            </a:r>
          </a:p>
        </p:txBody>
      </p:sp>
      <p:sp>
        <p:nvSpPr>
          <p:cNvPr id="3" name="Content Placeholder 2"/>
          <p:cNvSpPr>
            <a:spLocks noGrp="1"/>
          </p:cNvSpPr>
          <p:nvPr>
            <p:ph idx="1"/>
          </p:nvPr>
        </p:nvSpPr>
        <p:spPr/>
        <p:txBody>
          <a:bodyPr/>
          <a:lstStyle/>
          <a:p>
            <a:r>
              <a:rPr lang="en-US" dirty="0"/>
              <a:t>Li et al (2006)</a:t>
            </a:r>
          </a:p>
          <a:p>
            <a:r>
              <a:rPr lang="en-US" dirty="0"/>
              <a:t>Q19: “Estimate, in terms of hours per day, how often you watch TV or listen to radio in your native language and other languages per day”</a:t>
            </a:r>
          </a:p>
          <a:p>
            <a:pPr lvl="1"/>
            <a:r>
              <a:rPr lang="en-US" dirty="0"/>
              <a:t>What does “native language” mean?</a:t>
            </a:r>
          </a:p>
          <a:p>
            <a:endParaRPr lang="en-US" dirty="0"/>
          </a:p>
          <a:p>
            <a:r>
              <a:rPr lang="en-US" dirty="0"/>
              <a:t>The goal of Li et al (2006, 2013) is (I believe) to propose a valid instrument that can reliably distinguish an individual’s L2 language from their L1 language</a:t>
            </a:r>
          </a:p>
          <a:p>
            <a:pPr lvl="1"/>
            <a:r>
              <a:rPr lang="en-US" dirty="0"/>
              <a:t>Is “Language” the same as ‘linguistic modules’?</a:t>
            </a:r>
          </a:p>
          <a:p>
            <a:pPr lvl="1"/>
            <a:r>
              <a:rPr lang="en-US" dirty="0"/>
              <a:t>Is this goal the same as the Generative Phonologist’s goal of determining whether they are eliciting data from a dominant L1 </a:t>
            </a:r>
            <a:r>
              <a:rPr lang="en-US" dirty="0" err="1"/>
              <a:t>PhM</a:t>
            </a:r>
            <a:r>
              <a:rPr lang="en-US" dirty="0"/>
              <a:t>?</a:t>
            </a:r>
          </a:p>
          <a:p>
            <a:pPr lvl="1"/>
            <a:r>
              <a:rPr lang="en-US" dirty="0"/>
              <a:t>It doesn’t address </a:t>
            </a:r>
            <a:r>
              <a:rPr lang="en-US" i="1" dirty="0"/>
              <a:t>speech style</a:t>
            </a:r>
            <a:r>
              <a:rPr lang="en-US" dirty="0"/>
              <a:t>, so will only eliminate certain L2 </a:t>
            </a:r>
            <a:r>
              <a:rPr lang="en-US" dirty="0" err="1"/>
              <a:t>PhMs</a:t>
            </a:r>
            <a:endParaRPr lang="en-US" dirty="0"/>
          </a:p>
          <a:p>
            <a:endParaRPr lang="en-US" dirty="0"/>
          </a:p>
          <a:p>
            <a:r>
              <a:rPr lang="en-US" dirty="0"/>
              <a:t>We need instruments </a:t>
            </a:r>
            <a:r>
              <a:rPr lang="en-US" i="1" dirty="0"/>
              <a:t>by </a:t>
            </a:r>
            <a:r>
              <a:rPr lang="en-US" dirty="0"/>
              <a:t>Generativists </a:t>
            </a:r>
            <a:r>
              <a:rPr lang="en-US" i="1" dirty="0"/>
              <a:t>for </a:t>
            </a:r>
            <a:r>
              <a:rPr lang="en-US" dirty="0"/>
              <a:t>Generativists</a:t>
            </a:r>
          </a:p>
          <a:p>
            <a:pPr lvl="1"/>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46</a:t>
            </a:fld>
            <a:endParaRPr lang="en-US"/>
          </a:p>
        </p:txBody>
      </p:sp>
    </p:spTree>
    <p:extLst>
      <p:ext uri="{BB962C8B-B14F-4D97-AF65-F5344CB8AC3E}">
        <p14:creationId xmlns:p14="http://schemas.microsoft.com/office/powerpoint/2010/main" val="2362091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textbooks say to do?</a:t>
            </a:r>
          </a:p>
        </p:txBody>
      </p:sp>
      <p:sp>
        <p:nvSpPr>
          <p:cNvPr id="3" name="Content Placeholder 2"/>
          <p:cNvSpPr>
            <a:spLocks noGrp="1"/>
          </p:cNvSpPr>
          <p:nvPr>
            <p:ph idx="1"/>
          </p:nvPr>
        </p:nvSpPr>
        <p:spPr/>
        <p:txBody>
          <a:bodyPr/>
          <a:lstStyle/>
          <a:p>
            <a:r>
              <a:rPr lang="en-US" dirty="0" err="1"/>
              <a:t>Bowern</a:t>
            </a:r>
            <a:r>
              <a:rPr lang="en-US" dirty="0"/>
              <a:t> (2007), Crowley (2008), </a:t>
            </a:r>
            <a:r>
              <a:rPr lang="en-US" dirty="0" err="1"/>
              <a:t>Cheliah</a:t>
            </a:r>
            <a:r>
              <a:rPr lang="en-US" dirty="0"/>
              <a:t> &amp; de Reuse (2011)</a:t>
            </a:r>
          </a:p>
          <a:p>
            <a:pPr lvl="1"/>
            <a:r>
              <a:rPr lang="en-US" dirty="0"/>
              <a:t>Give subject desiderata</a:t>
            </a:r>
          </a:p>
          <a:p>
            <a:pPr lvl="1"/>
            <a:r>
              <a:rPr lang="en-US" dirty="0"/>
              <a:t>But not </a:t>
            </a:r>
            <a:r>
              <a:rPr lang="en-US" i="1" dirty="0"/>
              <a:t>how</a:t>
            </a:r>
            <a:r>
              <a:rPr lang="en-US" dirty="0"/>
              <a:t> to determine these properties</a:t>
            </a:r>
          </a:p>
          <a:p>
            <a:endParaRPr lang="en-US" dirty="0"/>
          </a:p>
          <a:p>
            <a:r>
              <a:rPr lang="en-US" dirty="0"/>
              <a:t>…The ideal consultant is a </a:t>
            </a:r>
            <a:r>
              <a:rPr lang="en-US" b="1" u="sng" dirty="0"/>
              <a:t>native speaker </a:t>
            </a:r>
            <a:r>
              <a:rPr lang="en-US" dirty="0"/>
              <a:t>of the language under study, and an excellent </a:t>
            </a:r>
            <a:r>
              <a:rPr lang="en-US" b="1" u="sng" dirty="0"/>
              <a:t>second-language speaker</a:t>
            </a:r>
            <a:r>
              <a:rPr lang="en-US" b="1" dirty="0"/>
              <a:t> </a:t>
            </a:r>
            <a:r>
              <a:rPr lang="en-US" dirty="0"/>
              <a:t>of the contact language.  Ideal consultants have healthy, obliging, and like-minded friends and relatives who don’t mind being asked questions and being roped in work too.  They have </a:t>
            </a:r>
            <a:r>
              <a:rPr lang="en-US" b="1" u="sng" dirty="0"/>
              <a:t>no speech impediments</a:t>
            </a:r>
            <a:r>
              <a:rPr lang="en-US" dirty="0"/>
              <a:t>, they are fluent storytellers, and like thinking about and being creative with language.  They have </a:t>
            </a:r>
            <a:r>
              <a:rPr lang="en-US" b="1" u="sng" dirty="0"/>
              <a:t>very clear articulation</a:t>
            </a:r>
            <a:r>
              <a:rPr lang="en-US" dirty="0"/>
              <a:t> and infinite patience.  The ideal consultant has no other demands on their time, they never get sick, and neither do their relatives.  They never vary the loudness of their voice….</a:t>
            </a:r>
          </a:p>
          <a:p>
            <a:r>
              <a:rPr lang="en-US" dirty="0"/>
              <a:t>	  The ‘ideal consultant’ I’ve just described is a myth.” (</a:t>
            </a:r>
            <a:r>
              <a:rPr lang="en-US" dirty="0" err="1"/>
              <a:t>Bowern</a:t>
            </a:r>
            <a:r>
              <a:rPr lang="en-US" dirty="0"/>
              <a:t> 2007§10.3.1)</a:t>
            </a:r>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47</a:t>
            </a:fld>
            <a:endParaRPr lang="en-US"/>
          </a:p>
        </p:txBody>
      </p:sp>
    </p:spTree>
    <p:extLst>
      <p:ext uri="{BB962C8B-B14F-4D97-AF65-F5344CB8AC3E}">
        <p14:creationId xmlns:p14="http://schemas.microsoft.com/office/powerpoint/2010/main" val="399028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Cheliah</a:t>
            </a:r>
            <a:r>
              <a:rPr lang="en-US" dirty="0"/>
              <a:t> &amp; de Reuse (2011:168ff)</a:t>
            </a:r>
          </a:p>
        </p:txBody>
      </p:sp>
      <p:sp>
        <p:nvSpPr>
          <p:cNvPr id="3" name="Content Placeholder 2"/>
          <p:cNvSpPr>
            <a:spLocks noGrp="1"/>
          </p:cNvSpPr>
          <p:nvPr>
            <p:ph idx="1"/>
          </p:nvPr>
        </p:nvSpPr>
        <p:spPr/>
        <p:txBody>
          <a:bodyPr/>
          <a:lstStyle/>
          <a:p>
            <a:r>
              <a:rPr lang="en-US" dirty="0"/>
              <a:t>“8. Linguistically proficient: can produce syntactically well-formed utterances that are semantically meaningful, pragmatically adequate, and textually coherent</a:t>
            </a:r>
          </a:p>
          <a:p>
            <a:r>
              <a:rPr lang="en-US" dirty="0"/>
              <a:t>9. Language competence: preferably monolingual</a:t>
            </a:r>
          </a:p>
          <a:p>
            <a:r>
              <a:rPr lang="en-US" dirty="0"/>
              <a:t>10. Linguistic environment: birth place, residence, and working place of the native speaker preferably in language community</a:t>
            </a:r>
          </a:p>
          <a:p>
            <a:r>
              <a:rPr lang="en-US" dirty="0"/>
              <a:t>11. Linguistic education: native speaker should preferably not be a writer, poet, literary critic, or linguist, but a normal language user</a:t>
            </a:r>
          </a:p>
          <a:p>
            <a:r>
              <a:rPr lang="en-US" dirty="0"/>
              <a:t>12. Performance abilities: a good communicator but not a professional performer</a:t>
            </a:r>
          </a:p>
          <a:p>
            <a:r>
              <a:rPr lang="en-US" dirty="0"/>
              <a:t>13. Intuitions: well-working</a:t>
            </a:r>
          </a:p>
          <a:p>
            <a:r>
              <a:rPr lang="en-US" dirty="0"/>
              <a:t>14. Introspection: does not need to offer grammatical judgments”</a:t>
            </a:r>
          </a:p>
          <a:p>
            <a:pPr marL="0" indent="0">
              <a:buNone/>
            </a:pPr>
            <a:endParaRPr lang="en-US" dirty="0"/>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48</a:t>
            </a:fld>
            <a:endParaRPr lang="en-US"/>
          </a:p>
        </p:txBody>
      </p:sp>
    </p:spTree>
    <p:extLst>
      <p:ext uri="{BB962C8B-B14F-4D97-AF65-F5344CB8AC3E}">
        <p14:creationId xmlns:p14="http://schemas.microsoft.com/office/powerpoint/2010/main" val="2046737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Conservative Approach</a:t>
            </a:r>
          </a:p>
        </p:txBody>
      </p:sp>
      <p:sp>
        <p:nvSpPr>
          <p:cNvPr id="3" name="Content Placeholder 2"/>
          <p:cNvSpPr>
            <a:spLocks noGrp="1"/>
          </p:cNvSpPr>
          <p:nvPr>
            <p:ph idx="1"/>
          </p:nvPr>
        </p:nvSpPr>
        <p:spPr/>
        <p:txBody>
          <a:bodyPr/>
          <a:lstStyle/>
          <a:p>
            <a:r>
              <a:rPr lang="en-US" dirty="0"/>
              <a:t>Try to determine properties that will ensure (in theory) that the speaker has no option but to speak with an L1 </a:t>
            </a:r>
            <a:r>
              <a:rPr lang="en-US" dirty="0" err="1"/>
              <a:t>PhM</a:t>
            </a:r>
            <a:endParaRPr lang="en-US" dirty="0"/>
          </a:p>
          <a:p>
            <a:pPr lvl="1"/>
            <a:r>
              <a:rPr lang="en-US" dirty="0"/>
              <a:t>Monolingual</a:t>
            </a:r>
          </a:p>
          <a:p>
            <a:pPr lvl="1"/>
            <a:r>
              <a:rPr lang="en-US" dirty="0"/>
              <a:t>Never left speech community</a:t>
            </a:r>
          </a:p>
          <a:p>
            <a:pPr lvl="1"/>
            <a:r>
              <a:rPr lang="en-US" dirty="0"/>
              <a:t>Homogenous speech community</a:t>
            </a:r>
          </a:p>
          <a:p>
            <a:pPr lvl="1"/>
            <a:r>
              <a:rPr lang="en-US" dirty="0"/>
              <a:t>Had no serious contact with another language</a:t>
            </a:r>
          </a:p>
          <a:p>
            <a:pPr lvl="1"/>
            <a:endParaRPr lang="en-US" dirty="0"/>
          </a:p>
          <a:p>
            <a:r>
              <a:rPr lang="en-US" dirty="0"/>
              <a:t>Problems</a:t>
            </a:r>
          </a:p>
          <a:p>
            <a:pPr lvl="1"/>
            <a:r>
              <a:rPr lang="en-US" dirty="0"/>
              <a:t>Still doesn’t solve the problem of speech styles</a:t>
            </a:r>
          </a:p>
          <a:p>
            <a:pPr lvl="1"/>
            <a:r>
              <a:rPr lang="en-US" dirty="0"/>
              <a:t>This doesn’t force people to speak in their vernacular speech style</a:t>
            </a:r>
          </a:p>
          <a:p>
            <a:pPr lvl="1"/>
            <a:r>
              <a:rPr lang="en-US" dirty="0"/>
              <a:t>Impractical: Many people are bilinguals, or at least </a:t>
            </a:r>
            <a:r>
              <a:rPr lang="en-US" dirty="0" err="1"/>
              <a:t>bidialectal</a:t>
            </a:r>
            <a:r>
              <a:rPr lang="en-US" dirty="0"/>
              <a:t>; perhaps everyone has more than one speech style</a:t>
            </a:r>
          </a:p>
          <a:p>
            <a:pPr lvl="1"/>
            <a:r>
              <a:rPr lang="en-US" i="1" dirty="0"/>
              <a:t>and</a:t>
            </a:r>
            <a:r>
              <a:rPr lang="en-US" dirty="0"/>
              <a:t> it still requires </a:t>
            </a:r>
            <a:r>
              <a:rPr lang="en-US" i="1" dirty="0"/>
              <a:t>methods</a:t>
            </a:r>
            <a:r>
              <a:rPr lang="en-US" dirty="0"/>
              <a:t> for determining whether someone is a monolingual, </a:t>
            </a:r>
            <a:r>
              <a:rPr lang="en-US" dirty="0" err="1"/>
              <a:t>etc</a:t>
            </a:r>
            <a:r>
              <a:rPr lang="en-US" dirty="0"/>
              <a:t> etc.</a:t>
            </a:r>
            <a:endParaRPr lang="en-US" i="1"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49</a:t>
            </a:fld>
            <a:endParaRPr lang="en-US"/>
          </a:p>
        </p:txBody>
      </p:sp>
    </p:spTree>
    <p:extLst>
      <p:ext uri="{BB962C8B-B14F-4D97-AF65-F5344CB8AC3E}">
        <p14:creationId xmlns:p14="http://schemas.microsoft.com/office/powerpoint/2010/main" val="4079155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dirty="0"/>
              <a:t>GM-internal consistency #1: Mapudungun (de Lacy 2014)</a:t>
            </a:r>
          </a:p>
        </p:txBody>
      </p:sp>
      <p:graphicFrame>
        <p:nvGraphicFramePr>
          <p:cNvPr id="52300" name="Group 76"/>
          <p:cNvGraphicFramePr>
            <a:graphicFrameLocks noGrp="1"/>
          </p:cNvGraphicFramePr>
          <p:nvPr>
            <p:ph sz="half" idx="2"/>
            <p:extLst>
              <p:ext uri="{D42A27DB-BD31-4B8C-83A1-F6EECF244321}">
                <p14:modId xmlns:p14="http://schemas.microsoft.com/office/powerpoint/2010/main" val="1700923006"/>
              </p:ext>
            </p:extLst>
          </p:nvPr>
        </p:nvGraphicFramePr>
        <p:xfrm>
          <a:off x="2057400" y="1447800"/>
          <a:ext cx="8077200" cy="4548378"/>
        </p:xfrm>
        <a:graphic>
          <a:graphicData uri="http://schemas.openxmlformats.org/drawingml/2006/table">
            <a:tbl>
              <a:tblPr/>
              <a:tblGrid>
                <a:gridCol w="2019300">
                  <a:extLst>
                    <a:ext uri="{9D8B030D-6E8A-4147-A177-3AD203B41FA5}">
                      <a16:colId xmlns:a16="http://schemas.microsoft.com/office/drawing/2014/main" val="20000"/>
                    </a:ext>
                  </a:extLst>
                </a:gridCol>
                <a:gridCol w="2019300">
                  <a:extLst>
                    <a:ext uri="{9D8B030D-6E8A-4147-A177-3AD203B41FA5}">
                      <a16:colId xmlns:a16="http://schemas.microsoft.com/office/drawing/2014/main" val="20001"/>
                    </a:ext>
                  </a:extLst>
                </a:gridCol>
                <a:gridCol w="2019300">
                  <a:extLst>
                    <a:ext uri="{9D8B030D-6E8A-4147-A177-3AD203B41FA5}">
                      <a16:colId xmlns:a16="http://schemas.microsoft.com/office/drawing/2014/main" val="20002"/>
                    </a:ext>
                  </a:extLst>
                </a:gridCol>
                <a:gridCol w="2019300">
                  <a:extLst>
                    <a:ext uri="{9D8B030D-6E8A-4147-A177-3AD203B41FA5}">
                      <a16:colId xmlns:a16="http://schemas.microsoft.com/office/drawing/2014/main" val="20003"/>
                    </a:ext>
                  </a:extLst>
                </a:gridCol>
              </a:tblGrid>
              <a:tr h="666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Verdan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Verdana" pitchFamily="34" charset="0"/>
                        </a:rPr>
                        <a:t>Echeverria &amp; Contreras 1965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err="1">
                          <a:ln>
                            <a:noFill/>
                          </a:ln>
                          <a:solidFill>
                            <a:schemeClr val="tx1"/>
                          </a:solidFill>
                          <a:effectLst/>
                          <a:latin typeface="Verdana" pitchFamily="34" charset="0"/>
                        </a:rPr>
                        <a:t>Smeets</a:t>
                      </a:r>
                      <a:r>
                        <a:rPr kumimoji="0" lang="en-US" sz="1600" b="0" i="0" u="none" strike="noStrike" cap="none" normalizeH="0" baseline="0" dirty="0">
                          <a:ln>
                            <a:noFill/>
                          </a:ln>
                          <a:solidFill>
                            <a:schemeClr val="tx1"/>
                          </a:solidFill>
                          <a:effectLst/>
                          <a:latin typeface="Verdana" pitchFamily="34"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Verdana" pitchFamily="34" charset="0"/>
                        </a:rPr>
                        <a:t>1989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sz="1600" dirty="0" err="1"/>
                        <a:t>Zúñiga</a:t>
                      </a:r>
                      <a:endParaRPr lang="en-US" sz="1600" dirty="0"/>
                    </a:p>
                    <a:p>
                      <a:pPr marL="0" marR="0" lvl="0" indent="0" algn="ctr" defTabSz="914400" rtl="0" eaLnBrk="1" fontAlgn="base" latinLnBrk="0" hangingPunct="1">
                        <a:lnSpc>
                          <a:spcPct val="100000"/>
                        </a:lnSpc>
                        <a:spcBef>
                          <a:spcPct val="20000"/>
                        </a:spcBef>
                        <a:spcAft>
                          <a:spcPct val="0"/>
                        </a:spcAft>
                        <a:buClrTx/>
                        <a:buSzTx/>
                        <a:buFontTx/>
                        <a:buNone/>
                        <a:tabLst/>
                      </a:pPr>
                      <a:r>
                        <a:rPr lang="en-US" sz="1600" dirty="0"/>
                        <a:t>20</a:t>
                      </a:r>
                      <a:r>
                        <a:rPr kumimoji="0" lang="en-US" sz="1600" b="0" i="0" u="none" strike="noStrike" cap="none" normalizeH="0" baseline="0" dirty="0">
                          <a:ln>
                            <a:noFill/>
                          </a:ln>
                          <a:solidFill>
                            <a:schemeClr val="tx1"/>
                          </a:solidFill>
                          <a:effectLst/>
                          <a:latin typeface="Verdana" pitchFamily="34" charset="0"/>
                        </a:rPr>
                        <a:t>06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66750">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Verdana" pitchFamily="34" charset="0"/>
                        </a:rPr>
                        <a:t>CVCV words</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Verdana" pitchFamily="34" charset="0"/>
                        </a:rPr>
                        <a:t>Free variation</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tx1"/>
                          </a:solidFill>
                          <a:effectLst/>
                          <a:latin typeface="Verdana" pitchFamily="34" charset="0"/>
                        </a:rPr>
                        <a:t>Lexical stress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tx1"/>
                          </a:solidFill>
                          <a:effectLst/>
                          <a:latin typeface="Verdana" pitchFamily="34" charset="0"/>
                        </a:rPr>
                        <a:t>Final stress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66750">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Verdana" pitchFamily="34" charset="0"/>
                        </a:rPr>
                        <a:t>Secondary stress</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Verdana" pitchFamily="34" charset="0"/>
                        </a:rPr>
                        <a:t>Every second V</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Verdana" pitchFamily="34" charset="0"/>
                        </a:rPr>
                        <a:t>Every second V and every final 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Verdana" pitchFamily="34" charset="0"/>
                        </a:rPr>
                        <a:t>Either the first or second </a:t>
                      </a:r>
                      <a:r>
                        <a:rPr kumimoji="0" lang="en-US" sz="1400" b="0" i="0" u="none" strike="noStrike" cap="none" normalizeH="0" baseline="0">
                          <a:ln>
                            <a:noFill/>
                          </a:ln>
                          <a:solidFill>
                            <a:schemeClr val="tx1"/>
                          </a:solidFill>
                          <a:effectLst/>
                          <a:latin typeface="Verdana" pitchFamily="34" charset="0"/>
                          <a:sym typeface="Symbol" pitchFamily="18" charset="2"/>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6750">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Verdana" pitchFamily="34" charset="0"/>
                        </a:rPr>
                        <a:t>Main stress</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Verdana" pitchFamily="34" charset="0"/>
                        </a:rPr>
                        <a:t>Second syllable</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Verdana" pitchFamily="34" charset="0"/>
                        </a:rPr>
                        <a:t>Penult;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Verdana" pitchFamily="34" charset="0"/>
                        </a:rPr>
                        <a:t>Two in longer words(?)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tx1"/>
                          </a:solidFill>
                          <a:effectLst/>
                          <a:latin typeface="Verdana" pitchFamily="34" charset="0"/>
                        </a:rPr>
                        <a:t>Penult or final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66750">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Verdana" pitchFamily="34" charset="0"/>
                        </a:rPr>
                        <a:t>Open/closed</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Verdana" pitchFamily="34" charset="0"/>
                        </a:rPr>
                        <a:t>Final closed </a:t>
                      </a:r>
                      <a:r>
                        <a:rPr kumimoji="0" lang="en-US" sz="1800" b="0" i="0" u="none" strike="noStrike" cap="none" normalizeH="0" baseline="0" dirty="0">
                          <a:ln>
                            <a:noFill/>
                          </a:ln>
                          <a:solidFill>
                            <a:schemeClr val="tx1"/>
                          </a:solidFill>
                          <a:effectLst/>
                          <a:latin typeface="Verdana" pitchFamily="34" charset="0"/>
                          <a:sym typeface="Symbol" pitchFamily="18" charset="2"/>
                        </a:rPr>
                        <a:t></a:t>
                      </a:r>
                      <a:r>
                        <a:rPr kumimoji="0" lang="en-US" sz="1600" b="0" i="0" u="none" strike="noStrike" cap="none" normalizeH="0" baseline="0" dirty="0">
                          <a:ln>
                            <a:noFill/>
                          </a:ln>
                          <a:solidFill>
                            <a:schemeClr val="tx1"/>
                          </a:solidFill>
                          <a:effectLst/>
                          <a:latin typeface="Verdana" pitchFamily="34" charset="0"/>
                        </a:rPr>
                        <a:t>s attract secondary stress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Verdana" pitchFamily="34" charset="0"/>
                        </a:rPr>
                        <a:t>Final closed or penultimate open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Verdana" pitchFamily="34" charset="0"/>
                        </a:rPr>
                        <a:t>Closed syllables attract main stress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6750">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Verdana" pitchFamily="34" charset="0"/>
                        </a:rPr>
                        <a:t>Lexical stress</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tx1"/>
                          </a:solidFill>
                          <a:effectLst/>
                          <a:latin typeface="Verdana" pitchFamily="34" charset="0"/>
                        </a:rPr>
                        <a:t>In particles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tx1"/>
                          </a:solidFill>
                          <a:effectLst/>
                          <a:latin typeface="Verdana" pitchFamily="34" charset="0"/>
                        </a:rPr>
                        <a:t>In some suffixes and some CVCV words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Verdana" pitchFamily="34" charset="0"/>
                        </a:rPr>
                        <a:t>No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5" name="Rectangle 4"/>
          <p:cNvSpPr>
            <a:spLocks noChangeArrowheads="1"/>
          </p:cNvSpPr>
          <p:nvPr/>
        </p:nvSpPr>
        <p:spPr bwMode="auto">
          <a:xfrm>
            <a:off x="7848600" y="6603522"/>
            <a:ext cx="1066800" cy="228600"/>
          </a:xfrm>
          <a:prstGeom prst="rect">
            <a:avLst/>
          </a:prstGeom>
          <a:noFill/>
          <a:ln w="38100">
            <a:solidFill>
              <a:schemeClr val="bg1"/>
            </a:solidFill>
            <a:miter lim="800000"/>
            <a:headEnd/>
            <a:tailEnd/>
          </a:ln>
          <a:effectLst/>
        </p:spPr>
        <p:txBody>
          <a:bodyPr wrap="none" anchor="ctr"/>
          <a:lstStyle/>
          <a:p>
            <a:endParaRPr lang="en-US"/>
          </a:p>
        </p:txBody>
      </p:sp>
      <p:sp>
        <p:nvSpPr>
          <p:cNvPr id="6" name="Slide Number Placeholder 2"/>
          <p:cNvSpPr txBox="1">
            <a:spLocks/>
          </p:cNvSpPr>
          <p:nvPr/>
        </p:nvSpPr>
        <p:spPr>
          <a:xfrm>
            <a:off x="11010122" y="6245225"/>
            <a:ext cx="572278" cy="476250"/>
          </a:xfrm>
          <a:prstGeom prst="rect">
            <a:avLst/>
          </a:prstGeom>
        </p:spPr>
        <p:txBody>
          <a:bodyPr/>
          <a:lstStyle>
            <a:defPPr>
              <a:defRPr lang="en-US"/>
            </a:defPPr>
            <a:lvl1pPr algn="l" rtl="0" fontAlgn="base">
              <a:spcBef>
                <a:spcPct val="0"/>
              </a:spcBef>
              <a:spcAft>
                <a:spcPct val="0"/>
              </a:spcAft>
              <a:defRPr sz="2400" kern="1200">
                <a:solidFill>
                  <a:schemeClr val="tx1"/>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Geneva"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Geneva"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Geneva"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Geneva" charset="0"/>
              </a:defRPr>
            </a:lvl5pPr>
            <a:lvl6pPr marL="2286000" algn="l" defTabSz="457200" rtl="0" eaLnBrk="1" latinLnBrk="0" hangingPunct="1">
              <a:defRPr sz="2400" kern="1200">
                <a:solidFill>
                  <a:schemeClr val="tx1"/>
                </a:solidFill>
                <a:latin typeface="Arial" charset="0"/>
                <a:ea typeface="ヒラギノ角ゴ Pro W3" charset="0"/>
                <a:cs typeface="Geneva" charset="0"/>
              </a:defRPr>
            </a:lvl6pPr>
            <a:lvl7pPr marL="2743200" algn="l" defTabSz="457200" rtl="0" eaLnBrk="1" latinLnBrk="0" hangingPunct="1">
              <a:defRPr sz="2400" kern="1200">
                <a:solidFill>
                  <a:schemeClr val="tx1"/>
                </a:solidFill>
                <a:latin typeface="Arial" charset="0"/>
                <a:ea typeface="ヒラギノ角ゴ Pro W3" charset="0"/>
                <a:cs typeface="Geneva" charset="0"/>
              </a:defRPr>
            </a:lvl7pPr>
            <a:lvl8pPr marL="3200400" algn="l" defTabSz="457200" rtl="0" eaLnBrk="1" latinLnBrk="0" hangingPunct="1">
              <a:defRPr sz="2400" kern="1200">
                <a:solidFill>
                  <a:schemeClr val="tx1"/>
                </a:solidFill>
                <a:latin typeface="Arial" charset="0"/>
                <a:ea typeface="ヒラギノ角ゴ Pro W3" charset="0"/>
                <a:cs typeface="Geneva" charset="0"/>
              </a:defRPr>
            </a:lvl8pPr>
            <a:lvl9pPr marL="3657600" algn="l" defTabSz="457200" rtl="0" eaLnBrk="1" latinLnBrk="0" hangingPunct="1">
              <a:defRPr sz="2400" kern="1200">
                <a:solidFill>
                  <a:schemeClr val="tx1"/>
                </a:solidFill>
                <a:latin typeface="Arial" charset="0"/>
                <a:ea typeface="ヒラギノ角ゴ Pro W3" charset="0"/>
                <a:cs typeface="Geneva" charset="0"/>
              </a:defRPr>
            </a:lvl9pPr>
          </a:lstStyle>
          <a:p>
            <a:fld id="{C140CFDD-172F-42D6-A715-138FEA200AD0}" type="slidenum">
              <a:rPr lang="en-US" sz="1400" smtClean="0">
                <a:solidFill>
                  <a:schemeClr val="bg2">
                    <a:lumMod val="75000"/>
                  </a:schemeClr>
                </a:solidFill>
              </a:rPr>
              <a:t>5</a:t>
            </a:fld>
            <a:endParaRPr lang="en-US" sz="1400" dirty="0">
              <a:solidFill>
                <a:schemeClr val="bg2">
                  <a:lumMod val="75000"/>
                </a:schemeClr>
              </a:solidFill>
            </a:endParaRPr>
          </a:p>
        </p:txBody>
      </p:sp>
      <p:sp>
        <p:nvSpPr>
          <p:cNvPr id="2" name="Rectangle 1">
            <a:extLst>
              <a:ext uri="{FF2B5EF4-FFF2-40B4-BE49-F238E27FC236}">
                <a16:creationId xmlns:a16="http://schemas.microsoft.com/office/drawing/2014/main" id="{12793F05-3726-4A3A-BA99-E65A4F579D47}"/>
              </a:ext>
            </a:extLst>
          </p:cNvPr>
          <p:cNvSpPr/>
          <p:nvPr/>
        </p:nvSpPr>
        <p:spPr>
          <a:xfrm>
            <a:off x="2057400" y="2766349"/>
            <a:ext cx="8077200" cy="32524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7" name="Rectangle 6">
            <a:extLst>
              <a:ext uri="{FF2B5EF4-FFF2-40B4-BE49-F238E27FC236}">
                <a16:creationId xmlns:a16="http://schemas.microsoft.com/office/drawing/2014/main" id="{25FD434E-AD3C-4658-A8AC-153B9018635E}"/>
              </a:ext>
            </a:extLst>
          </p:cNvPr>
          <p:cNvSpPr/>
          <p:nvPr/>
        </p:nvSpPr>
        <p:spPr>
          <a:xfrm>
            <a:off x="8113853" y="2108274"/>
            <a:ext cx="2020747" cy="6694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8" name="Rectangle 7">
            <a:extLst>
              <a:ext uri="{FF2B5EF4-FFF2-40B4-BE49-F238E27FC236}">
                <a16:creationId xmlns:a16="http://schemas.microsoft.com/office/drawing/2014/main" id="{E22AA264-1BE2-44DA-8E12-E03F065B72CA}"/>
              </a:ext>
            </a:extLst>
          </p:cNvPr>
          <p:cNvSpPr/>
          <p:nvPr/>
        </p:nvSpPr>
        <p:spPr>
          <a:xfrm>
            <a:off x="6096000" y="2108274"/>
            <a:ext cx="1913681" cy="6694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30256973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Grammaticality Judgment method</a:t>
            </a:r>
          </a:p>
        </p:txBody>
      </p:sp>
      <p:sp>
        <p:nvSpPr>
          <p:cNvPr id="3" name="Content Placeholder 2"/>
          <p:cNvSpPr>
            <a:spLocks noGrp="1"/>
          </p:cNvSpPr>
          <p:nvPr>
            <p:ph idx="1"/>
          </p:nvPr>
        </p:nvSpPr>
        <p:spPr/>
        <p:txBody>
          <a:bodyPr/>
          <a:lstStyle/>
          <a:p>
            <a:r>
              <a:rPr lang="en-US" dirty="0"/>
              <a:t>Idea: Only native speakers can give (consistent, immediate?) grammaticality judgments</a:t>
            </a:r>
          </a:p>
          <a:p>
            <a:endParaRPr lang="en-US" dirty="0"/>
          </a:p>
          <a:p>
            <a:r>
              <a:rPr lang="en-US" dirty="0"/>
              <a:t>Problem: theory-connection: </a:t>
            </a:r>
            <a:r>
              <a:rPr lang="en-US" i="1" dirty="0"/>
              <a:t>why</a:t>
            </a:r>
            <a:r>
              <a:rPr lang="en-US" dirty="0"/>
              <a:t> does it follow that only native speakers can give such judgments?</a:t>
            </a:r>
          </a:p>
          <a:p>
            <a:endParaRPr lang="en-US" dirty="0"/>
          </a:p>
          <a:p>
            <a:r>
              <a:rPr lang="en-US" dirty="0"/>
              <a:t>Some native speakers are not capable of giving judgments</a:t>
            </a:r>
          </a:p>
          <a:p>
            <a:pPr lvl="1"/>
            <a:r>
              <a:rPr lang="en-US" dirty="0"/>
              <a:t>“I was able to obtain excellent narrative data from the monolinguals, however, I was unable to achieve much with them in the way of ‘traditional elicitation’, in the sense of grammaticality </a:t>
            </a:r>
            <a:r>
              <a:rPr lang="en-US" dirty="0" err="1"/>
              <a:t>judgements</a:t>
            </a:r>
            <a:r>
              <a:rPr lang="en-US" dirty="0"/>
              <a:t>, guided discourse and description tasks, and so on” (Dunn 1999 on Chukchi)</a:t>
            </a:r>
          </a:p>
          <a:p>
            <a:pPr lvl="1"/>
            <a:r>
              <a:rPr lang="en-US" dirty="0"/>
              <a:t>“The bilinguals tended to be uncomfortable producing novel sentences outside real conversation with other full speakers, and in artificial contexts generally produced very Russian-like syntactic constructions.”</a:t>
            </a:r>
          </a:p>
        </p:txBody>
      </p:sp>
      <p:sp>
        <p:nvSpPr>
          <p:cNvPr id="4" name="Slide Number Placeholder 3"/>
          <p:cNvSpPr>
            <a:spLocks noGrp="1"/>
          </p:cNvSpPr>
          <p:nvPr>
            <p:ph type="sldNum" sz="quarter" idx="10"/>
          </p:nvPr>
        </p:nvSpPr>
        <p:spPr/>
        <p:txBody>
          <a:bodyPr/>
          <a:lstStyle/>
          <a:p>
            <a:fld id="{3013AB8E-5E72-194F-9F9C-D0D776FCF1E4}" type="slidenum">
              <a:rPr lang="en-US" smtClean="0"/>
              <a:pPr/>
              <a:t>50</a:t>
            </a:fld>
            <a:endParaRPr lang="en-US"/>
          </a:p>
        </p:txBody>
      </p:sp>
    </p:spTree>
    <p:extLst>
      <p:ext uri="{BB962C8B-B14F-4D97-AF65-F5344CB8AC3E}">
        <p14:creationId xmlns:p14="http://schemas.microsoft.com/office/powerpoint/2010/main" val="1477341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 hoc evaluation method</a:t>
            </a:r>
          </a:p>
        </p:txBody>
      </p:sp>
      <p:sp>
        <p:nvSpPr>
          <p:cNvPr id="3" name="Content Placeholder 2"/>
          <p:cNvSpPr>
            <a:spLocks noGrp="1"/>
          </p:cNvSpPr>
          <p:nvPr>
            <p:ph idx="1"/>
          </p:nvPr>
        </p:nvSpPr>
        <p:spPr/>
        <p:txBody>
          <a:bodyPr/>
          <a:lstStyle/>
          <a:p>
            <a:r>
              <a:rPr lang="en-US" dirty="0"/>
              <a:t>Silva (2006) </a:t>
            </a:r>
            <a:r>
              <a:rPr lang="en-US" i="1" dirty="0"/>
              <a:t>Phonology article</a:t>
            </a:r>
          </a:p>
          <a:p>
            <a:endParaRPr lang="en-US" dirty="0"/>
          </a:p>
          <a:p>
            <a:r>
              <a:rPr lang="en-US" dirty="0"/>
              <a:t>But also </a:t>
            </a:r>
            <a:r>
              <a:rPr lang="en-US" dirty="0" err="1"/>
              <a:t>Echeverr</a:t>
            </a:r>
            <a:r>
              <a:rPr lang="en-US" dirty="0" err="1">
                <a:latin typeface="Arial" panose="020B0604020202020204" pitchFamily="34" charset="0"/>
                <a:cs typeface="Arial" panose="020B0604020202020204" pitchFamily="34" charset="0"/>
              </a:rPr>
              <a:t>ía</a:t>
            </a:r>
            <a:r>
              <a:rPr lang="en-US" dirty="0">
                <a:latin typeface="Arial" panose="020B0604020202020204" pitchFamily="34" charset="0"/>
                <a:cs typeface="Arial" panose="020B0604020202020204" pitchFamily="34" charset="0"/>
              </a:rPr>
              <a:t> (1964) on </a:t>
            </a:r>
            <a:r>
              <a:rPr lang="en-US" dirty="0" err="1">
                <a:latin typeface="Arial" panose="020B0604020202020204" pitchFamily="34" charset="0"/>
                <a:cs typeface="Arial" panose="020B0604020202020204" pitchFamily="34" charset="0"/>
              </a:rPr>
              <a:t>Mapudungan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Araucanian</a:t>
            </a:r>
            <a:r>
              <a:rPr lang="en-US" dirty="0">
                <a:latin typeface="Arial" panose="020B0604020202020204" pitchFamily="34" charset="0"/>
                <a:cs typeface="Arial" panose="020B0604020202020204" pitchFamily="34" charset="0"/>
              </a:rPr>
              <a:t>)</a:t>
            </a:r>
          </a:p>
          <a:p>
            <a:pPr lvl="1"/>
            <a:r>
              <a:rPr lang="en-US" dirty="0">
                <a:latin typeface="Arial" panose="020B0604020202020204" pitchFamily="34" charset="0"/>
                <a:cs typeface="Arial" panose="020B0604020202020204" pitchFamily="34" charset="0"/>
              </a:rPr>
              <a:t>One of his subjects (Maria </a:t>
            </a:r>
            <a:r>
              <a:rPr lang="en-US" dirty="0" err="1">
                <a:latin typeface="Arial" panose="020B0604020202020204" pitchFamily="34" charset="0"/>
                <a:cs typeface="Arial" panose="020B0604020202020204" pitchFamily="34" charset="0"/>
              </a:rPr>
              <a:t>Catrileo</a:t>
            </a:r>
            <a:r>
              <a:rPr lang="en-US" dirty="0">
                <a:latin typeface="Arial" panose="020B0604020202020204" pitchFamily="34" charset="0"/>
                <a:cs typeface="Arial" panose="020B0604020202020204" pitchFamily="34" charset="0"/>
              </a:rPr>
              <a:t>) listened to another subject’s recordings (</a:t>
            </a:r>
            <a:r>
              <a:rPr lang="en-US" dirty="0" err="1">
                <a:latin typeface="Arial" panose="020B0604020202020204" pitchFamily="34" charset="0"/>
                <a:cs typeface="Arial" panose="020B0604020202020204" pitchFamily="34" charset="0"/>
              </a:rPr>
              <a:t>Ailío</a:t>
            </a:r>
            <a:r>
              <a:rPr lang="en-US" dirty="0">
                <a:latin typeface="Arial" panose="020B0604020202020204" pitchFamily="34" charset="0"/>
                <a:cs typeface="Arial" panose="020B0604020202020204" pitchFamily="34" charset="0"/>
              </a:rPr>
              <a:t>)</a:t>
            </a:r>
          </a:p>
          <a:p>
            <a:pPr lvl="1"/>
            <a:r>
              <a:rPr lang="en-US" dirty="0">
                <a:latin typeface="Arial" panose="020B0604020202020204" pitchFamily="34" charset="0"/>
                <a:cs typeface="Arial" panose="020B0604020202020204" pitchFamily="34" charset="0"/>
              </a:rPr>
              <a:t>She expressed suspicion</a:t>
            </a:r>
          </a:p>
          <a:p>
            <a:pPr lvl="1"/>
            <a:r>
              <a:rPr lang="en-US" dirty="0">
                <a:latin typeface="Arial" panose="020B0604020202020204" pitchFamily="34" charset="0"/>
                <a:cs typeface="Arial" panose="020B0604020202020204" pitchFamily="34" charset="0"/>
              </a:rPr>
              <a:t>The author found </a:t>
            </a:r>
            <a:r>
              <a:rPr lang="en-US" dirty="0" err="1">
                <a:latin typeface="Arial" panose="020B0604020202020204" pitchFamily="34" charset="0"/>
                <a:cs typeface="Arial" panose="020B0604020202020204" pitchFamily="34" charset="0"/>
              </a:rPr>
              <a:t>Ailío</a:t>
            </a:r>
            <a:r>
              <a:rPr lang="en-US" dirty="0">
                <a:latin typeface="Arial" panose="020B0604020202020204" pitchFamily="34" charset="0"/>
                <a:cs typeface="Arial" panose="020B0604020202020204" pitchFamily="34" charset="0"/>
              </a:rPr>
              <a:t> couldn’t produce some words, and pronounced others inconsistently</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Does this tell us about L1ness, or dialect variation, or socio-cultural acceptance?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It’s not practical – we need methods for finding L1 subjects </a:t>
            </a:r>
            <a:r>
              <a:rPr lang="en-US" i="1" dirty="0">
                <a:latin typeface="Arial" panose="020B0604020202020204" pitchFamily="34" charset="0"/>
                <a:cs typeface="Arial" panose="020B0604020202020204" pitchFamily="34" charset="0"/>
              </a:rPr>
              <a:t>before</a:t>
            </a:r>
            <a:r>
              <a:rPr lang="en-US" dirty="0">
                <a:latin typeface="Arial" panose="020B0604020202020204" pitchFamily="34" charset="0"/>
                <a:cs typeface="Arial" panose="020B0604020202020204" pitchFamily="34" charset="0"/>
              </a:rPr>
              <a:t> we do all the work.</a:t>
            </a:r>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51</a:t>
            </a:fld>
            <a:endParaRPr lang="en-US"/>
          </a:p>
        </p:txBody>
      </p:sp>
    </p:spTree>
    <p:extLst>
      <p:ext uri="{BB962C8B-B14F-4D97-AF65-F5344CB8AC3E}">
        <p14:creationId xmlns:p14="http://schemas.microsoft.com/office/powerpoint/2010/main" val="193406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Third-person reputation</a:t>
            </a:r>
          </a:p>
        </p:txBody>
      </p:sp>
      <p:sp>
        <p:nvSpPr>
          <p:cNvPr id="3" name="Content Placeholder 2"/>
          <p:cNvSpPr>
            <a:spLocks noGrp="1"/>
          </p:cNvSpPr>
          <p:nvPr>
            <p:ph idx="1"/>
          </p:nvPr>
        </p:nvSpPr>
        <p:spPr/>
        <p:txBody>
          <a:bodyPr/>
          <a:lstStyle/>
          <a:p>
            <a:r>
              <a:rPr lang="en-US" dirty="0"/>
              <a:t>Dixon (1991) on </a:t>
            </a:r>
            <a:r>
              <a:rPr lang="en-US" dirty="0" err="1"/>
              <a:t>Mbabaram</a:t>
            </a:r>
            <a:endParaRPr lang="en-US" dirty="0"/>
          </a:p>
          <a:p>
            <a:r>
              <a:rPr lang="en-US" dirty="0"/>
              <a:t>“While always friendly, Bennett was at first not the most cooperative of informants, insisting that he remembered very little of the language.  As time went by, he became more interested in the project, and more willing (although never eager) to help.” (Dixon 1991:353).</a:t>
            </a:r>
          </a:p>
          <a:p>
            <a:pPr lvl="1"/>
            <a:r>
              <a:rPr lang="en-US" dirty="0"/>
              <a:t>Was he really an L1 speaker?</a:t>
            </a:r>
          </a:p>
          <a:p>
            <a:pPr lvl="1"/>
            <a:r>
              <a:rPr lang="en-US" dirty="0"/>
              <a:t>At the very least, he was impaired.</a:t>
            </a:r>
          </a:p>
          <a:p>
            <a:pPr lvl="1"/>
            <a:endParaRPr lang="en-US" dirty="0"/>
          </a:p>
          <a:p>
            <a:r>
              <a:rPr lang="en-US" dirty="0"/>
              <a:t>“It became clear that those Aborigines who were recommended to us by the white people were likely to be the least knowledgeable, and least useful for our purposes.  The best informants tried to have as little as possible to do with whites, and were often branded by them as troublemakers.” (Dixon 1984:34)</a:t>
            </a:r>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52</a:t>
            </a:fld>
            <a:endParaRPr lang="en-US"/>
          </a:p>
        </p:txBody>
      </p:sp>
    </p:spTree>
    <p:extLst>
      <p:ext uri="{BB962C8B-B14F-4D97-AF65-F5344CB8AC3E}">
        <p14:creationId xmlns:p14="http://schemas.microsoft.com/office/powerpoint/2010/main" val="967961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Gold standard: The Fieldworker’s method</a:t>
            </a:r>
          </a:p>
        </p:txBody>
      </p:sp>
      <p:sp>
        <p:nvSpPr>
          <p:cNvPr id="3" name="Content Placeholder 2"/>
          <p:cNvSpPr>
            <a:spLocks noGrp="1"/>
          </p:cNvSpPr>
          <p:nvPr>
            <p:ph idx="1"/>
          </p:nvPr>
        </p:nvSpPr>
        <p:spPr/>
        <p:txBody>
          <a:bodyPr/>
          <a:lstStyle/>
          <a:p>
            <a:r>
              <a:rPr lang="en-US" dirty="0"/>
              <a:t>Involves getting to know the subject and their community</a:t>
            </a:r>
          </a:p>
          <a:p>
            <a:pPr lvl="1"/>
            <a:r>
              <a:rPr lang="en-US" dirty="0"/>
              <a:t>Use indirect evidence that the subject grew up speaking the target language exclusively or primarily</a:t>
            </a:r>
          </a:p>
          <a:p>
            <a:pPr lvl="1"/>
            <a:r>
              <a:rPr lang="en-US" dirty="0"/>
              <a:t>Naturally assess consistency, spontaneity, and so on through elicitation and production tasks</a:t>
            </a:r>
          </a:p>
          <a:p>
            <a:endParaRPr lang="en-US" dirty="0"/>
          </a:p>
          <a:p>
            <a:r>
              <a:rPr lang="en-US" dirty="0"/>
              <a:t>M</a:t>
            </a:r>
            <a:r>
              <a:rPr lang="en-US" dirty="0">
                <a:latin typeface="Arial" panose="020B0604020202020204" pitchFamily="34" charset="0"/>
                <a:cs typeface="Arial" panose="020B0604020202020204" pitchFamily="34" charset="0"/>
              </a:rPr>
              <a:t>āori example</a:t>
            </a:r>
          </a:p>
          <a:p>
            <a:pPr lvl="1"/>
            <a:r>
              <a:rPr lang="en-US" dirty="0">
                <a:latin typeface="Arial" panose="020B0604020202020204" pitchFamily="34" charset="0"/>
                <a:cs typeface="Arial" panose="020B0604020202020204" pitchFamily="34" charset="0"/>
              </a:rPr>
              <a:t>I asked the subject to put a word for a foodstuff in a sentence</a:t>
            </a:r>
          </a:p>
          <a:p>
            <a:pPr lvl="1"/>
            <a:r>
              <a:rPr lang="en-US" dirty="0">
                <a:latin typeface="Arial" panose="020B0604020202020204" pitchFamily="34" charset="0"/>
                <a:cs typeface="Arial" panose="020B0604020202020204" pitchFamily="34" charset="0"/>
              </a:rPr>
              <a:t>He started crying and recounted how it reminded him of his childhood – his mother used to make this food</a:t>
            </a:r>
          </a:p>
          <a:p>
            <a:pPr lvl="1"/>
            <a:endParaRPr lang="en-US" dirty="0"/>
          </a:p>
          <a:p>
            <a:r>
              <a:rPr lang="en-US" dirty="0"/>
              <a:t>Nauru</a:t>
            </a:r>
          </a:p>
          <a:p>
            <a:pPr lvl="1"/>
            <a:r>
              <a:rPr lang="en-US" dirty="0"/>
              <a:t>After finishing, the subject casually mentioned that she had spoken proper Nauruan to us, and that no-one speaks properly like her</a:t>
            </a:r>
          </a:p>
          <a:p>
            <a:pPr lvl="1"/>
            <a:r>
              <a:rPr lang="en-US" dirty="0"/>
              <a:t>Argh.</a:t>
            </a:r>
          </a:p>
          <a:p>
            <a:endParaRPr lang="en-US" dirty="0"/>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53</a:t>
            </a:fld>
            <a:endParaRPr lang="en-US"/>
          </a:p>
        </p:txBody>
      </p:sp>
    </p:spTree>
    <p:extLst>
      <p:ext uri="{BB962C8B-B14F-4D97-AF65-F5344CB8AC3E}">
        <p14:creationId xmlns:p14="http://schemas.microsoft.com/office/powerpoint/2010/main" val="2325981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then?</a:t>
            </a:r>
          </a:p>
        </p:txBody>
      </p:sp>
      <p:sp>
        <p:nvSpPr>
          <p:cNvPr id="3" name="Content Placeholder 2"/>
          <p:cNvSpPr>
            <a:spLocks noGrp="1"/>
          </p:cNvSpPr>
          <p:nvPr>
            <p:ph idx="1"/>
          </p:nvPr>
        </p:nvSpPr>
        <p:spPr/>
        <p:txBody>
          <a:bodyPr/>
          <a:lstStyle/>
          <a:p>
            <a:r>
              <a:rPr lang="en-US" dirty="0"/>
              <a:t>With a group that has undergone the fieldworker’s ‘extended, organic’ interview, we will end up with a bunch of people and a clear profile of their </a:t>
            </a:r>
            <a:r>
              <a:rPr lang="en-US" dirty="0" err="1"/>
              <a:t>PhMs</a:t>
            </a:r>
            <a:r>
              <a:rPr lang="en-US" dirty="0"/>
              <a:t> and their dominance and L1ness.</a:t>
            </a:r>
          </a:p>
          <a:p>
            <a:endParaRPr lang="en-US" dirty="0"/>
          </a:p>
          <a:p>
            <a:r>
              <a:rPr lang="en-US" dirty="0"/>
              <a:t>With this as the gold standard, we can then test other methods for validity.</a:t>
            </a:r>
          </a:p>
          <a:p>
            <a:endParaRPr lang="en-US" dirty="0"/>
          </a:p>
          <a:p>
            <a:r>
              <a:rPr lang="en-US" dirty="0"/>
              <a:t>It will take a huge amount of time</a:t>
            </a:r>
          </a:p>
          <a:p>
            <a:endParaRPr lang="en-US" dirty="0"/>
          </a:p>
          <a:p>
            <a:r>
              <a:rPr lang="en-US" dirty="0"/>
              <a:t>So, who wants to do this?</a:t>
            </a:r>
          </a:p>
        </p:txBody>
      </p:sp>
      <p:sp>
        <p:nvSpPr>
          <p:cNvPr id="4" name="Slide Number Placeholder 3"/>
          <p:cNvSpPr>
            <a:spLocks noGrp="1"/>
          </p:cNvSpPr>
          <p:nvPr>
            <p:ph type="sldNum" sz="quarter" idx="10"/>
          </p:nvPr>
        </p:nvSpPr>
        <p:spPr/>
        <p:txBody>
          <a:bodyPr/>
          <a:lstStyle/>
          <a:p>
            <a:fld id="{3013AB8E-5E72-194F-9F9C-D0D776FCF1E4}" type="slidenum">
              <a:rPr lang="en-US" smtClean="0"/>
              <a:pPr/>
              <a:t>54</a:t>
            </a:fld>
            <a:endParaRPr lang="en-US"/>
          </a:p>
        </p:txBody>
      </p:sp>
    </p:spTree>
    <p:extLst>
      <p:ext uri="{BB962C8B-B14F-4D97-AF65-F5344CB8AC3E}">
        <p14:creationId xmlns:p14="http://schemas.microsoft.com/office/powerpoint/2010/main" val="1520445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Linguistic Methods</a:t>
            </a:r>
          </a:p>
        </p:txBody>
      </p:sp>
      <p:sp>
        <p:nvSpPr>
          <p:cNvPr id="3" name="Content Placeholder 2"/>
          <p:cNvSpPr>
            <a:spLocks noGrp="1"/>
          </p:cNvSpPr>
          <p:nvPr>
            <p:ph idx="1"/>
          </p:nvPr>
        </p:nvSpPr>
        <p:spPr/>
        <p:txBody>
          <a:bodyPr/>
          <a:lstStyle/>
          <a:p>
            <a:r>
              <a:rPr lang="en-US" dirty="0"/>
              <a:t>Are the methods used arguably about the object of study?</a:t>
            </a:r>
          </a:p>
          <a:p>
            <a:endParaRPr lang="en-US" dirty="0"/>
          </a:p>
          <a:p>
            <a:pPr lvl="1"/>
            <a:r>
              <a:rPr lang="en-US" sz="2000" dirty="0"/>
              <a:t>They </a:t>
            </a:r>
            <a:r>
              <a:rPr lang="en-US" sz="2000" i="1" dirty="0"/>
              <a:t>should</a:t>
            </a:r>
            <a:r>
              <a:rPr lang="en-US" sz="2000" dirty="0"/>
              <a:t> be about dominant unimpaired L1 modules.</a:t>
            </a:r>
          </a:p>
          <a:p>
            <a:pPr lvl="1"/>
            <a:r>
              <a:rPr lang="en-US" sz="2000" dirty="0"/>
              <a:t>In practice, there is rarely any guarantee that they </a:t>
            </a:r>
            <a:r>
              <a:rPr lang="en-US" sz="2000" i="1" dirty="0"/>
              <a:t>are</a:t>
            </a:r>
            <a:r>
              <a:rPr lang="en-US" sz="2000" dirty="0"/>
              <a:t>.</a:t>
            </a:r>
            <a:endParaRPr lang="en-US" dirty="0"/>
          </a:p>
          <a:p>
            <a:endParaRPr lang="en-US" dirty="0"/>
          </a:p>
          <a:p>
            <a:r>
              <a:rPr lang="en-US" dirty="0"/>
              <a:t>Are they reliable?</a:t>
            </a:r>
          </a:p>
          <a:p>
            <a:pPr lvl="1"/>
            <a:r>
              <a:rPr lang="en-US" dirty="0"/>
              <a:t>Some clearly are not</a:t>
            </a:r>
          </a:p>
          <a:p>
            <a:pPr lvl="1"/>
            <a:r>
              <a:rPr lang="en-US" dirty="0"/>
              <a:t>For most others: Unknown</a:t>
            </a:r>
          </a:p>
          <a:p>
            <a:endParaRPr lang="en-US" dirty="0"/>
          </a:p>
          <a:p>
            <a:r>
              <a:rPr lang="en-US" dirty="0"/>
              <a:t>What is the accuracy and precision of the reliable ones?</a:t>
            </a:r>
          </a:p>
          <a:p>
            <a:pPr lvl="1"/>
            <a:r>
              <a:rPr lang="en-US" dirty="0"/>
              <a:t>Mostly unknown.</a:t>
            </a:r>
          </a:p>
          <a:p>
            <a:pPr lvl="1"/>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55</a:t>
            </a:fld>
            <a:endParaRPr lang="en-US"/>
          </a:p>
        </p:txBody>
      </p:sp>
    </p:spTree>
    <p:extLst>
      <p:ext uri="{BB962C8B-B14F-4D97-AF65-F5344CB8AC3E}">
        <p14:creationId xmlns:p14="http://schemas.microsoft.com/office/powerpoint/2010/main" val="401526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7A25F-5B02-48F2-9E13-6158CBA6150B}"/>
              </a:ext>
            </a:extLst>
          </p:cNvPr>
          <p:cNvSpPr>
            <a:spLocks noGrp="1"/>
          </p:cNvSpPr>
          <p:nvPr>
            <p:ph type="title"/>
          </p:nvPr>
        </p:nvSpPr>
        <p:spPr/>
        <p:txBody>
          <a:bodyPr/>
          <a:lstStyle/>
          <a:p>
            <a:r>
              <a:rPr lang="en-NZ" dirty="0"/>
              <a:t>For you</a:t>
            </a:r>
          </a:p>
        </p:txBody>
      </p:sp>
      <p:sp>
        <p:nvSpPr>
          <p:cNvPr id="3" name="Content Placeholder 2">
            <a:extLst>
              <a:ext uri="{FF2B5EF4-FFF2-40B4-BE49-F238E27FC236}">
                <a16:creationId xmlns:a16="http://schemas.microsoft.com/office/drawing/2014/main" id="{0522308B-E931-478B-AF71-C7825E7B57CE}"/>
              </a:ext>
            </a:extLst>
          </p:cNvPr>
          <p:cNvSpPr>
            <a:spLocks noGrp="1"/>
          </p:cNvSpPr>
          <p:nvPr>
            <p:ph idx="1"/>
          </p:nvPr>
        </p:nvSpPr>
        <p:spPr/>
        <p:txBody>
          <a:bodyPr/>
          <a:lstStyle/>
          <a:p>
            <a:r>
              <a:rPr lang="en-NZ" sz="2400" dirty="0"/>
              <a:t>For any method you use to get your evidence, ask:</a:t>
            </a:r>
          </a:p>
          <a:p>
            <a:pPr lvl="1"/>
            <a:r>
              <a:rPr lang="en-NZ" sz="2400" dirty="0"/>
              <a:t>Is this evidence really about cognition?</a:t>
            </a:r>
          </a:p>
          <a:p>
            <a:pPr lvl="1"/>
            <a:r>
              <a:rPr lang="en-NZ" sz="2400" dirty="0"/>
              <a:t>Is it reliable?</a:t>
            </a:r>
          </a:p>
          <a:p>
            <a:pPr lvl="1"/>
            <a:r>
              <a:rPr lang="en-NZ" sz="2400" dirty="0"/>
              <a:t>How accurate and precise is it?</a:t>
            </a:r>
          </a:p>
          <a:p>
            <a:pPr lvl="1"/>
            <a:endParaRPr lang="en-NZ" sz="2400" dirty="0"/>
          </a:p>
          <a:p>
            <a:r>
              <a:rPr lang="en-NZ" sz="2800" dirty="0"/>
              <a:t>If you are unsure…</a:t>
            </a:r>
          </a:p>
          <a:p>
            <a:pPr lvl="1"/>
            <a:r>
              <a:rPr lang="en-NZ" sz="2400" dirty="0"/>
              <a:t>Perhaps you could work on method validity…</a:t>
            </a:r>
          </a:p>
          <a:p>
            <a:pPr lvl="1">
              <a:buFontTx/>
              <a:buChar char="-"/>
            </a:pPr>
            <a:r>
              <a:rPr lang="en-NZ" sz="2400" dirty="0"/>
              <a:t>Discuss construct validity…</a:t>
            </a:r>
          </a:p>
          <a:p>
            <a:pPr lvl="1">
              <a:buFontTx/>
              <a:buChar char="-"/>
            </a:pPr>
            <a:r>
              <a:rPr lang="en-NZ" sz="2400" dirty="0"/>
              <a:t>Identify a gold standard…</a:t>
            </a:r>
          </a:p>
          <a:p>
            <a:pPr lvl="1">
              <a:buFontTx/>
              <a:buChar char="-"/>
            </a:pPr>
            <a:r>
              <a:rPr lang="en-NZ" sz="2400" dirty="0"/>
              <a:t>Determine reliability…</a:t>
            </a:r>
          </a:p>
          <a:p>
            <a:pPr lvl="1">
              <a:buFontTx/>
              <a:buChar char="-"/>
            </a:pPr>
            <a:r>
              <a:rPr lang="en-NZ" sz="2400" dirty="0"/>
              <a:t>Determine accuracy and precision!</a:t>
            </a:r>
          </a:p>
          <a:p>
            <a:pPr lvl="1">
              <a:buFontTx/>
              <a:buChar char="-"/>
            </a:pPr>
            <a:endParaRPr lang="en-NZ" sz="2400" dirty="0"/>
          </a:p>
          <a:p>
            <a:endParaRPr lang="en-NZ" dirty="0"/>
          </a:p>
          <a:p>
            <a:endParaRPr lang="en-NZ" dirty="0"/>
          </a:p>
          <a:p>
            <a:pPr marL="0" indent="0">
              <a:buNone/>
            </a:pPr>
            <a:endParaRPr lang="en-NZ" dirty="0"/>
          </a:p>
        </p:txBody>
      </p:sp>
      <p:sp>
        <p:nvSpPr>
          <p:cNvPr id="4" name="Slide Number Placeholder 3">
            <a:extLst>
              <a:ext uri="{FF2B5EF4-FFF2-40B4-BE49-F238E27FC236}">
                <a16:creationId xmlns:a16="http://schemas.microsoft.com/office/drawing/2014/main" id="{0B786C40-F1E6-422C-A2E6-9BAC51261B87}"/>
              </a:ext>
            </a:extLst>
          </p:cNvPr>
          <p:cNvSpPr>
            <a:spLocks noGrp="1"/>
          </p:cNvSpPr>
          <p:nvPr>
            <p:ph type="sldNum" sz="quarter" idx="10"/>
          </p:nvPr>
        </p:nvSpPr>
        <p:spPr/>
        <p:txBody>
          <a:bodyPr/>
          <a:lstStyle/>
          <a:p>
            <a:fld id="{3013AB8E-5E72-194F-9F9C-D0D776FCF1E4}" type="slidenum">
              <a:rPr lang="en-US" smtClean="0"/>
              <a:pPr/>
              <a:t>56</a:t>
            </a:fld>
            <a:endParaRPr lang="en-US"/>
          </a:p>
        </p:txBody>
      </p:sp>
    </p:spTree>
    <p:extLst>
      <p:ext uri="{BB962C8B-B14F-4D97-AF65-F5344CB8AC3E}">
        <p14:creationId xmlns:p14="http://schemas.microsoft.com/office/powerpoint/2010/main" val="162444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47657-795C-4FBC-A52A-8109DD369573}"/>
              </a:ext>
            </a:extLst>
          </p:cNvPr>
          <p:cNvSpPr>
            <a:spLocks noGrp="1"/>
          </p:cNvSpPr>
          <p:nvPr>
            <p:ph type="title"/>
          </p:nvPr>
        </p:nvSpPr>
        <p:spPr/>
        <p:txBody>
          <a:bodyPr/>
          <a:lstStyle/>
          <a:p>
            <a:r>
              <a:rPr lang="en-NZ" dirty="0"/>
              <a:t>Why working on methods is a bad idea…</a:t>
            </a:r>
          </a:p>
        </p:txBody>
      </p:sp>
      <p:sp>
        <p:nvSpPr>
          <p:cNvPr id="3" name="Content Placeholder 2">
            <a:extLst>
              <a:ext uri="{FF2B5EF4-FFF2-40B4-BE49-F238E27FC236}">
                <a16:creationId xmlns:a16="http://schemas.microsoft.com/office/drawing/2014/main" id="{C19BE9B7-8203-4D7C-8E2E-07D80A45486C}"/>
              </a:ext>
            </a:extLst>
          </p:cNvPr>
          <p:cNvSpPr>
            <a:spLocks noGrp="1"/>
          </p:cNvSpPr>
          <p:nvPr>
            <p:ph idx="1"/>
          </p:nvPr>
        </p:nvSpPr>
        <p:spPr/>
        <p:txBody>
          <a:bodyPr/>
          <a:lstStyle/>
          <a:p>
            <a:r>
              <a:rPr lang="en-NZ" sz="2400" dirty="0"/>
              <a:t>For students:</a:t>
            </a:r>
          </a:p>
          <a:p>
            <a:pPr lvl="1"/>
            <a:r>
              <a:rPr lang="en-NZ" sz="2000" dirty="0"/>
              <a:t>You won’t get a job.</a:t>
            </a:r>
          </a:p>
          <a:p>
            <a:pPr lvl="1"/>
            <a:endParaRPr lang="en-NZ" sz="2000" dirty="0"/>
          </a:p>
          <a:p>
            <a:r>
              <a:rPr lang="en-NZ" sz="2400" dirty="0"/>
              <a:t>For faculty (who care about publishing):</a:t>
            </a:r>
          </a:p>
          <a:p>
            <a:pPr lvl="1"/>
            <a:r>
              <a:rPr lang="en-NZ" sz="2000" dirty="0"/>
              <a:t>You’ll find it hard to get published in standard venues.</a:t>
            </a:r>
          </a:p>
          <a:p>
            <a:endParaRPr lang="en-NZ" sz="2400" dirty="0"/>
          </a:p>
          <a:p>
            <a:r>
              <a:rPr lang="en-NZ" sz="2400" dirty="0"/>
              <a:t>What we need:</a:t>
            </a:r>
          </a:p>
          <a:p>
            <a:pPr lvl="1"/>
            <a:r>
              <a:rPr lang="en-NZ" sz="2000" dirty="0"/>
              <a:t>A wider </a:t>
            </a:r>
            <a:r>
              <a:rPr lang="en-NZ" sz="2000" b="1" dirty="0"/>
              <a:t>recognition</a:t>
            </a:r>
            <a:r>
              <a:rPr lang="en-NZ" sz="2000" dirty="0"/>
              <a:t> that </a:t>
            </a:r>
            <a:r>
              <a:rPr lang="en-NZ" sz="2000" u="sng" dirty="0"/>
              <a:t>there is a problem.</a:t>
            </a:r>
            <a:endParaRPr lang="en-NZ" sz="2000" dirty="0"/>
          </a:p>
          <a:p>
            <a:pPr lvl="1"/>
            <a:r>
              <a:rPr lang="en-NZ" sz="2000" dirty="0"/>
              <a:t>An acceptance that </a:t>
            </a:r>
            <a:r>
              <a:rPr lang="en-NZ" sz="2000" i="1" dirty="0"/>
              <a:t>methods themselves are valid object of study</a:t>
            </a:r>
            <a:endParaRPr lang="en-NZ" sz="2000" dirty="0"/>
          </a:p>
          <a:p>
            <a:pPr lvl="1"/>
            <a:r>
              <a:rPr lang="en-NZ" sz="2000" dirty="0"/>
              <a:t>A willingness to hire people based on their work on methodology, including replication.</a:t>
            </a:r>
          </a:p>
        </p:txBody>
      </p:sp>
      <p:sp>
        <p:nvSpPr>
          <p:cNvPr id="4" name="Slide Number Placeholder 3">
            <a:extLst>
              <a:ext uri="{FF2B5EF4-FFF2-40B4-BE49-F238E27FC236}">
                <a16:creationId xmlns:a16="http://schemas.microsoft.com/office/drawing/2014/main" id="{BF2B9DDB-EA82-4AF6-A54E-C8F709EFE687}"/>
              </a:ext>
            </a:extLst>
          </p:cNvPr>
          <p:cNvSpPr>
            <a:spLocks noGrp="1"/>
          </p:cNvSpPr>
          <p:nvPr>
            <p:ph type="sldNum" sz="quarter" idx="10"/>
          </p:nvPr>
        </p:nvSpPr>
        <p:spPr/>
        <p:txBody>
          <a:bodyPr/>
          <a:lstStyle/>
          <a:p>
            <a:fld id="{3013AB8E-5E72-194F-9F9C-D0D776FCF1E4}" type="slidenum">
              <a:rPr lang="en-US" smtClean="0"/>
              <a:pPr/>
              <a:t>57</a:t>
            </a:fld>
            <a:endParaRPr lang="en-US"/>
          </a:p>
        </p:txBody>
      </p:sp>
    </p:spTree>
    <p:extLst>
      <p:ext uri="{BB962C8B-B14F-4D97-AF65-F5344CB8AC3E}">
        <p14:creationId xmlns:p14="http://schemas.microsoft.com/office/powerpoint/2010/main" val="3864471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and Thanks</a:t>
            </a:r>
          </a:p>
        </p:txBody>
      </p:sp>
      <p:sp>
        <p:nvSpPr>
          <p:cNvPr id="3" name="Content Placeholder 2"/>
          <p:cNvSpPr>
            <a:spLocks noGrp="1"/>
          </p:cNvSpPr>
          <p:nvPr>
            <p:ph idx="1"/>
          </p:nvPr>
        </p:nvSpPr>
        <p:spPr/>
        <p:txBody>
          <a:bodyPr/>
          <a:lstStyle/>
          <a:p>
            <a:r>
              <a:rPr lang="en-US" dirty="0">
                <a:hlinkClick r:id="rId2"/>
              </a:rPr>
              <a:t>References are here: http://www.pauldelacy.net/webpage/USC</a:t>
            </a:r>
            <a:endParaRPr lang="en-US" dirty="0"/>
          </a:p>
          <a:p>
            <a:endParaRPr lang="en-US" dirty="0"/>
          </a:p>
          <a:p>
            <a:r>
              <a:rPr lang="en-US" dirty="0"/>
              <a:t>Thanks to:</a:t>
            </a:r>
          </a:p>
          <a:p>
            <a:pPr lvl="1"/>
            <a:r>
              <a:rPr lang="en-US" dirty="0"/>
              <a:t>My RAs on the glossolalia project</a:t>
            </a:r>
          </a:p>
          <a:p>
            <a:pPr lvl="1"/>
            <a:r>
              <a:rPr lang="en-US" dirty="0"/>
              <a:t>Liliana Sánchez for discussion of bilingualism and dominance</a:t>
            </a:r>
          </a:p>
          <a:p>
            <a:pPr lvl="1"/>
            <a:r>
              <a:rPr lang="en-US" dirty="0"/>
              <a:t>Ariel Fremed for discussions about L1ness, dominance, and attrition</a:t>
            </a:r>
          </a:p>
          <a:p>
            <a:pPr lvl="1"/>
            <a:r>
              <a:rPr lang="en-US" dirty="0"/>
              <a:t>Shu-</a:t>
            </a:r>
            <a:r>
              <a:rPr lang="en-US" dirty="0" err="1"/>
              <a:t>hao</a:t>
            </a:r>
            <a:r>
              <a:rPr lang="en-US" dirty="0"/>
              <a:t> Shih for his work on Gujarati and sonority-driven stress</a:t>
            </a:r>
          </a:p>
          <a:p>
            <a:pPr lvl="1"/>
            <a:r>
              <a:rPr lang="en-US" dirty="0"/>
              <a:t>Audiences at Cornell, OCP (Barcelona), Princeton, Harvard, and USC.</a:t>
            </a:r>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58</a:t>
            </a:fld>
            <a:endParaRPr lang="en-US"/>
          </a:p>
        </p:txBody>
      </p:sp>
    </p:spTree>
    <p:extLst>
      <p:ext uri="{BB962C8B-B14F-4D97-AF65-F5344CB8AC3E}">
        <p14:creationId xmlns:p14="http://schemas.microsoft.com/office/powerpoint/2010/main" val="10999141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common approach</a:t>
            </a:r>
          </a:p>
        </p:txBody>
      </p:sp>
      <p:sp>
        <p:nvSpPr>
          <p:cNvPr id="3" name="Content Placeholder 2"/>
          <p:cNvSpPr>
            <a:spLocks noGrp="1"/>
          </p:cNvSpPr>
          <p:nvPr>
            <p:ph idx="1"/>
          </p:nvPr>
        </p:nvSpPr>
        <p:spPr/>
        <p:txBody>
          <a:bodyPr/>
          <a:lstStyle/>
          <a:p>
            <a:r>
              <a:rPr lang="en-US" dirty="0"/>
              <a:t>I looked at 118 grammars (to hand, in my personal library)</a:t>
            </a:r>
          </a:p>
          <a:p>
            <a:pPr lvl="1"/>
            <a:r>
              <a:rPr lang="en-US" dirty="0"/>
              <a:t>Publication dates range over 100 years; authors are Generative and non-Generative</a:t>
            </a:r>
          </a:p>
          <a:p>
            <a:pPr lvl="1"/>
            <a:r>
              <a:rPr lang="en-US" dirty="0"/>
              <a:t>There is typically no or little information about L1ness, or about properties that might be used to determine L1ness</a:t>
            </a:r>
          </a:p>
          <a:p>
            <a:endParaRPr lang="en-US" dirty="0"/>
          </a:p>
          <a:p>
            <a:r>
              <a:rPr lang="en-US" dirty="0"/>
              <a:t>Buckley (1994) on Kashaya</a:t>
            </a:r>
          </a:p>
          <a:p>
            <a:r>
              <a:rPr lang="en-US" dirty="0" err="1"/>
              <a:t>Bowern</a:t>
            </a:r>
            <a:r>
              <a:rPr lang="en-US" dirty="0"/>
              <a:t> &amp; </a:t>
            </a:r>
            <a:r>
              <a:rPr lang="en-US" dirty="0" err="1"/>
              <a:t>Lotridge</a:t>
            </a:r>
            <a:r>
              <a:rPr lang="en-US" dirty="0"/>
              <a:t> (2002) on Ndebele</a:t>
            </a:r>
          </a:p>
          <a:p>
            <a:r>
              <a:rPr lang="en-US" dirty="0"/>
              <a:t>Cahill (1999) on K</a:t>
            </a:r>
            <a:r>
              <a:rPr lang="is-IS" dirty="0"/>
              <a:t>ɔ</a:t>
            </a:r>
            <a:r>
              <a:rPr lang="en-US" dirty="0" err="1"/>
              <a:t>nni</a:t>
            </a:r>
            <a:endParaRPr lang="en-US" dirty="0"/>
          </a:p>
          <a:p>
            <a:r>
              <a:rPr lang="en-US" dirty="0"/>
              <a:t>Mosel &amp; </a:t>
            </a:r>
            <a:r>
              <a:rPr lang="en-US" dirty="0" err="1"/>
              <a:t>Hovdhaugen</a:t>
            </a:r>
            <a:r>
              <a:rPr lang="en-US" dirty="0"/>
              <a:t> (1992) on Samoan</a:t>
            </a:r>
          </a:p>
        </p:txBody>
      </p:sp>
      <p:sp>
        <p:nvSpPr>
          <p:cNvPr id="4" name="Slide Number Placeholder 3"/>
          <p:cNvSpPr>
            <a:spLocks noGrp="1"/>
          </p:cNvSpPr>
          <p:nvPr>
            <p:ph type="sldNum" sz="quarter" idx="10"/>
          </p:nvPr>
        </p:nvSpPr>
        <p:spPr/>
        <p:txBody>
          <a:bodyPr/>
          <a:lstStyle/>
          <a:p>
            <a:fld id="{3013AB8E-5E72-194F-9F9C-D0D776FCF1E4}" type="slidenum">
              <a:rPr lang="en-US" smtClean="0"/>
              <a:pPr/>
              <a:t>59</a:t>
            </a:fld>
            <a:endParaRPr lang="en-US"/>
          </a:p>
        </p:txBody>
      </p:sp>
    </p:spTree>
    <p:extLst>
      <p:ext uri="{BB962C8B-B14F-4D97-AF65-F5344CB8AC3E}">
        <p14:creationId xmlns:p14="http://schemas.microsoft.com/office/powerpoint/2010/main" val="31136948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GM-consistency #2: Gujarati (Shih 2018)</a:t>
            </a:r>
          </a:p>
        </p:txBody>
      </p:sp>
      <p:graphicFrame>
        <p:nvGraphicFramePr>
          <p:cNvPr id="5" name="Content Placeholder 4"/>
          <p:cNvGraphicFramePr>
            <a:graphicFrameLocks noGrp="1"/>
          </p:cNvGraphicFramePr>
          <p:nvPr>
            <p:ph idx="1"/>
          </p:nvPr>
        </p:nvGraphicFramePr>
        <p:xfrm>
          <a:off x="1981200" y="1524000"/>
          <a:ext cx="8229600" cy="4048760"/>
        </p:xfrm>
        <a:graphic>
          <a:graphicData uri="http://schemas.openxmlformats.org/drawingml/2006/table">
            <a:tbl>
              <a:tblPr firstRow="1" bandRow="1">
                <a:tableStyleId>{5C22544A-7EE6-4342-B048-85BDC9FD1C3A}</a:tableStyleId>
              </a:tblPr>
              <a:tblGrid>
                <a:gridCol w="3144416">
                  <a:extLst>
                    <a:ext uri="{9D8B030D-6E8A-4147-A177-3AD203B41FA5}">
                      <a16:colId xmlns:a16="http://schemas.microsoft.com/office/drawing/2014/main" val="20000"/>
                    </a:ext>
                  </a:extLst>
                </a:gridCol>
                <a:gridCol w="727788">
                  <a:extLst>
                    <a:ext uri="{9D8B030D-6E8A-4147-A177-3AD203B41FA5}">
                      <a16:colId xmlns:a16="http://schemas.microsoft.com/office/drawing/2014/main" val="20001"/>
                    </a:ext>
                  </a:extLst>
                </a:gridCol>
                <a:gridCol w="1623527">
                  <a:extLst>
                    <a:ext uri="{9D8B030D-6E8A-4147-A177-3AD203B41FA5}">
                      <a16:colId xmlns:a16="http://schemas.microsoft.com/office/drawing/2014/main" val="20002"/>
                    </a:ext>
                  </a:extLst>
                </a:gridCol>
                <a:gridCol w="1035698">
                  <a:extLst>
                    <a:ext uri="{9D8B030D-6E8A-4147-A177-3AD203B41FA5}">
                      <a16:colId xmlns:a16="http://schemas.microsoft.com/office/drawing/2014/main" val="20003"/>
                    </a:ext>
                  </a:extLst>
                </a:gridCol>
                <a:gridCol w="979714">
                  <a:extLst>
                    <a:ext uri="{9D8B030D-6E8A-4147-A177-3AD203B41FA5}">
                      <a16:colId xmlns:a16="http://schemas.microsoft.com/office/drawing/2014/main" val="20004"/>
                    </a:ext>
                  </a:extLst>
                </a:gridCol>
                <a:gridCol w="718457">
                  <a:extLst>
                    <a:ext uri="{9D8B030D-6E8A-4147-A177-3AD203B41FA5}">
                      <a16:colId xmlns:a16="http://schemas.microsoft.com/office/drawing/2014/main" val="20005"/>
                    </a:ext>
                  </a:extLst>
                </a:gridCol>
              </a:tblGrid>
              <a:tr h="370840">
                <a:tc>
                  <a:txBody>
                    <a:bodyPr/>
                    <a:lstStyle/>
                    <a:p>
                      <a:r>
                        <a:rPr lang="is-IS" dirty="0">
                          <a:solidFill>
                            <a:schemeClr val="tx1"/>
                          </a:solidFill>
                        </a:rPr>
                        <a:t>Source</a:t>
                      </a:r>
                      <a:endParaRPr lang="en-US" dirty="0">
                        <a:solidFill>
                          <a:schemeClr val="tx1"/>
                        </a:solidFill>
                      </a:endParaRPr>
                    </a:p>
                  </a:txBody>
                  <a:tcPr/>
                </a:tc>
                <a:tc>
                  <a:txBody>
                    <a:bodyPr/>
                    <a:lstStyle/>
                    <a:p>
                      <a:pPr algn="ctr"/>
                      <a:r>
                        <a:rPr lang="is-IS" dirty="0">
                          <a:solidFill>
                            <a:schemeClr val="tx1"/>
                          </a:solidFill>
                        </a:rPr>
                        <a:t>a</a:t>
                      </a:r>
                      <a:endParaRPr lang="en-US" dirty="0">
                        <a:solidFill>
                          <a:schemeClr val="tx1"/>
                        </a:solidFill>
                      </a:endParaRPr>
                    </a:p>
                  </a:txBody>
                  <a:tcPr/>
                </a:tc>
                <a:tc>
                  <a:txBody>
                    <a:bodyPr/>
                    <a:lstStyle/>
                    <a:p>
                      <a:pPr algn="ctr"/>
                      <a:r>
                        <a:rPr lang="is-IS" sz="1800" b="1" kern="1200" dirty="0">
                          <a:solidFill>
                            <a:schemeClr val="tx1"/>
                          </a:solidFill>
                          <a:effectLst/>
                          <a:latin typeface="+mn-lt"/>
                          <a:ea typeface="+mn-ea"/>
                          <a:cs typeface="+mn-cs"/>
                        </a:rPr>
                        <a:t>ɛ ɔ e o</a:t>
                      </a:r>
                      <a:endParaRPr lang="en-US" dirty="0">
                        <a:solidFill>
                          <a:schemeClr val="tx1"/>
                        </a:solidFill>
                      </a:endParaRPr>
                    </a:p>
                  </a:txBody>
                  <a:tcPr/>
                </a:tc>
                <a:tc>
                  <a:txBody>
                    <a:bodyPr/>
                    <a:lstStyle/>
                    <a:p>
                      <a:pPr algn="ctr"/>
                      <a:r>
                        <a:rPr lang="is-IS" sz="1800" b="1" kern="1200" dirty="0">
                          <a:solidFill>
                            <a:schemeClr val="tx1"/>
                          </a:solidFill>
                          <a:effectLst/>
                          <a:latin typeface="+mn-lt"/>
                          <a:ea typeface="+mn-ea"/>
                          <a:cs typeface="+mn-cs"/>
                        </a:rPr>
                        <a:t>u</a:t>
                      </a:r>
                      <a:endParaRPr lang="en-US" dirty="0">
                        <a:solidFill>
                          <a:schemeClr val="tx1"/>
                        </a:solidFill>
                      </a:endParaRPr>
                    </a:p>
                  </a:txBody>
                  <a:tcPr/>
                </a:tc>
                <a:tc>
                  <a:txBody>
                    <a:bodyPr/>
                    <a:lstStyle/>
                    <a:p>
                      <a:pPr algn="ctr"/>
                      <a:r>
                        <a:rPr lang="is-IS" dirty="0">
                          <a:solidFill>
                            <a:schemeClr val="tx1"/>
                          </a:solidFill>
                        </a:rPr>
                        <a:t>i</a:t>
                      </a:r>
                      <a:endParaRPr lang="en-US" dirty="0">
                        <a:solidFill>
                          <a:schemeClr val="tx1"/>
                        </a:solidFill>
                      </a:endParaRPr>
                    </a:p>
                  </a:txBody>
                  <a:tcPr/>
                </a:tc>
                <a:tc>
                  <a:txBody>
                    <a:bodyPr/>
                    <a:lstStyle/>
                    <a:p>
                      <a:pPr algn="ctr"/>
                      <a:r>
                        <a:rPr lang="is-IS" sz="1800" b="1" kern="1200" dirty="0">
                          <a:solidFill>
                            <a:schemeClr val="tx1"/>
                          </a:solidFill>
                          <a:effectLst/>
                          <a:latin typeface="+mn-lt"/>
                          <a:ea typeface="+mn-ea"/>
                          <a:cs typeface="+mn-cs"/>
                        </a:rPr>
                        <a:t>ə</a:t>
                      </a:r>
                      <a:endParaRPr lang="en-US" dirty="0">
                        <a:solidFill>
                          <a:schemeClr val="tx1"/>
                        </a:solidFill>
                      </a:endParaRPr>
                    </a:p>
                  </a:txBody>
                  <a:tcPr/>
                </a:tc>
                <a:extLst>
                  <a:ext uri="{0D108BD9-81ED-4DB2-BD59-A6C34878D82A}">
                    <a16:rowId xmlns:a16="http://schemas.microsoft.com/office/drawing/2014/main" val="10000"/>
                  </a:ext>
                </a:extLst>
              </a:tr>
              <a:tr h="370840">
                <a:tc>
                  <a:txBody>
                    <a:bodyPr/>
                    <a:lstStyle/>
                    <a:p>
                      <a:r>
                        <a:rPr lang="is-IS" dirty="0"/>
                        <a:t>Adenwala 68</a:t>
                      </a:r>
                      <a:endParaRPr lang="en-US" dirty="0"/>
                    </a:p>
                  </a:txBody>
                  <a:tcPr/>
                </a:tc>
                <a:tc>
                  <a:txBody>
                    <a:bodyPr/>
                    <a:lstStyle/>
                    <a:p>
                      <a:endParaRPr lang="en-US" dirty="0"/>
                    </a:p>
                  </a:txBody>
                  <a:tcPr>
                    <a:solidFill>
                      <a:schemeClr val="accent2"/>
                    </a:solidFill>
                  </a:tcPr>
                </a:tc>
                <a:tc>
                  <a:txBody>
                    <a:bodyPr/>
                    <a:lstStyle/>
                    <a:p>
                      <a:endParaRPr lang="en-US" dirty="0"/>
                    </a:p>
                  </a:txBody>
                  <a:tcPr/>
                </a:tc>
                <a:tc>
                  <a:txBody>
                    <a:bodyPr/>
                    <a:lstStyle/>
                    <a:p>
                      <a:endParaRPr lang="en-US" dirty="0"/>
                    </a:p>
                  </a:txBody>
                  <a:tcPr>
                    <a:solidFill>
                      <a:schemeClr val="accent2"/>
                    </a:solidFill>
                  </a:tcPr>
                </a:tc>
                <a:tc>
                  <a:txBody>
                    <a:bodyPr/>
                    <a:lstStyle/>
                    <a:p>
                      <a:endParaRPr lang="en-US" dirty="0"/>
                    </a:p>
                  </a:txBody>
                  <a:tcPr>
                    <a:solidFill>
                      <a:schemeClr val="accent2"/>
                    </a:solidFill>
                  </a:tcPr>
                </a:tc>
                <a:tc>
                  <a:txBody>
                    <a:bodyPr/>
                    <a:lstStyle/>
                    <a:p>
                      <a:endParaRPr lang="en-US"/>
                    </a:p>
                  </a:txBody>
                  <a:tcPr/>
                </a:tc>
                <a:extLst>
                  <a:ext uri="{0D108BD9-81ED-4DB2-BD59-A6C34878D82A}">
                    <a16:rowId xmlns:a16="http://schemas.microsoft.com/office/drawing/2014/main" val="10001"/>
                  </a:ext>
                </a:extLst>
              </a:tr>
              <a:tr h="370840">
                <a:tc>
                  <a:txBody>
                    <a:bodyPr/>
                    <a:lstStyle/>
                    <a:p>
                      <a:r>
                        <a:rPr lang="is-IS" dirty="0"/>
                        <a:t>Cardona 65: 3</a:t>
                      </a:r>
                      <a:r>
                        <a:rPr lang="en-GB" sz="1800" i="1" kern="1200" dirty="0">
                          <a:solidFill>
                            <a:schemeClr val="dk1"/>
                          </a:solidFill>
                          <a:effectLst/>
                          <a:latin typeface="+mn-lt"/>
                          <a:ea typeface="+mn-ea"/>
                          <a:cs typeface="+mn-cs"/>
                          <a:sym typeface="Symbol" panose="05050102010706020507" pitchFamily="18" charset="2"/>
                        </a:rPr>
                        <a:t></a:t>
                      </a:r>
                    </a:p>
                    <a:p>
                      <a:r>
                        <a:rPr lang="en-GB" sz="1800" i="0" kern="1200" dirty="0">
                          <a:solidFill>
                            <a:schemeClr val="dk1"/>
                          </a:solidFill>
                          <a:effectLst/>
                          <a:latin typeface="+mn-lt"/>
                          <a:ea typeface="+mn-ea"/>
                          <a:cs typeface="+mn-cs"/>
                          <a:sym typeface="Symbol" panose="05050102010706020507" pitchFamily="18" charset="2"/>
                        </a:rPr>
                        <a:t>Doctor</a:t>
                      </a:r>
                      <a:r>
                        <a:rPr lang="en-GB" sz="1800" i="0" kern="1200" baseline="0" dirty="0">
                          <a:solidFill>
                            <a:schemeClr val="dk1"/>
                          </a:solidFill>
                          <a:effectLst/>
                          <a:latin typeface="+mn-lt"/>
                          <a:ea typeface="+mn-ea"/>
                          <a:cs typeface="+mn-cs"/>
                          <a:sym typeface="Symbol" panose="05050102010706020507" pitchFamily="18" charset="2"/>
                        </a:rPr>
                        <a:t> 04</a:t>
                      </a:r>
                      <a:endParaRPr lang="en-US" i="0" dirty="0"/>
                    </a:p>
                  </a:txBody>
                  <a:tcPr/>
                </a:tc>
                <a:tc>
                  <a:txBody>
                    <a:bodyPr/>
                    <a:lstStyle/>
                    <a:p>
                      <a:endParaRPr lang="is-IS" i="1" dirty="0"/>
                    </a:p>
                    <a:p>
                      <a:endParaRPr lang="en-US" i="1" dirty="0"/>
                    </a:p>
                  </a:txBody>
                  <a:tcPr>
                    <a:solidFill>
                      <a:schemeClr val="accent2"/>
                    </a:solidFill>
                  </a:tcPr>
                </a:tc>
                <a:tc>
                  <a:txBody>
                    <a:bodyPr/>
                    <a:lstStyle/>
                    <a:p>
                      <a:endParaRPr lang="en-US" dirty="0"/>
                    </a:p>
                  </a:txBody>
                  <a:tcPr/>
                </a:tc>
                <a:tc>
                  <a:txBody>
                    <a:bodyPr/>
                    <a:lstStyle/>
                    <a:p>
                      <a:endParaRPr lang="en-US" dirty="0"/>
                    </a:p>
                  </a:txBody>
                  <a:tcPr/>
                </a:tc>
                <a:tc>
                  <a:txBody>
                    <a:bodyPr/>
                    <a:lstStyle/>
                    <a:p>
                      <a:endParaRPr lang="en-US" dirty="0"/>
                    </a:p>
                  </a:txBody>
                  <a:tcPr>
                    <a:solidFill>
                      <a:schemeClr val="accent2"/>
                    </a:solidFill>
                  </a:tcPr>
                </a:tc>
                <a:tc>
                  <a:txBody>
                    <a:bodyPr/>
                    <a:lstStyle/>
                    <a:p>
                      <a:endParaRPr lang="en-US" dirty="0"/>
                    </a:p>
                  </a:txBody>
                  <a:tcPr/>
                </a:tc>
                <a:extLst>
                  <a:ext uri="{0D108BD9-81ED-4DB2-BD59-A6C34878D82A}">
                    <a16:rowId xmlns:a16="http://schemas.microsoft.com/office/drawing/2014/main" val="10002"/>
                  </a:ext>
                </a:extLst>
              </a:tr>
              <a:tr h="370840">
                <a:tc>
                  <a:txBody>
                    <a:bodyPr/>
                    <a:lstStyle/>
                    <a:p>
                      <a:r>
                        <a:rPr lang="is-IS" dirty="0"/>
                        <a:t>Cardona 65: 2</a:t>
                      </a:r>
                      <a:r>
                        <a:rPr lang="en-GB" sz="1800" i="1" kern="1200" dirty="0">
                          <a:solidFill>
                            <a:schemeClr val="dk1"/>
                          </a:solidFill>
                          <a:effectLst/>
                          <a:latin typeface="+mn-lt"/>
                          <a:ea typeface="+mn-ea"/>
                          <a:cs typeface="+mn-cs"/>
                          <a:sym typeface="Symbol" panose="05050102010706020507" pitchFamily="18" charset="2"/>
                        </a:rPr>
                        <a:t></a:t>
                      </a:r>
                      <a:endParaRPr lang="en-US" sz="1800" i="0" kern="1200" dirty="0">
                        <a:solidFill>
                          <a:schemeClr val="dk1"/>
                        </a:solidFill>
                        <a:effectLst/>
                        <a:latin typeface="+mn-lt"/>
                        <a:ea typeface="+mn-ea"/>
                        <a:cs typeface="+mn-cs"/>
                        <a:sym typeface="Symbol" panose="05050102010706020507" pitchFamily="18" charset="2"/>
                      </a:endParaRPr>
                    </a:p>
                    <a:p>
                      <a:r>
                        <a:rPr lang="is-IS" sz="1800" i="0" kern="1200" dirty="0">
                          <a:solidFill>
                            <a:schemeClr val="dk1"/>
                          </a:solidFill>
                          <a:effectLst/>
                          <a:latin typeface="+mn-lt"/>
                          <a:ea typeface="+mn-ea"/>
                          <a:cs typeface="+mn-cs"/>
                          <a:sym typeface="Symbol" panose="05050102010706020507" pitchFamily="18" charset="2"/>
                        </a:rPr>
                        <a:t>de</a:t>
                      </a:r>
                      <a:r>
                        <a:rPr lang="is-IS" sz="1800" i="0" kern="1200" baseline="0" dirty="0">
                          <a:solidFill>
                            <a:schemeClr val="dk1"/>
                          </a:solidFill>
                          <a:effectLst/>
                          <a:latin typeface="+mn-lt"/>
                          <a:ea typeface="+mn-ea"/>
                          <a:cs typeface="+mn-cs"/>
                          <a:sym typeface="Symbol" panose="05050102010706020507" pitchFamily="18" charset="2"/>
                        </a:rPr>
                        <a:t> Lacy 02/06</a:t>
                      </a:r>
                    </a:p>
                    <a:p>
                      <a:r>
                        <a:rPr lang="is-IS" sz="1800" i="0" kern="1200" baseline="0" dirty="0">
                          <a:solidFill>
                            <a:schemeClr val="dk1"/>
                          </a:solidFill>
                          <a:effectLst/>
                          <a:latin typeface="+mn-lt"/>
                          <a:ea typeface="+mn-ea"/>
                          <a:cs typeface="+mn-cs"/>
                          <a:sym typeface="Symbol" panose="05050102010706020507" pitchFamily="18" charset="2"/>
                        </a:rPr>
                        <a:t>Masica 91</a:t>
                      </a:r>
                      <a:endParaRPr lang="en-GB" sz="1800" i="1" kern="1200" dirty="0">
                        <a:solidFill>
                          <a:schemeClr val="dk1"/>
                        </a:solidFill>
                        <a:effectLst/>
                        <a:latin typeface="+mn-lt"/>
                        <a:ea typeface="+mn-ea"/>
                        <a:cs typeface="+mn-cs"/>
                        <a:sym typeface="Symbol" panose="05050102010706020507" pitchFamily="18" charset="2"/>
                      </a:endParaRPr>
                    </a:p>
                  </a:txBody>
                  <a:tcPr/>
                </a:tc>
                <a:tc>
                  <a:txBody>
                    <a:bodyPr/>
                    <a:lstStyle/>
                    <a:p>
                      <a:endParaRPr lang="en-US" dirty="0"/>
                    </a:p>
                  </a:txBody>
                  <a:tcPr>
                    <a:solidFill>
                      <a:schemeClr val="accent2"/>
                    </a:solidFill>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solidFill>
                      <a:schemeClr val="accent2"/>
                    </a:solidFill>
                  </a:tcPr>
                </a:tc>
                <a:extLst>
                  <a:ext uri="{0D108BD9-81ED-4DB2-BD59-A6C34878D82A}">
                    <a16:rowId xmlns:a16="http://schemas.microsoft.com/office/drawing/2014/main" val="10003"/>
                  </a:ext>
                </a:extLst>
              </a:tr>
              <a:tr h="370840">
                <a:tc>
                  <a:txBody>
                    <a:bodyPr/>
                    <a:lstStyle/>
                    <a:p>
                      <a:r>
                        <a:rPr lang="is-IS" dirty="0"/>
                        <a:t>Schiering &amp;</a:t>
                      </a:r>
                      <a:r>
                        <a:rPr lang="is-IS" baseline="0" dirty="0"/>
                        <a:t> van der Hulst 10</a:t>
                      </a:r>
                      <a:endParaRPr lang="en-US" dirty="0"/>
                    </a:p>
                  </a:txBody>
                  <a:tcPr/>
                </a:tc>
                <a:tc>
                  <a:txBody>
                    <a:bodyPr/>
                    <a:lstStyle/>
                    <a:p>
                      <a:endParaRPr lang="en-US" dirty="0"/>
                    </a:p>
                  </a:txBody>
                  <a:tcPr>
                    <a:solidFill>
                      <a:schemeClr val="accent2"/>
                    </a:solidFill>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gradFill flip="none" rotWithShape="1">
                      <a:gsLst>
                        <a:gs pos="0">
                          <a:schemeClr val="accent2"/>
                        </a:gs>
                        <a:gs pos="50000">
                          <a:schemeClr val="accent1">
                            <a:tint val="20000"/>
                            <a:shade val="67500"/>
                            <a:satMod val="115000"/>
                          </a:schemeClr>
                        </a:gs>
                        <a:gs pos="100000">
                          <a:schemeClr val="accent1">
                            <a:tint val="20000"/>
                            <a:shade val="100000"/>
                            <a:satMod val="115000"/>
                          </a:schemeClr>
                        </a:gs>
                      </a:gsLst>
                      <a:lin ang="2700000" scaled="1"/>
                      <a:tileRect/>
                    </a:gradFill>
                  </a:tcPr>
                </a:tc>
                <a:extLst>
                  <a:ext uri="{0D108BD9-81ED-4DB2-BD59-A6C34878D82A}">
                    <a16:rowId xmlns:a16="http://schemas.microsoft.com/office/drawing/2014/main" val="10004"/>
                  </a:ext>
                </a:extLst>
              </a:tr>
              <a:tr h="370840">
                <a:tc>
                  <a:txBody>
                    <a:bodyPr/>
                    <a:lstStyle/>
                    <a:p>
                      <a:r>
                        <a:rPr lang="is-IS" dirty="0"/>
                        <a:t>Mistry 97</a:t>
                      </a:r>
                      <a:endParaRPr lang="en-US" dirty="0"/>
                    </a:p>
                  </a:txBody>
                  <a:tcPr/>
                </a:tc>
                <a:tc>
                  <a:txBody>
                    <a:bodyPr/>
                    <a:lstStyle/>
                    <a:p>
                      <a:endParaRPr lang="en-US" dirty="0"/>
                    </a:p>
                  </a:txBody>
                  <a:tcPr>
                    <a:solidFill>
                      <a:schemeClr val="accent2"/>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5"/>
                  </a:ext>
                </a:extLst>
              </a:tr>
              <a:tr h="370840">
                <a:tc>
                  <a:txBody>
                    <a:bodyPr/>
                    <a:lstStyle/>
                    <a:p>
                      <a:r>
                        <a:rPr lang="is-IS" dirty="0"/>
                        <a:t>Modi 13</a:t>
                      </a:r>
                      <a:endParaRPr lang="en-US" dirty="0"/>
                    </a:p>
                  </a:txBody>
                  <a:tcPr/>
                </a:tc>
                <a:tc>
                  <a:txBody>
                    <a:bodyPr/>
                    <a:lstStyle/>
                    <a:p>
                      <a:endParaRPr lang="en-US" dirty="0"/>
                    </a:p>
                  </a:txBody>
                  <a:tcPr>
                    <a:solidFill>
                      <a:schemeClr val="accent2"/>
                    </a:solidFill>
                  </a:tcPr>
                </a:tc>
                <a:tc>
                  <a:txBody>
                    <a:bodyPr/>
                    <a:lstStyle/>
                    <a:p>
                      <a:endParaRPr lang="en-US" dirty="0"/>
                    </a:p>
                  </a:txBody>
                  <a:tcPr>
                    <a:solidFill>
                      <a:schemeClr val="accent2"/>
                    </a:solidFill>
                  </a:tcPr>
                </a:tc>
                <a:tc>
                  <a:txBody>
                    <a:bodyPr/>
                    <a:lstStyle/>
                    <a:p>
                      <a:endParaRPr lang="en-US" dirty="0"/>
                    </a:p>
                  </a:txBody>
                  <a:tcPr>
                    <a:solidFill>
                      <a:schemeClr val="accent2"/>
                    </a:solidFill>
                  </a:tcPr>
                </a:tc>
                <a:tc>
                  <a:txBody>
                    <a:bodyPr/>
                    <a:lstStyle/>
                    <a:p>
                      <a:endParaRPr lang="en-US" dirty="0"/>
                    </a:p>
                  </a:txBody>
                  <a:tcPr>
                    <a:solidFill>
                      <a:schemeClr val="accent2"/>
                    </a:solidFill>
                  </a:tcPr>
                </a:tc>
                <a:tc>
                  <a:txBody>
                    <a:bodyPr/>
                    <a:lstStyle/>
                    <a:p>
                      <a:endParaRPr lang="en-US"/>
                    </a:p>
                  </a:txBody>
                  <a:tcPr/>
                </a:tc>
                <a:extLst>
                  <a:ext uri="{0D108BD9-81ED-4DB2-BD59-A6C34878D82A}">
                    <a16:rowId xmlns:a16="http://schemas.microsoft.com/office/drawing/2014/main" val="10006"/>
                  </a:ext>
                </a:extLst>
              </a:tr>
              <a:tr h="370840">
                <a:tc>
                  <a:txBody>
                    <a:bodyPr/>
                    <a:lstStyle/>
                    <a:p>
                      <a:r>
                        <a:rPr lang="is-IS" dirty="0"/>
                        <a:t>Pandit</a:t>
                      </a:r>
                      <a:r>
                        <a:rPr lang="is-IS" baseline="0" dirty="0"/>
                        <a:t> 58</a:t>
                      </a:r>
                    </a:p>
                    <a:p>
                      <a:r>
                        <a:rPr lang="is-IS" baseline="0" dirty="0"/>
                        <a:t>Patel &amp; Mody 60</a:t>
                      </a:r>
                      <a:endParaRPr lang="en-US" dirty="0"/>
                    </a:p>
                  </a:txBody>
                  <a:tcPr/>
                </a:tc>
                <a:tc>
                  <a:txBody>
                    <a:bodyPr/>
                    <a:lstStyle/>
                    <a:p>
                      <a:endParaRPr lang="en-US" dirty="0"/>
                    </a:p>
                  </a:txBody>
                  <a:tcPr>
                    <a:solidFill>
                      <a:schemeClr val="accent2"/>
                    </a:solidFill>
                  </a:tcPr>
                </a:tc>
                <a:tc>
                  <a:txBody>
                    <a:bodyPr/>
                    <a:lstStyle/>
                    <a:p>
                      <a:endParaRPr lang="en-US" dirty="0"/>
                    </a:p>
                  </a:txBody>
                  <a:tcPr>
                    <a:solidFill>
                      <a:schemeClr val="accent2"/>
                    </a:solidFill>
                  </a:tcPr>
                </a:tc>
                <a:tc>
                  <a:txBody>
                    <a:bodyPr/>
                    <a:lstStyle/>
                    <a:p>
                      <a:endParaRPr lang="en-US" dirty="0"/>
                    </a:p>
                  </a:txBody>
                  <a:tcPr>
                    <a:solidFill>
                      <a:schemeClr val="accent2"/>
                    </a:solidFill>
                  </a:tcPr>
                </a:tc>
                <a:tc>
                  <a:txBody>
                    <a:bodyPr/>
                    <a:lstStyle/>
                    <a:p>
                      <a:endParaRPr lang="en-US" dirty="0"/>
                    </a:p>
                  </a:txBody>
                  <a:tcPr>
                    <a:solidFill>
                      <a:schemeClr val="accent2"/>
                    </a:solidFill>
                  </a:tcPr>
                </a:tc>
                <a:tc>
                  <a:txBody>
                    <a:bodyPr/>
                    <a:lstStyle/>
                    <a:p>
                      <a:endParaRPr lang="en-US" dirty="0"/>
                    </a:p>
                  </a:txBody>
                  <a:tcPr>
                    <a:solidFill>
                      <a:schemeClr val="accent2"/>
                    </a:solidFill>
                  </a:tcPr>
                </a:tc>
                <a:extLst>
                  <a:ext uri="{0D108BD9-81ED-4DB2-BD59-A6C34878D82A}">
                    <a16:rowId xmlns:a16="http://schemas.microsoft.com/office/drawing/2014/main" val="10007"/>
                  </a:ext>
                </a:extLst>
              </a:tr>
            </a:tbl>
          </a:graphicData>
        </a:graphic>
      </p:graphicFrame>
      <p:sp>
        <p:nvSpPr>
          <p:cNvPr id="6" name="TextBox 5"/>
          <p:cNvSpPr txBox="1"/>
          <p:nvPr/>
        </p:nvSpPr>
        <p:spPr>
          <a:xfrm>
            <a:off x="1572452" y="5875893"/>
            <a:ext cx="9264075" cy="369332"/>
          </a:xfrm>
          <a:prstGeom prst="rect">
            <a:avLst/>
          </a:prstGeom>
          <a:noFill/>
        </p:spPr>
        <p:txBody>
          <a:bodyPr wrap="none" rtlCol="0">
            <a:spAutoFit/>
          </a:bodyPr>
          <a:lstStyle/>
          <a:p>
            <a:r>
              <a:rPr lang="is-IS" sz="1800" dirty="0"/>
              <a:t>* My thanks to Shu-hao Shih (Rutgers University) – see Shih 2018, Shih &amp; de Lacy 2020.</a:t>
            </a:r>
            <a:endParaRPr lang="en-US" sz="2800" dirty="0"/>
          </a:p>
        </p:txBody>
      </p:sp>
      <p:sp>
        <p:nvSpPr>
          <p:cNvPr id="3" name="Slide Number Placeholder 2"/>
          <p:cNvSpPr>
            <a:spLocks noGrp="1"/>
          </p:cNvSpPr>
          <p:nvPr>
            <p:ph type="sldNum" sz="quarter" idx="10"/>
          </p:nvPr>
        </p:nvSpPr>
        <p:spPr/>
        <p:txBody>
          <a:bodyPr/>
          <a:lstStyle/>
          <a:p>
            <a:fld id="{3013AB8E-5E72-194F-9F9C-D0D776FCF1E4}" type="slidenum">
              <a:rPr lang="en-US" smtClean="0"/>
              <a:pPr/>
              <a:t>6</a:t>
            </a:fld>
            <a:endParaRPr lang="en-US" dirty="0"/>
          </a:p>
        </p:txBody>
      </p:sp>
      <p:sp>
        <p:nvSpPr>
          <p:cNvPr id="7" name="Rectangle 6">
            <a:extLst>
              <a:ext uri="{FF2B5EF4-FFF2-40B4-BE49-F238E27FC236}">
                <a16:creationId xmlns:a16="http://schemas.microsoft.com/office/drawing/2014/main" id="{C80E7576-EA4A-45E8-9665-4EEE067D9ADD}"/>
              </a:ext>
            </a:extLst>
          </p:cNvPr>
          <p:cNvSpPr/>
          <p:nvPr/>
        </p:nvSpPr>
        <p:spPr>
          <a:xfrm>
            <a:off x="2019300" y="2205188"/>
            <a:ext cx="8153400" cy="33675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3257620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en-US" i="1" dirty="0"/>
              <a:t>Phonology</a:t>
            </a:r>
          </a:p>
        </p:txBody>
      </p:sp>
      <p:sp>
        <p:nvSpPr>
          <p:cNvPr id="149507" name="Rectangle 3"/>
          <p:cNvSpPr>
            <a:spLocks noGrp="1" noChangeArrowheads="1"/>
          </p:cNvSpPr>
          <p:nvPr>
            <p:ph type="body" idx="1"/>
          </p:nvPr>
        </p:nvSpPr>
        <p:spPr/>
        <p:txBody>
          <a:bodyPr/>
          <a:lstStyle/>
          <a:p>
            <a:r>
              <a:rPr lang="en-US" sz="2800" dirty="0"/>
              <a:t>The journal </a:t>
            </a:r>
            <a:r>
              <a:rPr lang="en-US" sz="2800" i="1" dirty="0"/>
              <a:t>Phonology</a:t>
            </a:r>
          </a:p>
          <a:p>
            <a:r>
              <a:rPr lang="en-US" sz="2800" dirty="0"/>
              <a:t>Devoted to phonological theory</a:t>
            </a:r>
          </a:p>
          <a:p>
            <a:r>
              <a:rPr lang="en-US" sz="2800" dirty="0"/>
              <a:t>1997 to 2006; and 2009 too</a:t>
            </a:r>
          </a:p>
          <a:p>
            <a:r>
              <a:rPr lang="en-US" sz="2800" dirty="0"/>
              <a:t>122 articles</a:t>
            </a:r>
          </a:p>
          <a:p>
            <a:r>
              <a:rPr lang="en-US" sz="2800" dirty="0"/>
              <a:t>359 </a:t>
            </a:r>
            <a:r>
              <a:rPr lang="en-US" sz="2800" u="sng" dirty="0"/>
              <a:t>D</a:t>
            </a:r>
            <a:r>
              <a:rPr lang="en-US" sz="2800" dirty="0"/>
              <a:t>istinct </a:t>
            </a:r>
            <a:r>
              <a:rPr lang="en-US" sz="2800" u="sng" dirty="0"/>
              <a:t>D</a:t>
            </a:r>
            <a:r>
              <a:rPr lang="en-US" sz="2800" dirty="0"/>
              <a:t>atasets</a:t>
            </a:r>
          </a:p>
          <a:p>
            <a:endParaRPr lang="en-US" sz="2800" dirty="0"/>
          </a:p>
          <a:p>
            <a:r>
              <a:rPr lang="en-US" sz="2800" dirty="0"/>
              <a:t>It is </a:t>
            </a:r>
            <a:r>
              <a:rPr lang="en-US" sz="2800" i="1" dirty="0"/>
              <a:t>difficult</a:t>
            </a:r>
            <a:r>
              <a:rPr lang="en-US" sz="2800" dirty="0"/>
              <a:t> to find specific information about methods, consultants, etc.</a:t>
            </a:r>
            <a:endParaRPr lang="en-US" sz="2400" dirty="0"/>
          </a:p>
          <a:p>
            <a:pPr lvl="1"/>
            <a:r>
              <a:rPr lang="en-US" sz="2000" dirty="0"/>
              <a:t>13 (of 122) articles have a 'methods' section</a:t>
            </a:r>
            <a:endParaRPr lang="en-US" sz="2400" dirty="0"/>
          </a:p>
          <a:p>
            <a:endParaRPr lang="en-US" sz="2800" dirty="0"/>
          </a:p>
          <a:p>
            <a:endParaRPr lang="en-US" sz="2800" dirty="0"/>
          </a:p>
        </p:txBody>
      </p:sp>
      <p:pic>
        <p:nvPicPr>
          <p:cNvPr id="149508" name="Picture 4" descr="PHO"/>
          <p:cNvPicPr>
            <a:picLocks noChangeAspect="1" noChangeArrowheads="1"/>
          </p:cNvPicPr>
          <p:nvPr/>
        </p:nvPicPr>
        <p:blipFill>
          <a:blip r:embed="rId3" cstate="print"/>
          <a:srcRect/>
          <a:stretch>
            <a:fillRect/>
          </a:stretch>
        </p:blipFill>
        <p:spPr bwMode="auto">
          <a:xfrm>
            <a:off x="8839200" y="1447800"/>
            <a:ext cx="1339850" cy="2057400"/>
          </a:xfrm>
          <a:prstGeom prst="rect">
            <a:avLst/>
          </a:prstGeom>
          <a:noFill/>
        </p:spPr>
      </p:pic>
      <p:sp>
        <p:nvSpPr>
          <p:cNvPr id="149510" name="Rectangle 6"/>
          <p:cNvSpPr>
            <a:spLocks noChangeArrowheads="1"/>
          </p:cNvSpPr>
          <p:nvPr/>
        </p:nvSpPr>
        <p:spPr bwMode="auto">
          <a:xfrm>
            <a:off x="3276600" y="6610350"/>
            <a:ext cx="1066800" cy="228600"/>
          </a:xfrm>
          <a:prstGeom prst="rect">
            <a:avLst/>
          </a:prstGeom>
          <a:noFill/>
          <a:ln w="38100">
            <a:solidFill>
              <a:schemeClr val="bg1"/>
            </a:solidFill>
            <a:miter lim="800000"/>
            <a:headEnd/>
            <a:tailEnd/>
          </a:ln>
          <a:effectLst/>
        </p:spPr>
        <p:txBody>
          <a:bodyPr wrap="none" anchor="ctr"/>
          <a:lstStyle/>
          <a:p>
            <a:endParaRPr lang="en-US"/>
          </a:p>
        </p:txBody>
      </p:sp>
      <p:sp>
        <p:nvSpPr>
          <p:cNvPr id="2" name="Slide Number Placeholder 1"/>
          <p:cNvSpPr>
            <a:spLocks noGrp="1"/>
          </p:cNvSpPr>
          <p:nvPr>
            <p:ph type="sldNum" sz="quarter" idx="10"/>
          </p:nvPr>
        </p:nvSpPr>
        <p:spPr/>
        <p:txBody>
          <a:bodyPr/>
          <a:lstStyle/>
          <a:p>
            <a:fld id="{3013AB8E-5E72-194F-9F9C-D0D776FCF1E4}" type="slidenum">
              <a:rPr lang="en-US" smtClean="0"/>
              <a:pPr/>
              <a:t>60</a:t>
            </a:fld>
            <a:endParaRPr lang="en-US"/>
          </a:p>
        </p:txBody>
      </p:sp>
    </p:spTree>
    <p:extLst>
      <p:ext uri="{BB962C8B-B14F-4D97-AF65-F5344CB8AC3E}">
        <p14:creationId xmlns:p14="http://schemas.microsoft.com/office/powerpoint/2010/main" val="404836178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950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950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950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950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950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950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Phonology: Native speaker id/Primary</a:t>
            </a:r>
            <a:endParaRPr lang="en-US" dirty="0"/>
          </a:p>
        </p:txBody>
      </p:sp>
      <p:sp>
        <p:nvSpPr>
          <p:cNvPr id="3" name="Content Placeholder 2"/>
          <p:cNvSpPr>
            <a:spLocks noGrp="1"/>
          </p:cNvSpPr>
          <p:nvPr>
            <p:ph idx="1"/>
          </p:nvPr>
        </p:nvSpPr>
        <p:spPr/>
        <p:txBody>
          <a:bodyPr/>
          <a:lstStyle/>
          <a:p>
            <a:r>
              <a:rPr lang="en-US" dirty="0"/>
              <a:t>Fremed (2013); de Lacy (in prep.)</a:t>
            </a:r>
          </a:p>
        </p:txBody>
      </p:sp>
      <p:pic>
        <p:nvPicPr>
          <p:cNvPr id="79874" name="Picture 2"/>
          <p:cNvPicPr>
            <a:picLocks noChangeAspect="1" noChangeArrowheads="1"/>
          </p:cNvPicPr>
          <p:nvPr/>
        </p:nvPicPr>
        <p:blipFill>
          <a:blip r:embed="rId2" cstate="print"/>
          <a:srcRect/>
          <a:stretch>
            <a:fillRect/>
          </a:stretch>
        </p:blipFill>
        <p:spPr bwMode="auto">
          <a:xfrm>
            <a:off x="2514600" y="2057401"/>
            <a:ext cx="6781801" cy="3740063"/>
          </a:xfrm>
          <a:prstGeom prst="rect">
            <a:avLst/>
          </a:prstGeom>
          <a:noFill/>
          <a:ln w="9525">
            <a:noFill/>
            <a:miter lim="800000"/>
            <a:headEnd/>
            <a:tailEnd/>
          </a:ln>
          <a:effectLst/>
        </p:spPr>
      </p:pic>
      <p:sp>
        <p:nvSpPr>
          <p:cNvPr id="11" name="TextBox 10"/>
          <p:cNvSpPr txBox="1"/>
          <p:nvPr/>
        </p:nvSpPr>
        <p:spPr>
          <a:xfrm>
            <a:off x="2209800" y="5867400"/>
            <a:ext cx="7609776" cy="369332"/>
          </a:xfrm>
          <a:prstGeom prst="rect">
            <a:avLst/>
          </a:prstGeom>
          <a:noFill/>
        </p:spPr>
        <p:txBody>
          <a:bodyPr wrap="none" rtlCol="0">
            <a:spAutoFit/>
          </a:bodyPr>
          <a:lstStyle/>
          <a:p>
            <a:r>
              <a:rPr lang="en-US" sz="1800" dirty="0"/>
              <a:t>Native speaker identification in Primary datasets in </a:t>
            </a:r>
            <a:r>
              <a:rPr lang="en-US" sz="1800" i="1" dirty="0"/>
              <a:t>Phonology </a:t>
            </a:r>
            <a:r>
              <a:rPr lang="en-US" sz="1800" dirty="0"/>
              <a:t>1999-2012</a:t>
            </a:r>
          </a:p>
        </p:txBody>
      </p:sp>
      <p:sp>
        <p:nvSpPr>
          <p:cNvPr id="4" name="Slide Number Placeholder 3"/>
          <p:cNvSpPr>
            <a:spLocks noGrp="1"/>
          </p:cNvSpPr>
          <p:nvPr>
            <p:ph type="sldNum" sz="quarter" idx="10"/>
          </p:nvPr>
        </p:nvSpPr>
        <p:spPr/>
        <p:txBody>
          <a:bodyPr/>
          <a:lstStyle/>
          <a:p>
            <a:fld id="{3013AB8E-5E72-194F-9F9C-D0D776FCF1E4}" type="slidenum">
              <a:rPr lang="en-US" smtClean="0"/>
              <a:pPr/>
              <a:t>61</a:t>
            </a:fld>
            <a:endParaRPr lang="en-US"/>
          </a:p>
        </p:txBody>
      </p:sp>
    </p:spTree>
    <p:extLst>
      <p:ext uri="{BB962C8B-B14F-4D97-AF65-F5344CB8AC3E}">
        <p14:creationId xmlns:p14="http://schemas.microsoft.com/office/powerpoint/2010/main" val="5673664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Phonology</a:t>
            </a:r>
            <a:r>
              <a:rPr lang="en-US" dirty="0"/>
              <a:t>: 'Native speaker' criteria </a:t>
            </a:r>
            <a:endParaRPr lang="en-US" i="1" dirty="0"/>
          </a:p>
        </p:txBody>
      </p:sp>
      <p:pic>
        <p:nvPicPr>
          <p:cNvPr id="81922" name="Picture 2"/>
          <p:cNvPicPr>
            <a:picLocks noChangeAspect="1" noChangeArrowheads="1"/>
          </p:cNvPicPr>
          <p:nvPr/>
        </p:nvPicPr>
        <p:blipFill>
          <a:blip r:embed="rId2" cstate="print"/>
          <a:srcRect/>
          <a:stretch>
            <a:fillRect/>
          </a:stretch>
        </p:blipFill>
        <p:spPr bwMode="auto">
          <a:xfrm>
            <a:off x="2286001" y="1676400"/>
            <a:ext cx="7183307" cy="4210050"/>
          </a:xfrm>
          <a:prstGeom prst="rect">
            <a:avLst/>
          </a:prstGeom>
          <a:noFill/>
          <a:ln w="9525">
            <a:noFill/>
            <a:miter lim="800000"/>
            <a:headEnd/>
            <a:tailEnd/>
          </a:ln>
          <a:effectLst/>
        </p:spPr>
      </p:pic>
      <p:sp>
        <p:nvSpPr>
          <p:cNvPr id="7" name="TextBox 6"/>
          <p:cNvSpPr txBox="1"/>
          <p:nvPr/>
        </p:nvSpPr>
        <p:spPr>
          <a:xfrm>
            <a:off x="2514601" y="6096000"/>
            <a:ext cx="7170553" cy="369332"/>
          </a:xfrm>
          <a:prstGeom prst="rect">
            <a:avLst/>
          </a:prstGeom>
          <a:noFill/>
        </p:spPr>
        <p:txBody>
          <a:bodyPr wrap="none" rtlCol="0">
            <a:spAutoFit/>
          </a:bodyPr>
          <a:lstStyle/>
          <a:p>
            <a:r>
              <a:rPr lang="en-US" sz="1800" dirty="0">
                <a:solidFill>
                  <a:srgbClr val="000000"/>
                </a:solidFill>
                <a:ea typeface="+mn-ea"/>
                <a:cs typeface="+mn-cs"/>
              </a:rPr>
              <a:t>Crucial 'native speaker' properties in </a:t>
            </a:r>
            <a:r>
              <a:rPr lang="en-US" sz="1800" i="1" dirty="0">
                <a:solidFill>
                  <a:srgbClr val="000000"/>
                </a:solidFill>
                <a:ea typeface="+mn-ea"/>
                <a:cs typeface="+mn-cs"/>
              </a:rPr>
              <a:t>Phonology</a:t>
            </a:r>
            <a:r>
              <a:rPr lang="en-US" sz="1800" dirty="0">
                <a:solidFill>
                  <a:srgbClr val="000000"/>
                </a:solidFill>
                <a:ea typeface="+mn-ea"/>
                <a:cs typeface="+mn-cs"/>
              </a:rPr>
              <a:t> for Primary datasets</a:t>
            </a:r>
          </a:p>
        </p:txBody>
      </p:sp>
      <p:sp>
        <p:nvSpPr>
          <p:cNvPr id="3" name="Slide Number Placeholder 2"/>
          <p:cNvSpPr>
            <a:spLocks noGrp="1"/>
          </p:cNvSpPr>
          <p:nvPr>
            <p:ph type="sldNum" sz="quarter" idx="10"/>
          </p:nvPr>
        </p:nvSpPr>
        <p:spPr/>
        <p:txBody>
          <a:bodyPr/>
          <a:lstStyle/>
          <a:p>
            <a:fld id="{3013AB8E-5E72-194F-9F9C-D0D776FCF1E4}" type="slidenum">
              <a:rPr lang="en-US" smtClean="0"/>
              <a:pPr/>
              <a:t>62</a:t>
            </a:fld>
            <a:endParaRPr lang="en-US"/>
          </a:p>
        </p:txBody>
      </p:sp>
    </p:spTree>
    <p:extLst>
      <p:ext uri="{BB962C8B-B14F-4D97-AF65-F5344CB8AC3E}">
        <p14:creationId xmlns:p14="http://schemas.microsoft.com/office/powerpoint/2010/main" val="29961047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There is </a:t>
            </a:r>
            <a:r>
              <a:rPr lang="en-US" i="1" dirty="0"/>
              <a:t>some</a:t>
            </a:r>
            <a:r>
              <a:rPr lang="en-US" dirty="0"/>
              <a:t> validity in </a:t>
            </a:r>
            <a:r>
              <a:rPr lang="en-US" i="1" dirty="0"/>
              <a:t>Phonology</a:t>
            </a:r>
            <a:endParaRPr lang="en-US" dirty="0"/>
          </a:p>
        </p:txBody>
      </p:sp>
      <p:sp>
        <p:nvSpPr>
          <p:cNvPr id="3" name="Content Placeholder 2"/>
          <p:cNvSpPr>
            <a:spLocks noGrp="1"/>
          </p:cNvSpPr>
          <p:nvPr>
            <p:ph idx="1"/>
          </p:nvPr>
        </p:nvSpPr>
        <p:spPr/>
        <p:txBody>
          <a:bodyPr/>
          <a:lstStyle/>
          <a:p>
            <a:r>
              <a:rPr lang="en-US" dirty="0" err="1"/>
              <a:t>Côté</a:t>
            </a:r>
            <a:r>
              <a:rPr lang="en-US" dirty="0"/>
              <a:t> (2004) </a:t>
            </a:r>
            <a:r>
              <a:rPr lang="en-US" i="1" dirty="0"/>
              <a:t>Syntagmatic distinctness in consonant deletion</a:t>
            </a:r>
            <a:endParaRPr lang="en-US" dirty="0"/>
          </a:p>
          <a:p>
            <a:pPr lvl="1"/>
            <a:r>
              <a:rPr lang="en-US" dirty="0"/>
              <a:t>“the validity of these introspective judgments”</a:t>
            </a:r>
          </a:p>
          <a:p>
            <a:pPr lvl="1"/>
            <a:endParaRPr lang="en-US" dirty="0"/>
          </a:p>
          <a:p>
            <a:r>
              <a:rPr lang="en-US" dirty="0" err="1"/>
              <a:t>Paster</a:t>
            </a:r>
            <a:r>
              <a:rPr lang="en-US" dirty="0"/>
              <a:t> (2004) </a:t>
            </a:r>
            <a:r>
              <a:rPr lang="en-US" i="1" dirty="0"/>
              <a:t>Vowel height harmony in Buchan Scots</a:t>
            </a:r>
            <a:endParaRPr lang="en-US" dirty="0"/>
          </a:p>
          <a:p>
            <a:pPr lvl="1"/>
            <a:r>
              <a:rPr lang="en-US" dirty="0"/>
              <a:t>“the validity of the transcriptions is reinforced by the phonetic analysis to be presented in section 3”</a:t>
            </a:r>
          </a:p>
          <a:p>
            <a:endParaRPr lang="en-US" dirty="0"/>
          </a:p>
          <a:p>
            <a:r>
              <a:rPr lang="en-US" dirty="0"/>
              <a:t>Silva (2006) </a:t>
            </a:r>
            <a:r>
              <a:rPr lang="en-US" i="1" dirty="0"/>
              <a:t>… emergence of tonal contrast in contemporary Korean”</a:t>
            </a:r>
            <a:endParaRPr lang="en-US" dirty="0"/>
          </a:p>
          <a:p>
            <a:pPr lvl="1"/>
            <a:r>
              <a:rPr lang="en-US" dirty="0"/>
              <a:t>“post-hoc efforts to ensure the validity of the speech data”</a:t>
            </a:r>
          </a:p>
          <a:p>
            <a:endParaRPr lang="en-US" dirty="0"/>
          </a:p>
          <a:p>
            <a:r>
              <a:rPr lang="en-US" dirty="0"/>
              <a:t>McCarthy (2003) </a:t>
            </a:r>
            <a:r>
              <a:rPr lang="en-US" i="1" dirty="0"/>
              <a:t>OT constraints are categorical</a:t>
            </a:r>
            <a:endParaRPr lang="en-US" dirty="0"/>
          </a:p>
          <a:p>
            <a:pPr lvl="1"/>
            <a:r>
              <a:rPr lang="en-US" dirty="0"/>
              <a:t>“the following tableaux certify the validity of these ranking arguments”</a:t>
            </a:r>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63</a:t>
            </a:fld>
            <a:endParaRPr lang="en-US"/>
          </a:p>
        </p:txBody>
      </p:sp>
    </p:spTree>
    <p:extLst>
      <p:ext uri="{BB962C8B-B14F-4D97-AF65-F5344CB8AC3E}">
        <p14:creationId xmlns:p14="http://schemas.microsoft.com/office/powerpoint/2010/main" val="21165223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Validity?</a:t>
            </a:r>
          </a:p>
        </p:txBody>
      </p:sp>
      <p:sp>
        <p:nvSpPr>
          <p:cNvPr id="3" name="Content Placeholder 2"/>
          <p:cNvSpPr>
            <a:spLocks noGrp="1"/>
          </p:cNvSpPr>
          <p:nvPr>
            <p:ph idx="1"/>
          </p:nvPr>
        </p:nvSpPr>
        <p:spPr/>
        <p:txBody>
          <a:bodyPr/>
          <a:lstStyle/>
          <a:p>
            <a:r>
              <a:rPr lang="en-US" dirty="0"/>
              <a:t>What should phonologists do to determine </a:t>
            </a:r>
            <a:r>
              <a:rPr lang="en-US" dirty="0" err="1"/>
              <a:t>PhM</a:t>
            </a:r>
            <a:r>
              <a:rPr lang="en-US" dirty="0"/>
              <a:t> dominant L1ness?</a:t>
            </a:r>
          </a:p>
          <a:p>
            <a:pPr lvl="1"/>
            <a:r>
              <a:rPr lang="en-US" dirty="0"/>
              <a:t>Strictly speaking, they can do nothing</a:t>
            </a:r>
          </a:p>
          <a:p>
            <a:pPr lvl="1"/>
            <a:r>
              <a:rPr lang="en-US" dirty="0"/>
              <a:t>There are no valid instruments</a:t>
            </a:r>
          </a:p>
          <a:p>
            <a:endParaRPr lang="en-US" dirty="0"/>
          </a:p>
          <a:p>
            <a:r>
              <a:rPr lang="en-US" dirty="0"/>
              <a:t>A valid instrument</a:t>
            </a:r>
          </a:p>
          <a:p>
            <a:pPr lvl="1"/>
            <a:r>
              <a:rPr lang="en-US" dirty="0"/>
              <a:t>Informally, some measurement method that has been shown to measure what it’s supposed to measure</a:t>
            </a:r>
          </a:p>
          <a:p>
            <a:endParaRPr lang="en-US" dirty="0"/>
          </a:p>
          <a:p>
            <a:r>
              <a:rPr lang="en-US" dirty="0"/>
              <a:t>Suppose I have a method (‘instrument’)</a:t>
            </a:r>
          </a:p>
          <a:p>
            <a:pPr lvl="1"/>
            <a:r>
              <a:rPr lang="en-US" dirty="0"/>
              <a:t>#1: Identification of a ‘gold standard’ method of measurement that has a very convincing theoretical justification</a:t>
            </a:r>
          </a:p>
          <a:p>
            <a:pPr lvl="1"/>
            <a:r>
              <a:rPr lang="en-US" dirty="0"/>
              <a:t>#2: Comparison of the method with the gold standard will tell me whether I should trust the method, and how often, and to what level of accuracy</a:t>
            </a:r>
          </a:p>
          <a:p>
            <a:pPr lvl="1"/>
            <a:endParaRPr lang="en-US" dirty="0"/>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64</a:t>
            </a:fld>
            <a:endParaRPr lang="en-US"/>
          </a:p>
        </p:txBody>
      </p:sp>
    </p:spTree>
    <p:extLst>
      <p:ext uri="{BB962C8B-B14F-4D97-AF65-F5344CB8AC3E}">
        <p14:creationId xmlns:p14="http://schemas.microsoft.com/office/powerpoint/2010/main" val="33567808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Gold standards for L1ness?</a:t>
            </a:r>
          </a:p>
        </p:txBody>
      </p:sp>
      <p:sp>
        <p:nvSpPr>
          <p:cNvPr id="3" name="Content Placeholder 2"/>
          <p:cNvSpPr>
            <a:spLocks noGrp="1"/>
          </p:cNvSpPr>
          <p:nvPr>
            <p:ph idx="1"/>
          </p:nvPr>
        </p:nvSpPr>
        <p:spPr/>
        <p:txBody>
          <a:bodyPr/>
          <a:lstStyle/>
          <a:p>
            <a:r>
              <a:rPr lang="en-US" dirty="0"/>
              <a:t>Suppose our theory says that an L1 </a:t>
            </a:r>
            <a:r>
              <a:rPr lang="en-US" dirty="0" err="1"/>
              <a:t>PhM</a:t>
            </a:r>
            <a:r>
              <a:rPr lang="en-US" dirty="0"/>
              <a:t> is one that is learned during the critical period</a:t>
            </a:r>
          </a:p>
          <a:p>
            <a:endParaRPr lang="en-US" dirty="0"/>
          </a:p>
          <a:p>
            <a:r>
              <a:rPr lang="en-US" dirty="0"/>
              <a:t>Asking “Did you grow up speaking X?</a:t>
            </a:r>
            <a:r>
              <a:rPr lang="en-US" dirty="0">
                <a:latin typeface="Arial" panose="020B0604020202020204" pitchFamily="34" charset="0"/>
                <a:cs typeface="Arial" panose="020B0604020202020204" pitchFamily="34" charset="0"/>
              </a:rPr>
              <a:t>” or “Are you a native speaker of X?” seems a poor method </a:t>
            </a:r>
          </a:p>
          <a:p>
            <a:pPr lvl="1"/>
            <a:r>
              <a:rPr lang="en-US" dirty="0">
                <a:latin typeface="Arial" panose="020B0604020202020204" pitchFamily="34" charset="0"/>
                <a:cs typeface="Arial" panose="020B0604020202020204" pitchFamily="34" charset="0"/>
              </a:rPr>
              <a:t>because we can think of many situations where a person did not have an appropriate L1 </a:t>
            </a:r>
            <a:r>
              <a:rPr lang="en-US" dirty="0" err="1">
                <a:latin typeface="Arial" panose="020B0604020202020204" pitchFamily="34" charset="0"/>
                <a:cs typeface="Arial" panose="020B0604020202020204" pitchFamily="34" charset="0"/>
              </a:rPr>
              <a:t>PhM</a:t>
            </a:r>
            <a:r>
              <a:rPr lang="en-US" dirty="0">
                <a:latin typeface="Arial" panose="020B0604020202020204" pitchFamily="34" charset="0"/>
                <a:cs typeface="Arial" panose="020B0604020202020204" pitchFamily="34" charset="0"/>
              </a:rPr>
              <a:t>, but still answers “yes”, and situations where they do have an L1 </a:t>
            </a:r>
            <a:r>
              <a:rPr lang="en-US" dirty="0" err="1">
                <a:latin typeface="Arial" panose="020B0604020202020204" pitchFamily="34" charset="0"/>
                <a:cs typeface="Arial" panose="020B0604020202020204" pitchFamily="34" charset="0"/>
              </a:rPr>
              <a:t>PhM</a:t>
            </a:r>
            <a:r>
              <a:rPr lang="en-US" dirty="0">
                <a:latin typeface="Arial" panose="020B0604020202020204" pitchFamily="34" charset="0"/>
                <a:cs typeface="Arial" panose="020B0604020202020204" pitchFamily="34" charset="0"/>
              </a:rPr>
              <a:t>, but answer “no”</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So what is the gold standard for L1ness?</a:t>
            </a:r>
          </a:p>
        </p:txBody>
      </p:sp>
      <p:sp>
        <p:nvSpPr>
          <p:cNvPr id="4" name="Slide Number Placeholder 3"/>
          <p:cNvSpPr>
            <a:spLocks noGrp="1"/>
          </p:cNvSpPr>
          <p:nvPr>
            <p:ph type="sldNum" sz="quarter" idx="10"/>
          </p:nvPr>
        </p:nvSpPr>
        <p:spPr/>
        <p:txBody>
          <a:bodyPr/>
          <a:lstStyle/>
          <a:p>
            <a:fld id="{3013AB8E-5E72-194F-9F9C-D0D776FCF1E4}" type="slidenum">
              <a:rPr lang="en-US" smtClean="0"/>
              <a:pPr/>
              <a:t>65</a:t>
            </a:fld>
            <a:endParaRPr lang="en-US"/>
          </a:p>
        </p:txBody>
      </p:sp>
    </p:spTree>
    <p:extLst>
      <p:ext uri="{BB962C8B-B14F-4D97-AF65-F5344CB8AC3E}">
        <p14:creationId xmlns:p14="http://schemas.microsoft.com/office/powerpoint/2010/main" val="20972549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 solved?   Li et al (2006, 2013)</a:t>
            </a:r>
          </a:p>
        </p:txBody>
      </p:sp>
      <p:sp>
        <p:nvSpPr>
          <p:cNvPr id="3" name="Content Placeholder 2"/>
          <p:cNvSpPr>
            <a:spLocks noGrp="1"/>
          </p:cNvSpPr>
          <p:nvPr>
            <p:ph idx="1"/>
          </p:nvPr>
        </p:nvSpPr>
        <p:spPr/>
        <p:txBody>
          <a:bodyPr/>
          <a:lstStyle/>
          <a:p>
            <a:r>
              <a:rPr lang="en-US" dirty="0"/>
              <a:t>Li et al (2006)’s </a:t>
            </a:r>
            <a:r>
              <a:rPr lang="en-US" i="1" dirty="0"/>
              <a:t>Language history questionnaire</a:t>
            </a:r>
            <a:r>
              <a:rPr lang="en-US" dirty="0"/>
              <a:t> and Li et al (2013)’s </a:t>
            </a:r>
            <a:r>
              <a:rPr lang="en-US" i="1" dirty="0"/>
              <a:t>LHQ 2.0</a:t>
            </a:r>
            <a:endParaRPr lang="en-US" dirty="0"/>
          </a:p>
          <a:p>
            <a:pPr lvl="1"/>
            <a:r>
              <a:rPr lang="en-US" i="1" dirty="0"/>
              <a:t>Behavior Research Methods 38.2:202-210; Bilingualism 17.3: 673-680</a:t>
            </a:r>
            <a:endParaRPr lang="en-US" dirty="0"/>
          </a:p>
          <a:p>
            <a:endParaRPr lang="en-US" i="1" dirty="0"/>
          </a:p>
          <a:p>
            <a:r>
              <a:rPr lang="en-US" dirty="0"/>
              <a:t>Examined 41 published studies and identified the most commonly asked questions</a:t>
            </a:r>
          </a:p>
          <a:p>
            <a:pPr lvl="1"/>
            <a:r>
              <a:rPr lang="en-US" dirty="0"/>
              <a:t>Age; how long in L2 country; age started learning L2; self-assessment in reading, speaking, writing, comprehension; language spoken at home.</a:t>
            </a:r>
          </a:p>
          <a:p>
            <a:endParaRPr lang="en-US" dirty="0"/>
          </a:p>
          <a:p>
            <a:pPr algn="just"/>
            <a:r>
              <a:rPr lang="en-US" dirty="0"/>
              <a:t>“… [because the] questionnaire is based on question items that have been used by many researchers in previous studies, a certain degree of validity … can be assumed from the start.” (Li et al 2006:204)</a:t>
            </a:r>
          </a:p>
          <a:p>
            <a:pPr lvl="1"/>
            <a:r>
              <a:rPr lang="en-US" dirty="0"/>
              <a:t>Assuming a type of </a:t>
            </a:r>
            <a:r>
              <a:rPr lang="en-US" i="1" dirty="0"/>
              <a:t>construct validity</a:t>
            </a:r>
            <a:endParaRPr lang="en-US" dirty="0"/>
          </a:p>
          <a:p>
            <a:pPr lvl="1"/>
            <a:r>
              <a:rPr lang="en-US" dirty="0"/>
              <a:t>However, </a:t>
            </a:r>
            <a:r>
              <a:rPr lang="en-US" i="1" dirty="0"/>
              <a:t>it is not true that you  can take part of two valid instruments, merge them, and still have a valid instrument.  </a:t>
            </a:r>
            <a:r>
              <a:rPr lang="en-US" dirty="0"/>
              <a:t>You can’t even take part of a valid instrument and assume it is still valid.</a:t>
            </a:r>
          </a:p>
        </p:txBody>
      </p:sp>
      <p:sp>
        <p:nvSpPr>
          <p:cNvPr id="4" name="Slide Number Placeholder 3"/>
          <p:cNvSpPr>
            <a:spLocks noGrp="1"/>
          </p:cNvSpPr>
          <p:nvPr>
            <p:ph type="sldNum" sz="quarter" idx="10"/>
          </p:nvPr>
        </p:nvSpPr>
        <p:spPr/>
        <p:txBody>
          <a:bodyPr/>
          <a:lstStyle/>
          <a:p>
            <a:fld id="{3013AB8E-5E72-194F-9F9C-D0D776FCF1E4}" type="slidenum">
              <a:rPr lang="en-US" smtClean="0"/>
              <a:pPr/>
              <a:t>66</a:t>
            </a:fld>
            <a:endParaRPr lang="en-US"/>
          </a:p>
        </p:txBody>
      </p:sp>
    </p:spTree>
    <p:extLst>
      <p:ext uri="{BB962C8B-B14F-4D97-AF65-F5344CB8AC3E}">
        <p14:creationId xmlns:p14="http://schemas.microsoft.com/office/powerpoint/2010/main" val="10550327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Terminology, and Generative goals</a:t>
            </a:r>
          </a:p>
        </p:txBody>
      </p:sp>
      <p:sp>
        <p:nvSpPr>
          <p:cNvPr id="3" name="Content Placeholder 2"/>
          <p:cNvSpPr>
            <a:spLocks noGrp="1"/>
          </p:cNvSpPr>
          <p:nvPr>
            <p:ph idx="1"/>
          </p:nvPr>
        </p:nvSpPr>
        <p:spPr/>
        <p:txBody>
          <a:bodyPr/>
          <a:lstStyle/>
          <a:p>
            <a:r>
              <a:rPr lang="en-US" dirty="0"/>
              <a:t>Li et al (2006)</a:t>
            </a:r>
          </a:p>
          <a:p>
            <a:r>
              <a:rPr lang="en-US" dirty="0"/>
              <a:t>Q19: “Estimate, in terms of hours per day, how often you watch TV or listen to radio in your native language and other languages per day”</a:t>
            </a:r>
          </a:p>
          <a:p>
            <a:pPr lvl="1"/>
            <a:r>
              <a:rPr lang="en-US" dirty="0"/>
              <a:t>What does “native language” mean?</a:t>
            </a:r>
          </a:p>
          <a:p>
            <a:endParaRPr lang="en-US" dirty="0"/>
          </a:p>
          <a:p>
            <a:r>
              <a:rPr lang="en-US" dirty="0"/>
              <a:t>The goal of Li et al (2006, 2013) is (I believe) to propose a valid instrument that can reliably distinguish an individual’s L2 language from their L1 language</a:t>
            </a:r>
          </a:p>
          <a:p>
            <a:pPr lvl="1"/>
            <a:r>
              <a:rPr lang="en-US" dirty="0"/>
              <a:t>Is “Language” the same as ‘linguistic modules’?</a:t>
            </a:r>
          </a:p>
          <a:p>
            <a:pPr lvl="1"/>
            <a:r>
              <a:rPr lang="en-US" dirty="0"/>
              <a:t>Is this goal the same as the Generative Phonologist’s goal of determining whether they are eliciting data from a dominant L1 </a:t>
            </a:r>
            <a:r>
              <a:rPr lang="en-US" dirty="0" err="1"/>
              <a:t>PhM</a:t>
            </a:r>
            <a:r>
              <a:rPr lang="en-US" dirty="0"/>
              <a:t>?</a:t>
            </a:r>
          </a:p>
          <a:p>
            <a:pPr lvl="1"/>
            <a:r>
              <a:rPr lang="en-US" dirty="0"/>
              <a:t>It doesn’t address </a:t>
            </a:r>
            <a:r>
              <a:rPr lang="en-US" i="1" dirty="0"/>
              <a:t>speech style</a:t>
            </a:r>
            <a:r>
              <a:rPr lang="en-US" dirty="0"/>
              <a:t>, so will only eliminate certain L2 </a:t>
            </a:r>
            <a:r>
              <a:rPr lang="en-US" dirty="0" err="1"/>
              <a:t>PhMs</a:t>
            </a:r>
            <a:endParaRPr lang="en-US" dirty="0"/>
          </a:p>
          <a:p>
            <a:endParaRPr lang="en-US" dirty="0"/>
          </a:p>
          <a:p>
            <a:r>
              <a:rPr lang="en-US" dirty="0"/>
              <a:t>We need instruments </a:t>
            </a:r>
            <a:r>
              <a:rPr lang="en-US" i="1" dirty="0"/>
              <a:t>by </a:t>
            </a:r>
            <a:r>
              <a:rPr lang="en-US" dirty="0"/>
              <a:t>Generativists </a:t>
            </a:r>
            <a:r>
              <a:rPr lang="en-US" i="1" dirty="0"/>
              <a:t>for </a:t>
            </a:r>
            <a:r>
              <a:rPr lang="en-US" dirty="0"/>
              <a:t>Generativists</a:t>
            </a:r>
          </a:p>
          <a:p>
            <a:pPr lvl="1"/>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67</a:t>
            </a:fld>
            <a:endParaRPr lang="en-US"/>
          </a:p>
        </p:txBody>
      </p:sp>
    </p:spTree>
    <p:extLst>
      <p:ext uri="{BB962C8B-B14F-4D97-AF65-F5344CB8AC3E}">
        <p14:creationId xmlns:p14="http://schemas.microsoft.com/office/powerpoint/2010/main" val="32523083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textbooks say to do?</a:t>
            </a:r>
          </a:p>
        </p:txBody>
      </p:sp>
      <p:sp>
        <p:nvSpPr>
          <p:cNvPr id="3" name="Content Placeholder 2"/>
          <p:cNvSpPr>
            <a:spLocks noGrp="1"/>
          </p:cNvSpPr>
          <p:nvPr>
            <p:ph idx="1"/>
          </p:nvPr>
        </p:nvSpPr>
        <p:spPr/>
        <p:txBody>
          <a:bodyPr/>
          <a:lstStyle/>
          <a:p>
            <a:r>
              <a:rPr lang="en-US" dirty="0" err="1"/>
              <a:t>Bowern</a:t>
            </a:r>
            <a:r>
              <a:rPr lang="en-US" dirty="0"/>
              <a:t> (2007), Crowley (2008), </a:t>
            </a:r>
            <a:r>
              <a:rPr lang="en-US" dirty="0" err="1"/>
              <a:t>Cheliah</a:t>
            </a:r>
            <a:r>
              <a:rPr lang="en-US" dirty="0"/>
              <a:t> &amp; de Reuse (2011)</a:t>
            </a:r>
          </a:p>
          <a:p>
            <a:pPr lvl="1"/>
            <a:r>
              <a:rPr lang="en-US" dirty="0"/>
              <a:t>Give subject desiderata</a:t>
            </a:r>
          </a:p>
          <a:p>
            <a:pPr lvl="1"/>
            <a:r>
              <a:rPr lang="en-US" dirty="0"/>
              <a:t>But not </a:t>
            </a:r>
            <a:r>
              <a:rPr lang="en-US" i="1" dirty="0"/>
              <a:t>how</a:t>
            </a:r>
            <a:r>
              <a:rPr lang="en-US" dirty="0"/>
              <a:t> to determine these properties</a:t>
            </a:r>
          </a:p>
          <a:p>
            <a:endParaRPr lang="en-US" dirty="0"/>
          </a:p>
          <a:p>
            <a:r>
              <a:rPr lang="en-US" dirty="0"/>
              <a:t>…The ideal consultant is a </a:t>
            </a:r>
            <a:r>
              <a:rPr lang="en-US" b="1" u="sng" dirty="0"/>
              <a:t>native speaker </a:t>
            </a:r>
            <a:r>
              <a:rPr lang="en-US" dirty="0"/>
              <a:t>of the language under study, and an excellent </a:t>
            </a:r>
            <a:r>
              <a:rPr lang="en-US" b="1" u="sng" dirty="0"/>
              <a:t>second-language speaker</a:t>
            </a:r>
            <a:r>
              <a:rPr lang="en-US" b="1" dirty="0"/>
              <a:t> </a:t>
            </a:r>
            <a:r>
              <a:rPr lang="en-US" dirty="0"/>
              <a:t>of the contact language.  Ideal consultants have healthy, obliging, and like-minded friends and relatives who don’t mind being asked questions and being roped in work too.  They have </a:t>
            </a:r>
            <a:r>
              <a:rPr lang="en-US" b="1" u="sng" dirty="0"/>
              <a:t>no speech impediments</a:t>
            </a:r>
            <a:r>
              <a:rPr lang="en-US" dirty="0"/>
              <a:t>, they are fluent storytellers, and like thinking about and being creative with language.  They have </a:t>
            </a:r>
            <a:r>
              <a:rPr lang="en-US" b="1" u="sng" dirty="0"/>
              <a:t>very clear articulation</a:t>
            </a:r>
            <a:r>
              <a:rPr lang="en-US" dirty="0"/>
              <a:t> and infinite patience.  The ideal consultant has no other demands on their time, they never get sick, and neither do their relatives.  They never vary the loudness of their voice….</a:t>
            </a:r>
          </a:p>
          <a:p>
            <a:r>
              <a:rPr lang="en-US" dirty="0"/>
              <a:t>	  The ‘ideal consultant’ I’ve just described is a myth.” (</a:t>
            </a:r>
            <a:r>
              <a:rPr lang="en-US" dirty="0" err="1"/>
              <a:t>Bowern</a:t>
            </a:r>
            <a:r>
              <a:rPr lang="en-US" dirty="0"/>
              <a:t> 2007§10.3.1)</a:t>
            </a:r>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68</a:t>
            </a:fld>
            <a:endParaRPr lang="en-US"/>
          </a:p>
        </p:txBody>
      </p:sp>
    </p:spTree>
    <p:extLst>
      <p:ext uri="{BB962C8B-B14F-4D97-AF65-F5344CB8AC3E}">
        <p14:creationId xmlns:p14="http://schemas.microsoft.com/office/powerpoint/2010/main" val="42916634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Cheliah</a:t>
            </a:r>
            <a:r>
              <a:rPr lang="en-US" dirty="0"/>
              <a:t> &amp; de Reuse (2011:168ff)</a:t>
            </a:r>
          </a:p>
        </p:txBody>
      </p:sp>
      <p:sp>
        <p:nvSpPr>
          <p:cNvPr id="3" name="Content Placeholder 2"/>
          <p:cNvSpPr>
            <a:spLocks noGrp="1"/>
          </p:cNvSpPr>
          <p:nvPr>
            <p:ph idx="1"/>
          </p:nvPr>
        </p:nvSpPr>
        <p:spPr/>
        <p:txBody>
          <a:bodyPr/>
          <a:lstStyle/>
          <a:p>
            <a:r>
              <a:rPr lang="en-US" dirty="0"/>
              <a:t>“8. Linguistically proficient: can produce syntactically well-formed utterances that are semantically meaningful, pragmatically adequate, and textually coherent</a:t>
            </a:r>
          </a:p>
          <a:p>
            <a:r>
              <a:rPr lang="en-US" dirty="0"/>
              <a:t>9. Language competence: preferably monolingual</a:t>
            </a:r>
          </a:p>
          <a:p>
            <a:r>
              <a:rPr lang="en-US" dirty="0"/>
              <a:t>10. Linguistic environment: birth place, residence, and working place of the native speaker preferably in language community</a:t>
            </a:r>
          </a:p>
          <a:p>
            <a:r>
              <a:rPr lang="en-US" dirty="0"/>
              <a:t>11. Linguistic education: native speaker should preferably not be a writer, poet, literary critic, or linguist, but a normal language user</a:t>
            </a:r>
          </a:p>
          <a:p>
            <a:r>
              <a:rPr lang="en-US" dirty="0"/>
              <a:t>12. Performance abilities: a good communicator but not a professional performer</a:t>
            </a:r>
          </a:p>
          <a:p>
            <a:r>
              <a:rPr lang="en-US" dirty="0"/>
              <a:t>13. Intuitions: well-working</a:t>
            </a:r>
          </a:p>
          <a:p>
            <a:r>
              <a:rPr lang="en-US" dirty="0"/>
              <a:t>14. Introspection: does not need to offer grammatical judgments”</a:t>
            </a:r>
          </a:p>
          <a:p>
            <a:pPr marL="0" indent="0">
              <a:buNone/>
            </a:pPr>
            <a:endParaRPr lang="en-US" dirty="0"/>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69</a:t>
            </a:fld>
            <a:endParaRPr lang="en-US"/>
          </a:p>
        </p:txBody>
      </p:sp>
    </p:spTree>
    <p:extLst>
      <p:ext uri="{BB962C8B-B14F-4D97-AF65-F5344CB8AC3E}">
        <p14:creationId xmlns:p14="http://schemas.microsoft.com/office/powerpoint/2010/main" val="5805531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Shu-hao Shih’s Gujarati experiment (2018)</a:t>
            </a:r>
          </a:p>
        </p:txBody>
      </p:sp>
      <p:pic>
        <p:nvPicPr>
          <p:cNvPr id="5" name="Content Placeholder 4"/>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flipH="1">
            <a:off x="609600" y="1329715"/>
            <a:ext cx="2652346" cy="2564803"/>
          </a:xfrm>
        </p:spPr>
      </p:pic>
      <p:sp>
        <p:nvSpPr>
          <p:cNvPr id="4" name="Slide Number Placeholder 3"/>
          <p:cNvSpPr>
            <a:spLocks noGrp="1"/>
          </p:cNvSpPr>
          <p:nvPr>
            <p:ph type="sldNum" sz="quarter" idx="10"/>
          </p:nvPr>
        </p:nvSpPr>
        <p:spPr/>
        <p:txBody>
          <a:bodyPr/>
          <a:lstStyle/>
          <a:p>
            <a:fld id="{3013AB8E-5E72-194F-9F9C-D0D776FCF1E4}" type="slidenum">
              <a:rPr lang="en-US" smtClean="0"/>
              <a:pPr/>
              <a:t>7</a:t>
            </a:fld>
            <a:endParaRPr lang="en-US"/>
          </a:p>
        </p:txBody>
      </p:sp>
      <p:pic>
        <p:nvPicPr>
          <p:cNvPr id="9" name="圖片 99" descr="F1-F2.emf"/>
          <p:cNvPicPr>
            <a:picLocks noChangeAspect="1"/>
          </p:cNvPicPr>
          <p:nvPr/>
        </p:nvPicPr>
        <p:blipFill>
          <a:blip r:embed="rId3" cstate="print"/>
          <a:stretch>
            <a:fillRect/>
          </a:stretch>
        </p:blipFill>
        <p:spPr>
          <a:xfrm>
            <a:off x="3349869" y="1233035"/>
            <a:ext cx="8006688" cy="5337793"/>
          </a:xfrm>
          <a:prstGeom prst="rect">
            <a:avLst/>
          </a:prstGeom>
        </p:spPr>
      </p:pic>
      <p:sp>
        <p:nvSpPr>
          <p:cNvPr id="10" name="TextBox 9"/>
          <p:cNvSpPr txBox="1"/>
          <p:nvPr/>
        </p:nvSpPr>
        <p:spPr>
          <a:xfrm>
            <a:off x="10578437" y="3367713"/>
            <a:ext cx="1732085" cy="954107"/>
          </a:xfrm>
          <a:prstGeom prst="rect">
            <a:avLst/>
          </a:prstGeom>
          <a:solidFill>
            <a:schemeClr val="bg1"/>
          </a:solidFill>
        </p:spPr>
        <p:txBody>
          <a:bodyPr wrap="square" rtlCol="0">
            <a:spAutoFit/>
          </a:bodyPr>
          <a:lstStyle/>
          <a:p>
            <a:r>
              <a:rPr lang="en-US" sz="1400" dirty="0"/>
              <a:t>penult stressed [a]</a:t>
            </a:r>
          </a:p>
          <a:p>
            <a:r>
              <a:rPr lang="en-US" sz="1400" dirty="0"/>
              <a:t>final unstressed [a]</a:t>
            </a:r>
          </a:p>
          <a:p>
            <a:r>
              <a:rPr lang="en-US" sz="1400" dirty="0"/>
              <a:t>penult stressed [a]</a:t>
            </a:r>
          </a:p>
          <a:p>
            <a:r>
              <a:rPr lang="en-US" sz="1400" dirty="0"/>
              <a:t>final stressed [a]</a:t>
            </a:r>
          </a:p>
        </p:txBody>
      </p:sp>
      <p:sp>
        <p:nvSpPr>
          <p:cNvPr id="11" name="Oval Callout 10"/>
          <p:cNvSpPr/>
          <p:nvPr/>
        </p:nvSpPr>
        <p:spPr>
          <a:xfrm>
            <a:off x="8238392" y="1039346"/>
            <a:ext cx="3446585" cy="2125885"/>
          </a:xfrm>
          <a:prstGeom prst="wedgeEllipseCallout">
            <a:avLst>
              <a:gd name="adj1" fmla="val -69731"/>
              <a:gd name="adj2" fmla="val 54111"/>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solidFill>
                  <a:schemeClr val="tx1"/>
                </a:solidFill>
              </a:rPr>
              <a:t>F</a:t>
            </a:r>
            <a:r>
              <a:rPr lang="en-US" sz="1800" dirty="0">
                <a:solidFill>
                  <a:schemeClr val="tx1"/>
                </a:solidFill>
              </a:rPr>
              <a:t>inal unstressed [a] has the same quality as putative final ‘stressed’ [a]</a:t>
            </a:r>
          </a:p>
        </p:txBody>
      </p:sp>
      <p:sp>
        <p:nvSpPr>
          <p:cNvPr id="12" name="TextBox 11"/>
          <p:cNvSpPr txBox="1"/>
          <p:nvPr/>
        </p:nvSpPr>
        <p:spPr>
          <a:xfrm>
            <a:off x="3810000" y="4515509"/>
            <a:ext cx="7241931" cy="1477328"/>
          </a:xfrm>
          <a:prstGeom prst="rect">
            <a:avLst/>
          </a:prstGeom>
          <a:noFill/>
        </p:spPr>
        <p:txBody>
          <a:bodyPr wrap="square" rtlCol="0">
            <a:spAutoFit/>
          </a:bodyPr>
          <a:lstStyle/>
          <a:p>
            <a:r>
              <a:rPr lang="en-US" sz="1800" dirty="0"/>
              <a:t>Final unstressed [a] is the same as putative final </a:t>
            </a:r>
            <a:r>
              <a:rPr lang="en-US" sz="1800" i="1" dirty="0"/>
              <a:t>stressed </a:t>
            </a:r>
            <a:r>
              <a:rPr lang="en-US" sz="1800" dirty="0"/>
              <a:t>[a] in </a:t>
            </a:r>
          </a:p>
          <a:p>
            <a:pPr marL="285750" indent="-285750">
              <a:buFont typeface="Arial" panose="020B0604020202020204" pitchFamily="34" charset="0"/>
              <a:buChar char="•"/>
            </a:pPr>
            <a:r>
              <a:rPr lang="en-US" sz="1800" dirty="0"/>
              <a:t>quality</a:t>
            </a:r>
          </a:p>
          <a:p>
            <a:pPr marL="285750" indent="-285750">
              <a:buFont typeface="Arial" panose="020B0604020202020204" pitchFamily="34" charset="0"/>
              <a:buChar char="•"/>
            </a:pPr>
            <a:r>
              <a:rPr lang="en-US" sz="1800" dirty="0"/>
              <a:t>intensity</a:t>
            </a:r>
          </a:p>
          <a:p>
            <a:pPr marL="285750" indent="-285750">
              <a:buFont typeface="Arial" panose="020B0604020202020204" pitchFamily="34" charset="0"/>
              <a:buChar char="•"/>
            </a:pPr>
            <a:r>
              <a:rPr lang="en-US" sz="1800" dirty="0"/>
              <a:t>F0</a:t>
            </a:r>
          </a:p>
          <a:p>
            <a:pPr marL="285750" indent="-285750">
              <a:buFont typeface="Arial" panose="020B0604020202020204" pitchFamily="34" charset="0"/>
              <a:buChar char="•"/>
            </a:pPr>
            <a:r>
              <a:rPr lang="en-US" sz="1800" dirty="0"/>
              <a:t>duration</a:t>
            </a:r>
          </a:p>
        </p:txBody>
      </p:sp>
      <p:sp>
        <p:nvSpPr>
          <p:cNvPr id="13" name="TextBox 12"/>
          <p:cNvSpPr txBox="1"/>
          <p:nvPr/>
        </p:nvSpPr>
        <p:spPr>
          <a:xfrm>
            <a:off x="609600" y="4180114"/>
            <a:ext cx="2797432" cy="338554"/>
          </a:xfrm>
          <a:prstGeom prst="rect">
            <a:avLst/>
          </a:prstGeom>
          <a:noFill/>
        </p:spPr>
        <p:txBody>
          <a:bodyPr wrap="none" rtlCol="0">
            <a:spAutoFit/>
          </a:bodyPr>
          <a:lstStyle/>
          <a:p>
            <a:r>
              <a:rPr lang="en-US" sz="1600" dirty="0">
                <a:hlinkClick r:id="rId4"/>
              </a:rPr>
              <a:t>http://www.shuhaoshih.com/</a:t>
            </a:r>
            <a:r>
              <a:rPr lang="en-US" sz="1600" dirty="0"/>
              <a:t> </a:t>
            </a:r>
            <a:endParaRPr lang="en-US" dirty="0"/>
          </a:p>
        </p:txBody>
      </p:sp>
      <p:sp>
        <p:nvSpPr>
          <p:cNvPr id="14" name="TextBox 13"/>
          <p:cNvSpPr txBox="1"/>
          <p:nvPr/>
        </p:nvSpPr>
        <p:spPr>
          <a:xfrm>
            <a:off x="681135" y="5047861"/>
            <a:ext cx="2765501" cy="707886"/>
          </a:xfrm>
          <a:prstGeom prst="rect">
            <a:avLst/>
          </a:prstGeom>
          <a:noFill/>
        </p:spPr>
        <p:txBody>
          <a:bodyPr wrap="none" rtlCol="0">
            <a:spAutoFit/>
          </a:bodyPr>
          <a:lstStyle/>
          <a:p>
            <a:r>
              <a:rPr lang="en-US" sz="2000" dirty="0">
                <a:hlinkClick r:id="rId5"/>
              </a:rPr>
              <a:t>Dustin Bowers (UCLA)</a:t>
            </a:r>
            <a:endParaRPr lang="en-US" sz="2000" dirty="0"/>
          </a:p>
          <a:p>
            <a:pPr marL="342900" indent="-342900">
              <a:buFont typeface="Arial" panose="020B0604020202020204" pitchFamily="34" charset="0"/>
              <a:buChar char="•"/>
            </a:pPr>
            <a:r>
              <a:rPr lang="en-US" sz="2000" dirty="0"/>
              <a:t>Same findings</a:t>
            </a:r>
          </a:p>
        </p:txBody>
      </p:sp>
    </p:spTree>
    <p:extLst>
      <p:ext uri="{BB962C8B-B14F-4D97-AF65-F5344CB8AC3E}">
        <p14:creationId xmlns:p14="http://schemas.microsoft.com/office/powerpoint/2010/main" val="3246666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500" fill="hold"/>
                                        <p:tgtEl>
                                          <p:spTgt spid="9"/>
                                        </p:tgtEl>
                                      </p:cBhvr>
                                      <p:by x="50000" y="50000"/>
                                    </p:animScale>
                                  </p:childTnLst>
                                </p:cTn>
                              </p:par>
                              <p:par>
                                <p:cTn id="15" presetID="42" presetClass="path" presetSubtype="0" accel="50000" decel="50000" fill="hold" nodeType="withEffect">
                                  <p:stCondLst>
                                    <p:cond delay="0"/>
                                  </p:stCondLst>
                                  <p:childTnLst>
                                    <p:animMotion origin="layout" path="M 5E-6 -1.48148E-6 L -0.11081 -0.18403 " pathEditMode="relative" rAng="0" ptsTypes="AA">
                                      <p:cBhvr>
                                        <p:cTn id="16" dur="500" fill="hold"/>
                                        <p:tgtEl>
                                          <p:spTgt spid="9"/>
                                        </p:tgtEl>
                                        <p:attrNameLst>
                                          <p:attrName>ppt_x</p:attrName>
                                          <p:attrName>ppt_y</p:attrName>
                                        </p:attrNameLst>
                                      </p:cBhvr>
                                      <p:rCtr x="-5547" y="-9213"/>
                                    </p:animMotion>
                                  </p:childTnLst>
                                </p:cTn>
                              </p:par>
                              <p:par>
                                <p:cTn id="17" presetID="1" presetClass="exit"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hidden"/>
                                      </p:to>
                                    </p:set>
                                  </p:childTnLst>
                                </p:cTn>
                              </p:par>
                            </p:childTnLst>
                          </p:cTn>
                        </p:par>
                        <p:par>
                          <p:cTn id="21" fill="hold">
                            <p:stCondLst>
                              <p:cond delay="500"/>
                            </p:stCondLst>
                            <p:childTnLst>
                              <p:par>
                                <p:cTn id="22" presetID="1" presetClass="entr" presetSubtype="0"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p:bldP spid="14" grpId="0"/>
    </p:bld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Conservative Approach</a:t>
            </a:r>
          </a:p>
        </p:txBody>
      </p:sp>
      <p:sp>
        <p:nvSpPr>
          <p:cNvPr id="3" name="Content Placeholder 2"/>
          <p:cNvSpPr>
            <a:spLocks noGrp="1"/>
          </p:cNvSpPr>
          <p:nvPr>
            <p:ph idx="1"/>
          </p:nvPr>
        </p:nvSpPr>
        <p:spPr/>
        <p:txBody>
          <a:bodyPr/>
          <a:lstStyle/>
          <a:p>
            <a:r>
              <a:rPr lang="en-US" dirty="0"/>
              <a:t>Try to determine properties that will ensure (in theory) that the speaker has no option but to speak with an L1 </a:t>
            </a:r>
            <a:r>
              <a:rPr lang="en-US" dirty="0" err="1"/>
              <a:t>PhM</a:t>
            </a:r>
            <a:endParaRPr lang="en-US" dirty="0"/>
          </a:p>
          <a:p>
            <a:pPr lvl="1"/>
            <a:r>
              <a:rPr lang="en-US" dirty="0"/>
              <a:t>Monolingual</a:t>
            </a:r>
          </a:p>
          <a:p>
            <a:pPr lvl="1"/>
            <a:r>
              <a:rPr lang="en-US" dirty="0"/>
              <a:t>Never left speech community</a:t>
            </a:r>
          </a:p>
          <a:p>
            <a:pPr lvl="1"/>
            <a:r>
              <a:rPr lang="en-US" dirty="0"/>
              <a:t>Homogenous speech community</a:t>
            </a:r>
          </a:p>
          <a:p>
            <a:pPr lvl="1"/>
            <a:r>
              <a:rPr lang="en-US" dirty="0"/>
              <a:t>Had no serious contact with another language</a:t>
            </a:r>
          </a:p>
          <a:p>
            <a:pPr lvl="1"/>
            <a:endParaRPr lang="en-US" dirty="0"/>
          </a:p>
          <a:p>
            <a:r>
              <a:rPr lang="en-US" dirty="0"/>
              <a:t>Problems</a:t>
            </a:r>
          </a:p>
          <a:p>
            <a:pPr lvl="1"/>
            <a:r>
              <a:rPr lang="en-US" dirty="0"/>
              <a:t>Still doesn’t solve the problem of speech styles</a:t>
            </a:r>
          </a:p>
          <a:p>
            <a:pPr lvl="1"/>
            <a:r>
              <a:rPr lang="en-US" dirty="0"/>
              <a:t>This doesn’t force people to speak in their vernacular speech style</a:t>
            </a:r>
          </a:p>
          <a:p>
            <a:pPr lvl="1"/>
            <a:r>
              <a:rPr lang="en-US" dirty="0"/>
              <a:t>Impractical: Many people are bilinguals, or at least </a:t>
            </a:r>
            <a:r>
              <a:rPr lang="en-US" dirty="0" err="1"/>
              <a:t>bidialectal</a:t>
            </a:r>
            <a:r>
              <a:rPr lang="en-US" dirty="0"/>
              <a:t>; perhaps everyone has more than one speech style</a:t>
            </a:r>
          </a:p>
          <a:p>
            <a:pPr lvl="1"/>
            <a:r>
              <a:rPr lang="en-US" i="1" dirty="0"/>
              <a:t>and</a:t>
            </a:r>
            <a:r>
              <a:rPr lang="en-US" dirty="0"/>
              <a:t> it still requires </a:t>
            </a:r>
            <a:r>
              <a:rPr lang="en-US" i="1" dirty="0"/>
              <a:t>methods</a:t>
            </a:r>
            <a:r>
              <a:rPr lang="en-US" dirty="0"/>
              <a:t> for determining whether someone is a monolingual, </a:t>
            </a:r>
            <a:r>
              <a:rPr lang="en-US" dirty="0" err="1"/>
              <a:t>etc</a:t>
            </a:r>
            <a:r>
              <a:rPr lang="en-US" dirty="0"/>
              <a:t> etc.</a:t>
            </a:r>
            <a:endParaRPr lang="en-US" i="1"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70</a:t>
            </a:fld>
            <a:endParaRPr lang="en-US"/>
          </a:p>
        </p:txBody>
      </p:sp>
    </p:spTree>
    <p:extLst>
      <p:ext uri="{BB962C8B-B14F-4D97-AF65-F5344CB8AC3E}">
        <p14:creationId xmlns:p14="http://schemas.microsoft.com/office/powerpoint/2010/main" val="16517895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Grammaticality Judgment method</a:t>
            </a:r>
          </a:p>
        </p:txBody>
      </p:sp>
      <p:sp>
        <p:nvSpPr>
          <p:cNvPr id="3" name="Content Placeholder 2"/>
          <p:cNvSpPr>
            <a:spLocks noGrp="1"/>
          </p:cNvSpPr>
          <p:nvPr>
            <p:ph idx="1"/>
          </p:nvPr>
        </p:nvSpPr>
        <p:spPr/>
        <p:txBody>
          <a:bodyPr/>
          <a:lstStyle/>
          <a:p>
            <a:r>
              <a:rPr lang="en-US" dirty="0"/>
              <a:t>Idea: Only native speakers can give (consistent, immediate?) grammaticality judgments</a:t>
            </a:r>
          </a:p>
          <a:p>
            <a:endParaRPr lang="en-US" dirty="0"/>
          </a:p>
          <a:p>
            <a:r>
              <a:rPr lang="en-US" dirty="0"/>
              <a:t>Problem: theory-connection: </a:t>
            </a:r>
            <a:r>
              <a:rPr lang="en-US" i="1" dirty="0"/>
              <a:t>why</a:t>
            </a:r>
            <a:r>
              <a:rPr lang="en-US" dirty="0"/>
              <a:t> does it follow that only native speakers can give such judgments?</a:t>
            </a:r>
          </a:p>
          <a:p>
            <a:endParaRPr lang="en-US" dirty="0"/>
          </a:p>
          <a:p>
            <a:r>
              <a:rPr lang="en-US" dirty="0"/>
              <a:t>Some native speakers are not capable of giving judgments</a:t>
            </a:r>
          </a:p>
          <a:p>
            <a:pPr lvl="1"/>
            <a:r>
              <a:rPr lang="en-US" dirty="0"/>
              <a:t>“I was able to obtain excellent narrative data from the monolinguals, however, I was unable to achieve much with them in the way of ‘traditional elicitation’, in the sense of grammaticality </a:t>
            </a:r>
            <a:r>
              <a:rPr lang="en-US" dirty="0" err="1"/>
              <a:t>judgements</a:t>
            </a:r>
            <a:r>
              <a:rPr lang="en-US" dirty="0"/>
              <a:t>, guided discourse and description tasks, and so on” (Dunn 1999 on Chukchi)</a:t>
            </a:r>
          </a:p>
          <a:p>
            <a:pPr lvl="1"/>
            <a:r>
              <a:rPr lang="en-US" dirty="0"/>
              <a:t>“The bilinguals tended to be uncomfortable producing novel sentences outside real conversation with other full speakers, and in artificial contexts generally produced very Russian-like syntactic constructions.”</a:t>
            </a:r>
          </a:p>
        </p:txBody>
      </p:sp>
      <p:sp>
        <p:nvSpPr>
          <p:cNvPr id="4" name="Slide Number Placeholder 3"/>
          <p:cNvSpPr>
            <a:spLocks noGrp="1"/>
          </p:cNvSpPr>
          <p:nvPr>
            <p:ph type="sldNum" sz="quarter" idx="10"/>
          </p:nvPr>
        </p:nvSpPr>
        <p:spPr/>
        <p:txBody>
          <a:bodyPr/>
          <a:lstStyle/>
          <a:p>
            <a:fld id="{3013AB8E-5E72-194F-9F9C-D0D776FCF1E4}" type="slidenum">
              <a:rPr lang="en-US" smtClean="0"/>
              <a:pPr/>
              <a:t>71</a:t>
            </a:fld>
            <a:endParaRPr lang="en-US"/>
          </a:p>
        </p:txBody>
      </p:sp>
    </p:spTree>
    <p:extLst>
      <p:ext uri="{BB962C8B-B14F-4D97-AF65-F5344CB8AC3E}">
        <p14:creationId xmlns:p14="http://schemas.microsoft.com/office/powerpoint/2010/main" val="29335598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 hoc evaluation method</a:t>
            </a:r>
          </a:p>
        </p:txBody>
      </p:sp>
      <p:sp>
        <p:nvSpPr>
          <p:cNvPr id="3" name="Content Placeholder 2"/>
          <p:cNvSpPr>
            <a:spLocks noGrp="1"/>
          </p:cNvSpPr>
          <p:nvPr>
            <p:ph idx="1"/>
          </p:nvPr>
        </p:nvSpPr>
        <p:spPr/>
        <p:txBody>
          <a:bodyPr/>
          <a:lstStyle/>
          <a:p>
            <a:r>
              <a:rPr lang="en-US" dirty="0"/>
              <a:t>Silva (2006) </a:t>
            </a:r>
            <a:r>
              <a:rPr lang="en-US" i="1" dirty="0"/>
              <a:t>Phonology article</a:t>
            </a:r>
          </a:p>
          <a:p>
            <a:endParaRPr lang="en-US" dirty="0"/>
          </a:p>
          <a:p>
            <a:r>
              <a:rPr lang="en-US" dirty="0"/>
              <a:t>But also </a:t>
            </a:r>
            <a:r>
              <a:rPr lang="en-US" dirty="0" err="1"/>
              <a:t>Echeverr</a:t>
            </a:r>
            <a:r>
              <a:rPr lang="en-US" dirty="0" err="1">
                <a:latin typeface="Arial" panose="020B0604020202020204" pitchFamily="34" charset="0"/>
                <a:cs typeface="Arial" panose="020B0604020202020204" pitchFamily="34" charset="0"/>
              </a:rPr>
              <a:t>ía</a:t>
            </a:r>
            <a:r>
              <a:rPr lang="en-US" dirty="0">
                <a:latin typeface="Arial" panose="020B0604020202020204" pitchFamily="34" charset="0"/>
                <a:cs typeface="Arial" panose="020B0604020202020204" pitchFamily="34" charset="0"/>
              </a:rPr>
              <a:t> (1964) on </a:t>
            </a:r>
            <a:r>
              <a:rPr lang="en-US" dirty="0" err="1">
                <a:latin typeface="Arial" panose="020B0604020202020204" pitchFamily="34" charset="0"/>
                <a:cs typeface="Arial" panose="020B0604020202020204" pitchFamily="34" charset="0"/>
              </a:rPr>
              <a:t>Mapudungan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Araucanian</a:t>
            </a:r>
            <a:r>
              <a:rPr lang="en-US" dirty="0">
                <a:latin typeface="Arial" panose="020B0604020202020204" pitchFamily="34" charset="0"/>
                <a:cs typeface="Arial" panose="020B0604020202020204" pitchFamily="34" charset="0"/>
              </a:rPr>
              <a:t>)</a:t>
            </a:r>
          </a:p>
          <a:p>
            <a:pPr lvl="1"/>
            <a:r>
              <a:rPr lang="en-US" dirty="0">
                <a:latin typeface="Arial" panose="020B0604020202020204" pitchFamily="34" charset="0"/>
                <a:cs typeface="Arial" panose="020B0604020202020204" pitchFamily="34" charset="0"/>
              </a:rPr>
              <a:t>One of his subjects (Maria </a:t>
            </a:r>
            <a:r>
              <a:rPr lang="en-US" dirty="0" err="1">
                <a:latin typeface="Arial" panose="020B0604020202020204" pitchFamily="34" charset="0"/>
                <a:cs typeface="Arial" panose="020B0604020202020204" pitchFamily="34" charset="0"/>
              </a:rPr>
              <a:t>Catrileo</a:t>
            </a:r>
            <a:r>
              <a:rPr lang="en-US" dirty="0">
                <a:latin typeface="Arial" panose="020B0604020202020204" pitchFamily="34" charset="0"/>
                <a:cs typeface="Arial" panose="020B0604020202020204" pitchFamily="34" charset="0"/>
              </a:rPr>
              <a:t>) listened to another subject’s recordings (</a:t>
            </a:r>
            <a:r>
              <a:rPr lang="en-US" dirty="0" err="1">
                <a:latin typeface="Arial" panose="020B0604020202020204" pitchFamily="34" charset="0"/>
                <a:cs typeface="Arial" panose="020B0604020202020204" pitchFamily="34" charset="0"/>
              </a:rPr>
              <a:t>Ailío</a:t>
            </a:r>
            <a:r>
              <a:rPr lang="en-US" dirty="0">
                <a:latin typeface="Arial" panose="020B0604020202020204" pitchFamily="34" charset="0"/>
                <a:cs typeface="Arial" panose="020B0604020202020204" pitchFamily="34" charset="0"/>
              </a:rPr>
              <a:t>)</a:t>
            </a:r>
          </a:p>
          <a:p>
            <a:pPr lvl="1"/>
            <a:r>
              <a:rPr lang="en-US" dirty="0">
                <a:latin typeface="Arial" panose="020B0604020202020204" pitchFamily="34" charset="0"/>
                <a:cs typeface="Arial" panose="020B0604020202020204" pitchFamily="34" charset="0"/>
              </a:rPr>
              <a:t>She expressed suspicion</a:t>
            </a:r>
          </a:p>
          <a:p>
            <a:pPr lvl="1"/>
            <a:r>
              <a:rPr lang="en-US" dirty="0">
                <a:latin typeface="Arial" panose="020B0604020202020204" pitchFamily="34" charset="0"/>
                <a:cs typeface="Arial" panose="020B0604020202020204" pitchFamily="34" charset="0"/>
              </a:rPr>
              <a:t>The author found </a:t>
            </a:r>
            <a:r>
              <a:rPr lang="en-US" dirty="0" err="1">
                <a:latin typeface="Arial" panose="020B0604020202020204" pitchFamily="34" charset="0"/>
                <a:cs typeface="Arial" panose="020B0604020202020204" pitchFamily="34" charset="0"/>
              </a:rPr>
              <a:t>Ailío</a:t>
            </a:r>
            <a:r>
              <a:rPr lang="en-US" dirty="0">
                <a:latin typeface="Arial" panose="020B0604020202020204" pitchFamily="34" charset="0"/>
                <a:cs typeface="Arial" panose="020B0604020202020204" pitchFamily="34" charset="0"/>
              </a:rPr>
              <a:t> couldn’t produce some words, and pronounced others inconsistently</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Does this tell us about L1ness, or dialect variation, or socio-cultural acceptance?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It’s not practical – we need methods for finding L1 subjects </a:t>
            </a:r>
            <a:r>
              <a:rPr lang="en-US" i="1" dirty="0">
                <a:latin typeface="Arial" panose="020B0604020202020204" pitchFamily="34" charset="0"/>
                <a:cs typeface="Arial" panose="020B0604020202020204" pitchFamily="34" charset="0"/>
              </a:rPr>
              <a:t>before</a:t>
            </a:r>
            <a:r>
              <a:rPr lang="en-US" dirty="0">
                <a:latin typeface="Arial" panose="020B0604020202020204" pitchFamily="34" charset="0"/>
                <a:cs typeface="Arial" panose="020B0604020202020204" pitchFamily="34" charset="0"/>
              </a:rPr>
              <a:t> we do all the work.</a:t>
            </a:r>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72</a:t>
            </a:fld>
            <a:endParaRPr lang="en-US"/>
          </a:p>
        </p:txBody>
      </p:sp>
    </p:spTree>
    <p:extLst>
      <p:ext uri="{BB962C8B-B14F-4D97-AF65-F5344CB8AC3E}">
        <p14:creationId xmlns:p14="http://schemas.microsoft.com/office/powerpoint/2010/main" val="6912311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Third-person reputation</a:t>
            </a:r>
          </a:p>
        </p:txBody>
      </p:sp>
      <p:sp>
        <p:nvSpPr>
          <p:cNvPr id="3" name="Content Placeholder 2"/>
          <p:cNvSpPr>
            <a:spLocks noGrp="1"/>
          </p:cNvSpPr>
          <p:nvPr>
            <p:ph idx="1"/>
          </p:nvPr>
        </p:nvSpPr>
        <p:spPr/>
        <p:txBody>
          <a:bodyPr/>
          <a:lstStyle/>
          <a:p>
            <a:r>
              <a:rPr lang="en-US" dirty="0"/>
              <a:t>Dixon (1991) on </a:t>
            </a:r>
            <a:r>
              <a:rPr lang="en-US" dirty="0" err="1"/>
              <a:t>Mbabaram</a:t>
            </a:r>
            <a:endParaRPr lang="en-US" dirty="0"/>
          </a:p>
          <a:p>
            <a:r>
              <a:rPr lang="en-US" dirty="0"/>
              <a:t>“While always friendly, Bennett was at first not the most cooperative of informants, insisting that he remembered very little of the language.  As time went by, he became more interested in the project, and more willing (although never eager) to help.” (Dixon 1991:353).</a:t>
            </a:r>
          </a:p>
          <a:p>
            <a:pPr lvl="1"/>
            <a:r>
              <a:rPr lang="en-US" dirty="0"/>
              <a:t>Was he really an L1 speaker?</a:t>
            </a:r>
          </a:p>
          <a:p>
            <a:pPr lvl="1"/>
            <a:r>
              <a:rPr lang="en-US" dirty="0"/>
              <a:t>At the very least, he was impaired.</a:t>
            </a:r>
          </a:p>
          <a:p>
            <a:pPr lvl="1"/>
            <a:endParaRPr lang="en-US" dirty="0"/>
          </a:p>
          <a:p>
            <a:r>
              <a:rPr lang="en-US" dirty="0"/>
              <a:t>“It became clear that those Aborigines who were recommended to us by the white people were likely to be the least knowledgeable, and least useful for our purposes.  The best informants tried to have as little as possible to do with whites, and were often branded by them as troublemakers.” (Dixon 1984:34)</a:t>
            </a:r>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73</a:t>
            </a:fld>
            <a:endParaRPr lang="en-US"/>
          </a:p>
        </p:txBody>
      </p:sp>
    </p:spTree>
    <p:extLst>
      <p:ext uri="{BB962C8B-B14F-4D97-AF65-F5344CB8AC3E}">
        <p14:creationId xmlns:p14="http://schemas.microsoft.com/office/powerpoint/2010/main" val="19410941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Gold standard: The Fieldworker’s method</a:t>
            </a:r>
          </a:p>
        </p:txBody>
      </p:sp>
      <p:sp>
        <p:nvSpPr>
          <p:cNvPr id="3" name="Content Placeholder 2"/>
          <p:cNvSpPr>
            <a:spLocks noGrp="1"/>
          </p:cNvSpPr>
          <p:nvPr>
            <p:ph idx="1"/>
          </p:nvPr>
        </p:nvSpPr>
        <p:spPr/>
        <p:txBody>
          <a:bodyPr/>
          <a:lstStyle/>
          <a:p>
            <a:r>
              <a:rPr lang="en-US" dirty="0"/>
              <a:t>Involves getting to know the subject and their community</a:t>
            </a:r>
          </a:p>
          <a:p>
            <a:pPr lvl="1"/>
            <a:r>
              <a:rPr lang="en-US" dirty="0"/>
              <a:t>Use indirect evidence that the subject grew up speaking the target language exclusively or primarily</a:t>
            </a:r>
          </a:p>
          <a:p>
            <a:pPr lvl="1"/>
            <a:r>
              <a:rPr lang="en-US" dirty="0"/>
              <a:t>Naturally assess consistency, spontaneity, and so on through elicitation and production tasks</a:t>
            </a:r>
          </a:p>
          <a:p>
            <a:endParaRPr lang="en-US" dirty="0"/>
          </a:p>
          <a:p>
            <a:r>
              <a:rPr lang="en-US" dirty="0"/>
              <a:t>M</a:t>
            </a:r>
            <a:r>
              <a:rPr lang="en-US" dirty="0">
                <a:latin typeface="Arial" panose="020B0604020202020204" pitchFamily="34" charset="0"/>
                <a:cs typeface="Arial" panose="020B0604020202020204" pitchFamily="34" charset="0"/>
              </a:rPr>
              <a:t>āori example</a:t>
            </a:r>
          </a:p>
          <a:p>
            <a:pPr lvl="1"/>
            <a:r>
              <a:rPr lang="en-US" dirty="0">
                <a:latin typeface="Arial" panose="020B0604020202020204" pitchFamily="34" charset="0"/>
                <a:cs typeface="Arial" panose="020B0604020202020204" pitchFamily="34" charset="0"/>
              </a:rPr>
              <a:t>I asked the subject to put a word for a foodstuff in a sentence</a:t>
            </a:r>
          </a:p>
          <a:p>
            <a:pPr lvl="1"/>
            <a:r>
              <a:rPr lang="en-US" dirty="0">
                <a:latin typeface="Arial" panose="020B0604020202020204" pitchFamily="34" charset="0"/>
                <a:cs typeface="Arial" panose="020B0604020202020204" pitchFamily="34" charset="0"/>
              </a:rPr>
              <a:t>He started crying and recounted how it reminded him of his childhood – his mother used to make this food</a:t>
            </a:r>
          </a:p>
          <a:p>
            <a:pPr lvl="1"/>
            <a:endParaRPr lang="en-US" dirty="0"/>
          </a:p>
          <a:p>
            <a:r>
              <a:rPr lang="en-US" dirty="0"/>
              <a:t>Nauru</a:t>
            </a:r>
          </a:p>
          <a:p>
            <a:pPr lvl="1"/>
            <a:r>
              <a:rPr lang="en-US" dirty="0"/>
              <a:t>After finishing, the subject casually mentioned that she had spoken proper Nauruan to us, and that no-one speaks properly like her</a:t>
            </a:r>
          </a:p>
          <a:p>
            <a:pPr lvl="1"/>
            <a:r>
              <a:rPr lang="en-US" dirty="0"/>
              <a:t>Argh.</a:t>
            </a:r>
          </a:p>
          <a:p>
            <a:endParaRPr lang="en-US" dirty="0"/>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74</a:t>
            </a:fld>
            <a:endParaRPr lang="en-US"/>
          </a:p>
        </p:txBody>
      </p:sp>
    </p:spTree>
    <p:extLst>
      <p:ext uri="{BB962C8B-B14F-4D97-AF65-F5344CB8AC3E}">
        <p14:creationId xmlns:p14="http://schemas.microsoft.com/office/powerpoint/2010/main" val="25427924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then?</a:t>
            </a:r>
          </a:p>
        </p:txBody>
      </p:sp>
      <p:sp>
        <p:nvSpPr>
          <p:cNvPr id="3" name="Content Placeholder 2"/>
          <p:cNvSpPr>
            <a:spLocks noGrp="1"/>
          </p:cNvSpPr>
          <p:nvPr>
            <p:ph idx="1"/>
          </p:nvPr>
        </p:nvSpPr>
        <p:spPr/>
        <p:txBody>
          <a:bodyPr/>
          <a:lstStyle/>
          <a:p>
            <a:r>
              <a:rPr lang="en-US" dirty="0"/>
              <a:t>With a group that has undergone the fieldworker’s ‘extended, organic’ interview, we will end up with a bunch of people and a clear profile of their </a:t>
            </a:r>
            <a:r>
              <a:rPr lang="en-US" dirty="0" err="1"/>
              <a:t>PhMs</a:t>
            </a:r>
            <a:r>
              <a:rPr lang="en-US" dirty="0"/>
              <a:t> and their dominance and L1ness.</a:t>
            </a:r>
          </a:p>
          <a:p>
            <a:endParaRPr lang="en-US" dirty="0"/>
          </a:p>
          <a:p>
            <a:r>
              <a:rPr lang="en-US" dirty="0"/>
              <a:t>With this as the gold standard, we can then test other methods for validity.</a:t>
            </a:r>
          </a:p>
          <a:p>
            <a:endParaRPr lang="en-US" dirty="0"/>
          </a:p>
          <a:p>
            <a:r>
              <a:rPr lang="en-US" dirty="0"/>
              <a:t>It will take a huge amount of time</a:t>
            </a:r>
          </a:p>
          <a:p>
            <a:endParaRPr lang="en-US" dirty="0"/>
          </a:p>
          <a:p>
            <a:r>
              <a:rPr lang="en-US" dirty="0"/>
              <a:t>So, who wants to do this?</a:t>
            </a:r>
          </a:p>
        </p:txBody>
      </p:sp>
      <p:sp>
        <p:nvSpPr>
          <p:cNvPr id="4" name="Slide Number Placeholder 3"/>
          <p:cNvSpPr>
            <a:spLocks noGrp="1"/>
          </p:cNvSpPr>
          <p:nvPr>
            <p:ph type="sldNum" sz="quarter" idx="10"/>
          </p:nvPr>
        </p:nvSpPr>
        <p:spPr/>
        <p:txBody>
          <a:bodyPr/>
          <a:lstStyle/>
          <a:p>
            <a:fld id="{3013AB8E-5E72-194F-9F9C-D0D776FCF1E4}" type="slidenum">
              <a:rPr lang="en-US" smtClean="0"/>
              <a:pPr/>
              <a:t>75</a:t>
            </a:fld>
            <a:endParaRPr lang="en-US"/>
          </a:p>
        </p:txBody>
      </p:sp>
    </p:spTree>
    <p:extLst>
      <p:ext uri="{BB962C8B-B14F-4D97-AF65-F5344CB8AC3E}">
        <p14:creationId xmlns:p14="http://schemas.microsoft.com/office/powerpoint/2010/main" val="26772969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Dominance: Methods</a:t>
            </a:r>
          </a:p>
        </p:txBody>
      </p:sp>
      <p:sp>
        <p:nvSpPr>
          <p:cNvPr id="3" name="Content Placeholder 2"/>
          <p:cNvSpPr>
            <a:spLocks noGrp="1"/>
          </p:cNvSpPr>
          <p:nvPr>
            <p:ph idx="1"/>
          </p:nvPr>
        </p:nvSpPr>
        <p:spPr/>
        <p:txBody>
          <a:bodyPr/>
          <a:lstStyle/>
          <a:p>
            <a:r>
              <a:rPr lang="en-US" dirty="0"/>
              <a:t>Advanced research into validity of methods for determining dominance</a:t>
            </a:r>
          </a:p>
          <a:p>
            <a:pPr lvl="1"/>
            <a:r>
              <a:rPr lang="en-US" dirty="0" err="1"/>
              <a:t>Flege</a:t>
            </a:r>
            <a:r>
              <a:rPr lang="en-US" dirty="0"/>
              <a:t> et al (2003), Cutler et al (1989, 1992), Lim et al (2008), Dunn &amp; </a:t>
            </a:r>
            <a:r>
              <a:rPr lang="en-US" dirty="0" err="1"/>
              <a:t>Foxtree</a:t>
            </a:r>
            <a:r>
              <a:rPr lang="en-US" dirty="0"/>
              <a:t> (2009), </a:t>
            </a:r>
            <a:r>
              <a:rPr lang="en-US" dirty="0" err="1"/>
              <a:t>Golato</a:t>
            </a:r>
            <a:r>
              <a:rPr lang="en-US" dirty="0"/>
              <a:t> (2002), </a:t>
            </a:r>
            <a:r>
              <a:rPr lang="en-US" dirty="0" err="1"/>
              <a:t>Bedore</a:t>
            </a:r>
            <a:r>
              <a:rPr lang="en-US" dirty="0"/>
              <a:t> et al (2012), </a:t>
            </a:r>
            <a:r>
              <a:rPr lang="en-US" dirty="0" err="1"/>
              <a:t>Gollan</a:t>
            </a:r>
            <a:r>
              <a:rPr lang="en-US" dirty="0"/>
              <a:t> et al (2012)</a:t>
            </a:r>
          </a:p>
          <a:p>
            <a:pPr lvl="1"/>
            <a:endParaRPr lang="en-US" sz="1200" dirty="0"/>
          </a:p>
          <a:p>
            <a:r>
              <a:rPr lang="en-US" sz="1600" dirty="0"/>
              <a:t>Self-ratings of ability to read, speak, write, understand</a:t>
            </a:r>
          </a:p>
          <a:p>
            <a:pPr lvl="1"/>
            <a:r>
              <a:rPr lang="en-US" sz="1200" dirty="0"/>
              <a:t>Assumes reading/writing is possible in L1, and subject is educated</a:t>
            </a:r>
          </a:p>
          <a:p>
            <a:r>
              <a:rPr lang="en-US" sz="1600" dirty="0"/>
              <a:t>Subjective judgment of a bilingual experimenter </a:t>
            </a:r>
          </a:p>
          <a:p>
            <a:pPr lvl="1"/>
            <a:r>
              <a:rPr lang="en-US" sz="1200" dirty="0"/>
              <a:t>Assumes subject-experimenter speech homogeneity]</a:t>
            </a:r>
          </a:p>
          <a:p>
            <a:r>
              <a:rPr lang="en-US" sz="1600" dirty="0"/>
              <a:t>vocabulary tests (single word repetitive…)</a:t>
            </a:r>
          </a:p>
          <a:p>
            <a:pPr lvl="1"/>
            <a:r>
              <a:rPr lang="en-US" sz="1200" dirty="0"/>
              <a:t>Assumes that we know something about the language]</a:t>
            </a:r>
          </a:p>
          <a:p>
            <a:r>
              <a:rPr lang="en-US" sz="1600" dirty="0"/>
              <a:t>language history tests</a:t>
            </a:r>
          </a:p>
          <a:p>
            <a:r>
              <a:rPr lang="en-US" sz="1600" dirty="0"/>
              <a:t>ability to make word-order judgments</a:t>
            </a:r>
          </a:p>
          <a:p>
            <a:r>
              <a:rPr lang="en-US" sz="1600" dirty="0"/>
              <a:t>speed/fluency/automaticity</a:t>
            </a:r>
          </a:p>
          <a:p>
            <a:r>
              <a:rPr lang="en-US" sz="1600" dirty="0"/>
              <a:t>“If you had to lose one of your languages to save your life, which would you keep?” (Cutler et al 1989)</a:t>
            </a:r>
          </a:p>
          <a:p>
            <a:r>
              <a:rPr lang="en-US" sz="1600" dirty="0"/>
              <a:t>Sentence durations</a:t>
            </a:r>
          </a:p>
          <a:p>
            <a:r>
              <a:rPr lang="en-US" sz="1600" dirty="0"/>
              <a:t>Percentage of each language used</a:t>
            </a:r>
          </a:p>
          <a:p>
            <a:endParaRPr lang="en-US" dirty="0"/>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76</a:t>
            </a:fld>
            <a:endParaRPr lang="en-US"/>
          </a:p>
        </p:txBody>
      </p:sp>
    </p:spTree>
    <p:extLst>
      <p:ext uri="{BB962C8B-B14F-4D97-AF65-F5344CB8AC3E}">
        <p14:creationId xmlns:p14="http://schemas.microsoft.com/office/powerpoint/2010/main" val="9614670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Issues with dominance instruments</a:t>
            </a:r>
          </a:p>
        </p:txBody>
      </p:sp>
      <p:sp>
        <p:nvSpPr>
          <p:cNvPr id="3" name="Content Placeholder 2"/>
          <p:cNvSpPr>
            <a:spLocks noGrp="1"/>
          </p:cNvSpPr>
          <p:nvPr>
            <p:ph idx="1"/>
          </p:nvPr>
        </p:nvSpPr>
        <p:spPr/>
        <p:txBody>
          <a:bodyPr/>
          <a:lstStyle/>
          <a:p>
            <a:r>
              <a:rPr lang="en-US" dirty="0"/>
              <a:t>Issue 1: The terms “bilingual”, “dominance”, “L1”, and “L2” are not necessarily the same as the Generative concepts</a:t>
            </a:r>
          </a:p>
          <a:p>
            <a:pPr lvl="1"/>
            <a:r>
              <a:rPr lang="en-US" dirty="0"/>
              <a:t>‘L1’ and ‘L2’ and ‘dominance’ seem to be labels of </a:t>
            </a:r>
            <a:r>
              <a:rPr lang="en-US" i="1" dirty="0"/>
              <a:t>performance capabilities</a:t>
            </a:r>
            <a:r>
              <a:rPr lang="en-US" dirty="0"/>
              <a:t> rather than </a:t>
            </a:r>
            <a:r>
              <a:rPr lang="en-US" i="1" dirty="0"/>
              <a:t>modular properties</a:t>
            </a:r>
            <a:endParaRPr lang="en-US" dirty="0"/>
          </a:p>
          <a:p>
            <a:pPr lvl="1"/>
            <a:r>
              <a:rPr lang="en-US" dirty="0"/>
              <a:t>“A measure of bilingual dominance can only be validated by demonstrating its ability to predict performance in in the L1 and L2” (</a:t>
            </a:r>
            <a:r>
              <a:rPr lang="en-US" dirty="0" err="1"/>
              <a:t>Flege</a:t>
            </a:r>
            <a:r>
              <a:rPr lang="en-US" dirty="0"/>
              <a:t> et al 2002:571)</a:t>
            </a:r>
          </a:p>
          <a:p>
            <a:endParaRPr lang="en-US" dirty="0"/>
          </a:p>
          <a:p>
            <a:r>
              <a:rPr lang="en-US" dirty="0"/>
              <a:t>Issue 2: What is the gold standard?  And why? (What is its theory connection?)</a:t>
            </a:r>
          </a:p>
          <a:p>
            <a:endParaRPr lang="en-US" dirty="0"/>
          </a:p>
          <a:p>
            <a:r>
              <a:rPr lang="en-US" dirty="0"/>
              <a:t>Overall issue</a:t>
            </a:r>
          </a:p>
          <a:p>
            <a:pPr lvl="1"/>
            <a:r>
              <a:rPr lang="en-US" dirty="0"/>
              <a:t>Not designed to test properties defined in Generative phonology – Competence properties; instead they measure performance properties</a:t>
            </a:r>
          </a:p>
          <a:p>
            <a:pPr lvl="1"/>
            <a:r>
              <a:rPr lang="en-US" dirty="0"/>
              <a:t> We need methods by Generativists, for Generativists.</a:t>
            </a:r>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77</a:t>
            </a:fld>
            <a:endParaRPr lang="en-US"/>
          </a:p>
        </p:txBody>
      </p:sp>
    </p:spTree>
    <p:extLst>
      <p:ext uri="{BB962C8B-B14F-4D97-AF65-F5344CB8AC3E}">
        <p14:creationId xmlns:p14="http://schemas.microsoft.com/office/powerpoint/2010/main" val="1171389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Impairment: Many valid instruments here</a:t>
            </a:r>
          </a:p>
        </p:txBody>
      </p:sp>
      <p:sp>
        <p:nvSpPr>
          <p:cNvPr id="3" name="Content Placeholder 2"/>
          <p:cNvSpPr>
            <a:spLocks noGrp="1"/>
          </p:cNvSpPr>
          <p:nvPr>
            <p:ph idx="1"/>
          </p:nvPr>
        </p:nvSpPr>
        <p:spPr/>
        <p:txBody>
          <a:bodyPr/>
          <a:lstStyle/>
          <a:p>
            <a:r>
              <a:rPr lang="en-US" dirty="0"/>
              <a:t>Some instruments of interest to phonologists …</a:t>
            </a:r>
          </a:p>
          <a:p>
            <a:endParaRPr lang="en-US" dirty="0"/>
          </a:p>
          <a:p>
            <a:r>
              <a:rPr lang="en-US" dirty="0"/>
              <a:t>Circadian Rhythm (Tiredness): Guthrie et al 1995 and refs cit.</a:t>
            </a:r>
          </a:p>
          <a:p>
            <a:r>
              <a:rPr lang="en-US" dirty="0"/>
              <a:t>Acute alcohol intoxication: BAC tests, SFST sobriety tests</a:t>
            </a:r>
          </a:p>
          <a:p>
            <a:r>
              <a:rPr lang="en-US" dirty="0"/>
              <a:t>Potential for chronic inebriation: MAST and its successors (</a:t>
            </a:r>
            <a:r>
              <a:rPr lang="en-US" dirty="0" err="1"/>
              <a:t>Sezer</a:t>
            </a:r>
            <a:r>
              <a:rPr lang="en-US" dirty="0"/>
              <a:t> 1971)</a:t>
            </a:r>
          </a:p>
          <a:p>
            <a:r>
              <a:rPr lang="en-US" dirty="0"/>
              <a:t>Acute and chronic physical impairment: physical inspections (eye tests, color-blindness tests, hearing tests)</a:t>
            </a:r>
          </a:p>
          <a:p>
            <a:r>
              <a:rPr lang="en-US" dirty="0"/>
              <a:t>Acute psychological impairment tests: more difficult</a:t>
            </a:r>
          </a:p>
          <a:p>
            <a:r>
              <a:rPr lang="en-US" dirty="0"/>
              <a:t>Chronic psychological impairment tests: a variety of instruments, including magical ideation</a:t>
            </a:r>
          </a:p>
          <a:p>
            <a:endParaRPr lang="en-US" dirty="0"/>
          </a:p>
          <a:p>
            <a:r>
              <a:rPr lang="en-US" dirty="0"/>
              <a:t>However, the most common impairment is </a:t>
            </a:r>
            <a:r>
              <a:rPr lang="en-US" i="1" dirty="0"/>
              <a:t>atrophy/attrition</a:t>
            </a:r>
            <a:r>
              <a:rPr lang="en-US" dirty="0"/>
              <a:t>, and we don’t have a valid questionnaire for it.</a:t>
            </a:r>
          </a:p>
        </p:txBody>
      </p:sp>
      <p:sp>
        <p:nvSpPr>
          <p:cNvPr id="4" name="Slide Number Placeholder 3"/>
          <p:cNvSpPr>
            <a:spLocks noGrp="1"/>
          </p:cNvSpPr>
          <p:nvPr>
            <p:ph type="sldNum" sz="quarter" idx="10"/>
          </p:nvPr>
        </p:nvSpPr>
        <p:spPr/>
        <p:txBody>
          <a:bodyPr/>
          <a:lstStyle/>
          <a:p>
            <a:fld id="{3013AB8E-5E72-194F-9F9C-D0D776FCF1E4}" type="slidenum">
              <a:rPr lang="en-US" smtClean="0"/>
              <a:pPr/>
              <a:t>78</a:t>
            </a:fld>
            <a:endParaRPr lang="en-US"/>
          </a:p>
        </p:txBody>
      </p:sp>
    </p:spTree>
    <p:extLst>
      <p:ext uri="{BB962C8B-B14F-4D97-AF65-F5344CB8AC3E}">
        <p14:creationId xmlns:p14="http://schemas.microsoft.com/office/powerpoint/2010/main" val="18262593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Related fields</a:t>
            </a:r>
          </a:p>
        </p:txBody>
      </p:sp>
      <p:sp>
        <p:nvSpPr>
          <p:cNvPr id="3" name="Content Placeholder 2"/>
          <p:cNvSpPr>
            <a:spLocks noGrp="1"/>
          </p:cNvSpPr>
          <p:nvPr>
            <p:ph idx="1"/>
          </p:nvPr>
        </p:nvSpPr>
        <p:spPr/>
        <p:txBody>
          <a:bodyPr/>
          <a:lstStyle/>
          <a:p>
            <a:r>
              <a:rPr lang="en-US" dirty="0"/>
              <a:t>Speech Pathology: many validated methods (though perhaps often not appropriate in the Generative context)</a:t>
            </a:r>
          </a:p>
          <a:p>
            <a:endParaRPr lang="en-US" dirty="0"/>
          </a:p>
          <a:p>
            <a:r>
              <a:rPr lang="en-US" dirty="0"/>
              <a:t>Phonetics</a:t>
            </a:r>
          </a:p>
          <a:p>
            <a:pPr lvl="1"/>
            <a:r>
              <a:rPr lang="en-US" dirty="0"/>
              <a:t>Determining place of articulation</a:t>
            </a:r>
          </a:p>
          <a:p>
            <a:pPr lvl="1"/>
            <a:r>
              <a:rPr lang="en-US" dirty="0"/>
              <a:t>Blumstein &amp; Stevens (1979-JASA 66), Stevens &amp; Blumstein (1981)</a:t>
            </a:r>
          </a:p>
          <a:p>
            <a:pPr lvl="2"/>
            <a:r>
              <a:rPr lang="en-US" dirty="0"/>
              <a:t>Using LPC spectra for the first 25ms of CV sequences…</a:t>
            </a:r>
          </a:p>
          <a:p>
            <a:pPr lvl="2"/>
            <a:r>
              <a:rPr lang="en-US" dirty="0"/>
              <a:t>85% accuracy for 1,800 tokens produced by four male and two female speakers</a:t>
            </a:r>
          </a:p>
          <a:p>
            <a:pPr lvl="1"/>
            <a:endParaRPr lang="en-US" dirty="0"/>
          </a:p>
          <a:p>
            <a:pPr lvl="1"/>
            <a:r>
              <a:rPr lang="en-US" dirty="0" err="1"/>
              <a:t>Lahiri</a:t>
            </a:r>
            <a:r>
              <a:rPr lang="en-US" dirty="0"/>
              <a:t> et al (1984)</a:t>
            </a:r>
          </a:p>
          <a:p>
            <a:pPr lvl="2"/>
            <a:r>
              <a:rPr lang="en-US" dirty="0"/>
              <a:t>Using change in distribution of high-frequency energy vs. low-frequency energy between C’s burst release to onset of voiced formant transition</a:t>
            </a:r>
          </a:p>
          <a:p>
            <a:pPr lvl="2"/>
            <a:r>
              <a:rPr lang="en-US" dirty="0"/>
              <a:t>91% of labial, dental, and alveolar plosives in three languages were correctly classified</a:t>
            </a:r>
          </a:p>
        </p:txBody>
      </p:sp>
      <p:sp>
        <p:nvSpPr>
          <p:cNvPr id="4" name="Slide Number Placeholder 3"/>
          <p:cNvSpPr>
            <a:spLocks noGrp="1"/>
          </p:cNvSpPr>
          <p:nvPr>
            <p:ph type="sldNum" sz="quarter" idx="10"/>
          </p:nvPr>
        </p:nvSpPr>
        <p:spPr/>
        <p:txBody>
          <a:bodyPr/>
          <a:lstStyle/>
          <a:p>
            <a:fld id="{3013AB8E-5E72-194F-9F9C-D0D776FCF1E4}" type="slidenum">
              <a:rPr lang="en-US" smtClean="0"/>
              <a:pPr/>
              <a:t>79</a:t>
            </a:fld>
            <a:endParaRPr lang="en-US"/>
          </a:p>
        </p:txBody>
      </p:sp>
    </p:spTree>
    <p:extLst>
      <p:ext uri="{BB962C8B-B14F-4D97-AF65-F5344CB8AC3E}">
        <p14:creationId xmlns:p14="http://schemas.microsoft.com/office/powerpoint/2010/main" val="41877563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a:t>GM-consistency #3: Sonority-driven stress (Shih 2018)</a:t>
            </a:r>
            <a:endParaRPr lang="en-US" dirty="0"/>
          </a:p>
        </p:txBody>
      </p:sp>
      <p:graphicFrame>
        <p:nvGraphicFramePr>
          <p:cNvPr id="9" name="Content Placeholder 8"/>
          <p:cNvGraphicFramePr>
            <a:graphicFrameLocks noGrp="1"/>
          </p:cNvGraphicFramePr>
          <p:nvPr>
            <p:ph idx="1"/>
          </p:nvPr>
        </p:nvGraphicFramePr>
        <p:xfrm>
          <a:off x="1981200" y="1524000"/>
          <a:ext cx="8229600" cy="9707880"/>
        </p:xfrm>
        <a:graphic>
          <a:graphicData uri="http://schemas.openxmlformats.org/drawingml/2006/table">
            <a:tbl>
              <a:tblPr firstRow="1" bandRow="1">
                <a:tableStyleId>{5C22544A-7EE6-4342-B048-85BDC9FD1C3A}</a:tableStyleId>
              </a:tblPr>
              <a:tblGrid>
                <a:gridCol w="1534886">
                  <a:extLst>
                    <a:ext uri="{9D8B030D-6E8A-4147-A177-3AD203B41FA5}">
                      <a16:colId xmlns:a16="http://schemas.microsoft.com/office/drawing/2014/main" val="20000"/>
                    </a:ext>
                  </a:extLst>
                </a:gridCol>
                <a:gridCol w="844420">
                  <a:extLst>
                    <a:ext uri="{9D8B030D-6E8A-4147-A177-3AD203B41FA5}">
                      <a16:colId xmlns:a16="http://schemas.microsoft.com/office/drawing/2014/main" val="20001"/>
                    </a:ext>
                  </a:extLst>
                </a:gridCol>
                <a:gridCol w="1735494">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370840">
                <a:tc>
                  <a:txBody>
                    <a:bodyPr/>
                    <a:lstStyle/>
                    <a:p>
                      <a:r>
                        <a:rPr lang="is-IS" dirty="0">
                          <a:solidFill>
                            <a:schemeClr val="tx1"/>
                          </a:solidFill>
                        </a:rPr>
                        <a:t>Language</a:t>
                      </a:r>
                      <a:endParaRPr lang="en-US" dirty="0">
                        <a:solidFill>
                          <a:schemeClr val="tx1"/>
                        </a:solidFill>
                      </a:endParaRPr>
                    </a:p>
                  </a:txBody>
                  <a:tcPr/>
                </a:tc>
                <a:tc>
                  <a:txBody>
                    <a:bodyPr/>
                    <a:lstStyle/>
                    <a:p>
                      <a:pPr algn="ctr"/>
                      <a:r>
                        <a:rPr lang="is-IS" dirty="0">
                          <a:solidFill>
                            <a:schemeClr val="tx1"/>
                          </a:solidFill>
                        </a:rPr>
                        <a:t>Info</a:t>
                      </a:r>
                      <a:endParaRPr lang="en-US" dirty="0">
                        <a:solidFill>
                          <a:schemeClr val="tx1"/>
                        </a:solidFill>
                      </a:endParaRPr>
                    </a:p>
                  </a:txBody>
                  <a:tcPr/>
                </a:tc>
                <a:tc>
                  <a:txBody>
                    <a:bodyPr/>
                    <a:lstStyle/>
                    <a:p>
                      <a:pPr algn="ctr"/>
                      <a:r>
                        <a:rPr lang="is-IS" dirty="0">
                          <a:solidFill>
                            <a:schemeClr val="tx1"/>
                          </a:solidFill>
                        </a:rPr>
                        <a:t>Impression</a:t>
                      </a:r>
                      <a:endParaRPr lang="en-US" dirty="0">
                        <a:solidFill>
                          <a:schemeClr val="tx1"/>
                        </a:solidFill>
                      </a:endParaRPr>
                    </a:p>
                  </a:txBody>
                  <a:tcPr/>
                </a:tc>
                <a:tc>
                  <a:txBody>
                    <a:bodyPr/>
                    <a:lstStyle/>
                    <a:p>
                      <a:pPr algn="ctr"/>
                      <a:r>
                        <a:rPr lang="is-IS" dirty="0">
                          <a:solidFill>
                            <a:schemeClr val="tx1"/>
                          </a:solidFill>
                        </a:rPr>
                        <a:t>Data</a:t>
                      </a:r>
                      <a:endParaRPr lang="en-US" dirty="0">
                        <a:solidFill>
                          <a:schemeClr val="tx1"/>
                        </a:solidFill>
                      </a:endParaRPr>
                    </a:p>
                  </a:txBody>
                  <a:tcPr/>
                </a:tc>
                <a:tc>
                  <a:txBody>
                    <a:bodyPr/>
                    <a:lstStyle/>
                    <a:p>
                      <a:pPr algn="ctr"/>
                      <a:r>
                        <a:rPr lang="is-IS" dirty="0">
                          <a:solidFill>
                            <a:schemeClr val="tx1"/>
                          </a:solidFill>
                        </a:rPr>
                        <a:t>Process</a:t>
                      </a:r>
                      <a:endParaRPr lang="en-US" dirty="0">
                        <a:solidFill>
                          <a:schemeClr val="tx1"/>
                        </a:solidFill>
                      </a:endParaRPr>
                    </a:p>
                  </a:txBody>
                  <a:tcPr/>
                </a:tc>
                <a:tc>
                  <a:txBody>
                    <a:bodyPr/>
                    <a:lstStyle/>
                    <a:p>
                      <a:pPr algn="ctr"/>
                      <a:r>
                        <a:rPr lang="is-IS" dirty="0">
                          <a:solidFill>
                            <a:schemeClr val="tx1"/>
                          </a:solidFill>
                        </a:rPr>
                        <a:t>Replicated</a:t>
                      </a:r>
                      <a:endParaRPr lang="en-US" dirty="0">
                        <a:solidFill>
                          <a:schemeClr val="tx1"/>
                        </a:solidFill>
                      </a:endParaRPr>
                    </a:p>
                  </a:txBody>
                  <a:tcPr/>
                </a:tc>
                <a:extLst>
                  <a:ext uri="{0D108BD9-81ED-4DB2-BD59-A6C34878D82A}">
                    <a16:rowId xmlns:a16="http://schemas.microsoft.com/office/drawing/2014/main" val="10000"/>
                  </a:ext>
                </a:extLst>
              </a:tr>
              <a:tr h="370840">
                <a:tc>
                  <a:txBody>
                    <a:bodyPr/>
                    <a:lstStyle/>
                    <a:p>
                      <a:r>
                        <a:rPr lang="is-IS" dirty="0"/>
                        <a:t>Alyutor</a:t>
                      </a:r>
                      <a:endParaRPr lang="en-US" dirty="0"/>
                    </a:p>
                  </a:txBody>
                  <a:tcPr/>
                </a:tc>
                <a:tc>
                  <a:txBody>
                    <a:bodyPr/>
                    <a:lstStyle/>
                    <a:p>
                      <a:pPr algn="ctr"/>
                      <a:endParaRPr lang="en-US" dirty="0"/>
                    </a:p>
                  </a:txBody>
                  <a:tcPr/>
                </a:tc>
                <a:tc>
                  <a:txBody>
                    <a:bodyPr/>
                    <a:lstStyle/>
                    <a:p>
                      <a:pPr algn="ctr"/>
                      <a:r>
                        <a:rPr lang="en-US" dirty="0"/>
                        <a:t>Y</a:t>
                      </a:r>
                    </a:p>
                  </a:txBody>
                  <a:tcPr/>
                </a:tc>
                <a:tc>
                  <a:txBody>
                    <a:bodyPr/>
                    <a:lstStyle/>
                    <a:p>
                      <a:pPr algn="ctr"/>
                      <a:r>
                        <a:rPr lang="is-IS" dirty="0"/>
                        <a:t>Y</a:t>
                      </a:r>
                      <a:endParaRPr lang="en-US" dirty="0"/>
                    </a:p>
                  </a:txBody>
                  <a:tcPr/>
                </a:tc>
                <a:tc>
                  <a:txBody>
                    <a:bodyPr/>
                    <a:lstStyle/>
                    <a:p>
                      <a:pPr algn="ctr"/>
                      <a:r>
                        <a:rPr lang="is-IS" dirty="0"/>
                        <a:t>?</a:t>
                      </a:r>
                      <a:endParaRPr lang="en-US" dirty="0"/>
                    </a:p>
                  </a:txBody>
                  <a:tcPr/>
                </a:tc>
                <a:tc>
                  <a:txBody>
                    <a:bodyPr/>
                    <a:lstStyle/>
                    <a:p>
                      <a:pPr algn="ctr"/>
                      <a:endParaRPr lang="en-US" dirty="0"/>
                    </a:p>
                  </a:txBody>
                  <a:tcPr/>
                </a:tc>
                <a:extLst>
                  <a:ext uri="{0D108BD9-81ED-4DB2-BD59-A6C34878D82A}">
                    <a16:rowId xmlns:a16="http://schemas.microsoft.com/office/drawing/2014/main" val="10001"/>
                  </a:ext>
                </a:extLst>
              </a:tr>
              <a:tr h="370840">
                <a:tc>
                  <a:txBody>
                    <a:bodyPr/>
                    <a:lstStyle/>
                    <a:p>
                      <a:r>
                        <a:rPr lang="is-IS" dirty="0"/>
                        <a:t>Au</a:t>
                      </a:r>
                      <a:endParaRPr lang="en-US" dirty="0"/>
                    </a:p>
                  </a:txBody>
                  <a:tcPr/>
                </a:tc>
                <a:tc>
                  <a:txBody>
                    <a:bodyPr/>
                    <a:lstStyle/>
                    <a:p>
                      <a:pPr algn="ctr"/>
                      <a:endParaRPr lang="en-US" dirty="0"/>
                    </a:p>
                  </a:txBody>
                  <a:tcPr/>
                </a:tc>
                <a:tc>
                  <a:txBody>
                    <a:bodyPr/>
                    <a:lstStyle/>
                    <a:p>
                      <a:pPr algn="ctr"/>
                      <a:r>
                        <a:rPr lang="en-US" dirty="0"/>
                        <a:t>Y</a:t>
                      </a:r>
                    </a:p>
                  </a:txBody>
                  <a:tcPr/>
                </a:tc>
                <a:tc>
                  <a:txBody>
                    <a:bodyPr/>
                    <a:lstStyle/>
                    <a:p>
                      <a:pPr algn="ctr"/>
                      <a:r>
                        <a:rPr lang="is-IS" dirty="0"/>
                        <a:t>~</a:t>
                      </a:r>
                      <a:endParaRPr lang="en-US" dirty="0"/>
                    </a:p>
                  </a:txBody>
                  <a:tcPr/>
                </a:tc>
                <a:tc>
                  <a:txBody>
                    <a:bodyPr/>
                    <a:lstStyle/>
                    <a:p>
                      <a:pPr algn="ctr"/>
                      <a:endParaRPr lang="en-US" dirty="0"/>
                    </a:p>
                  </a:txBody>
                  <a:tcPr>
                    <a:solidFill>
                      <a:schemeClr val="accent6"/>
                    </a:solidFill>
                  </a:tcPr>
                </a:tc>
                <a:tc>
                  <a:txBody>
                    <a:bodyPr/>
                    <a:lstStyle/>
                    <a:p>
                      <a:pPr algn="ctr"/>
                      <a:r>
                        <a:rPr lang="en-US" dirty="0"/>
                        <a:t>Y – X</a:t>
                      </a:r>
                    </a:p>
                  </a:txBody>
                  <a:tcPr/>
                </a:tc>
                <a:extLst>
                  <a:ext uri="{0D108BD9-81ED-4DB2-BD59-A6C34878D82A}">
                    <a16:rowId xmlns:a16="http://schemas.microsoft.com/office/drawing/2014/main" val="10002"/>
                  </a:ext>
                </a:extLst>
              </a:tr>
              <a:tr h="370840">
                <a:tc>
                  <a:txBody>
                    <a:bodyPr/>
                    <a:lstStyle/>
                    <a:p>
                      <a:r>
                        <a:rPr lang="en-US" dirty="0"/>
                        <a:t>Chukchi</a:t>
                      </a:r>
                    </a:p>
                  </a:txBody>
                  <a:tcPr/>
                </a:tc>
                <a:tc>
                  <a:txBody>
                    <a:bodyPr/>
                    <a:lstStyle/>
                    <a:p>
                      <a:pPr algn="ctr"/>
                      <a:r>
                        <a:rPr lang="en-US" dirty="0"/>
                        <a:t>Y</a:t>
                      </a:r>
                    </a:p>
                  </a:txBody>
                  <a:tcPr/>
                </a:tc>
                <a:tc>
                  <a:txBody>
                    <a:bodyPr/>
                    <a:lstStyle/>
                    <a:p>
                      <a:pPr algn="ctr"/>
                      <a:r>
                        <a:rPr lang="en-US" dirty="0"/>
                        <a:t>Y</a:t>
                      </a:r>
                    </a:p>
                  </a:txBody>
                  <a:tcPr/>
                </a:tc>
                <a:tc>
                  <a:txBody>
                    <a:bodyPr/>
                    <a:lstStyle/>
                    <a:p>
                      <a:pPr algn="ctr"/>
                      <a:r>
                        <a:rPr lang="en-US" dirty="0"/>
                        <a:t>Y</a:t>
                      </a:r>
                    </a:p>
                  </a:txBody>
                  <a:tcPr/>
                </a:tc>
                <a:tc>
                  <a:txBody>
                    <a:bodyPr/>
                    <a:lstStyle/>
                    <a:p>
                      <a:pPr algn="ctr"/>
                      <a:r>
                        <a:rPr lang="en-US" dirty="0"/>
                        <a:t>Y – X </a:t>
                      </a:r>
                    </a:p>
                  </a:txBody>
                  <a:tcPr/>
                </a:tc>
                <a:tc>
                  <a:txBody>
                    <a:bodyPr/>
                    <a:lstStyle/>
                    <a:p>
                      <a:pPr algn="ctr"/>
                      <a:r>
                        <a:rPr lang="en-US" dirty="0"/>
                        <a:t>Y –</a:t>
                      </a:r>
                      <a:r>
                        <a:rPr lang="en-US" baseline="0" dirty="0"/>
                        <a:t> X </a:t>
                      </a:r>
                      <a:endParaRPr lang="en-US" dirty="0"/>
                    </a:p>
                  </a:txBody>
                  <a:tcPr/>
                </a:tc>
                <a:extLst>
                  <a:ext uri="{0D108BD9-81ED-4DB2-BD59-A6C34878D82A}">
                    <a16:rowId xmlns:a16="http://schemas.microsoft.com/office/drawing/2014/main" val="10003"/>
                  </a:ext>
                </a:extLst>
              </a:tr>
              <a:tr h="370840">
                <a:tc>
                  <a:txBody>
                    <a:bodyPr/>
                    <a:lstStyle/>
                    <a:p>
                      <a:r>
                        <a:rPr lang="en-US" dirty="0"/>
                        <a:t>Chuvash</a:t>
                      </a:r>
                    </a:p>
                  </a:txBody>
                  <a:tcPr/>
                </a:tc>
                <a:tc>
                  <a:txBody>
                    <a:bodyPr/>
                    <a:lstStyle/>
                    <a:p>
                      <a:pPr algn="ctr"/>
                      <a:r>
                        <a:rPr lang="en-US" dirty="0"/>
                        <a:t>Y</a:t>
                      </a:r>
                    </a:p>
                  </a:txBody>
                  <a:tcPr/>
                </a:tc>
                <a:tc>
                  <a:txBody>
                    <a:bodyPr/>
                    <a:lstStyle/>
                    <a:p>
                      <a:pPr algn="ctr"/>
                      <a:endParaRPr lang="en-US" dirty="0"/>
                    </a:p>
                  </a:txBody>
                  <a:tcPr>
                    <a:solidFill>
                      <a:schemeClr val="accent6"/>
                    </a:solidFill>
                  </a:tcPr>
                </a:tc>
                <a:tc>
                  <a:txBody>
                    <a:bodyPr/>
                    <a:lstStyle/>
                    <a:p>
                      <a:pPr algn="ctr"/>
                      <a:r>
                        <a:rPr lang="en-US" dirty="0"/>
                        <a:t>Y</a:t>
                      </a:r>
                    </a:p>
                  </a:txBody>
                  <a:tcPr/>
                </a:tc>
                <a:tc>
                  <a:txBody>
                    <a:bodyPr/>
                    <a:lstStyle/>
                    <a:p>
                      <a:pPr algn="ctr"/>
                      <a:r>
                        <a:rPr lang="en-US" dirty="0"/>
                        <a:t>?</a:t>
                      </a:r>
                    </a:p>
                  </a:txBody>
                  <a:tcPr/>
                </a:tc>
                <a:tc>
                  <a:txBody>
                    <a:bodyPr/>
                    <a:lstStyle/>
                    <a:p>
                      <a:pPr algn="ctr"/>
                      <a:r>
                        <a:rPr lang="en-US" dirty="0"/>
                        <a:t>Y</a:t>
                      </a:r>
                    </a:p>
                  </a:txBody>
                  <a:tcPr/>
                </a:tc>
                <a:extLst>
                  <a:ext uri="{0D108BD9-81ED-4DB2-BD59-A6C34878D82A}">
                    <a16:rowId xmlns:a16="http://schemas.microsoft.com/office/drawing/2014/main" val="10004"/>
                  </a:ext>
                </a:extLst>
              </a:tr>
              <a:tr h="370840">
                <a:tc>
                  <a:txBody>
                    <a:bodyPr/>
                    <a:lstStyle/>
                    <a:p>
                      <a:r>
                        <a:rPr lang="en-US" dirty="0"/>
                        <a:t>Gujarati</a:t>
                      </a:r>
                    </a:p>
                  </a:txBody>
                  <a:tcPr/>
                </a:tc>
                <a:tc>
                  <a:txBody>
                    <a:bodyPr/>
                    <a:lstStyle/>
                    <a:p>
                      <a:pPr algn="ctr"/>
                      <a:r>
                        <a:rPr lang="en-US" dirty="0"/>
                        <a:t>Y</a:t>
                      </a:r>
                    </a:p>
                  </a:txBody>
                  <a:tcPr/>
                </a:tc>
                <a:tc>
                  <a:txBody>
                    <a:bodyPr/>
                    <a:lstStyle/>
                    <a:p>
                      <a:pPr algn="ctr"/>
                      <a:r>
                        <a:rPr lang="en-US" dirty="0"/>
                        <a:t>Y</a:t>
                      </a:r>
                    </a:p>
                  </a:txBody>
                  <a:tcPr/>
                </a:tc>
                <a:tc>
                  <a:txBody>
                    <a:bodyPr/>
                    <a:lstStyle/>
                    <a:p>
                      <a:pPr algn="ctr"/>
                      <a:r>
                        <a:rPr lang="en-US" dirty="0"/>
                        <a:t>Y</a:t>
                      </a:r>
                    </a:p>
                  </a:txBody>
                  <a:tcPr/>
                </a:tc>
                <a:tc>
                  <a:txBody>
                    <a:bodyPr/>
                    <a:lstStyle/>
                    <a:p>
                      <a:pPr algn="ctr"/>
                      <a:r>
                        <a:rPr lang="en-US" dirty="0"/>
                        <a:t>?</a:t>
                      </a:r>
                    </a:p>
                  </a:txBody>
                  <a:tcPr/>
                </a:tc>
                <a:tc>
                  <a:txBody>
                    <a:bodyPr/>
                    <a:lstStyle/>
                    <a:p>
                      <a:pPr algn="ctr"/>
                      <a:r>
                        <a:rPr lang="en-US" dirty="0"/>
                        <a:t>Y – X </a:t>
                      </a:r>
                    </a:p>
                  </a:txBody>
                  <a:tcPr/>
                </a:tc>
                <a:extLst>
                  <a:ext uri="{0D108BD9-81ED-4DB2-BD59-A6C34878D82A}">
                    <a16:rowId xmlns:a16="http://schemas.microsoft.com/office/drawing/2014/main" val="10005"/>
                  </a:ext>
                </a:extLst>
              </a:tr>
              <a:tr h="370840">
                <a:tc>
                  <a:txBody>
                    <a:bodyPr/>
                    <a:lstStyle/>
                    <a:p>
                      <a:r>
                        <a:rPr lang="en-US" dirty="0" err="1"/>
                        <a:t>Harar</a:t>
                      </a:r>
                      <a:r>
                        <a:rPr lang="en-US" dirty="0"/>
                        <a:t> Oromo</a:t>
                      </a:r>
                    </a:p>
                  </a:txBody>
                  <a:tcPr/>
                </a:tc>
                <a:tc>
                  <a:txBody>
                    <a:bodyPr/>
                    <a:lstStyle/>
                    <a:p>
                      <a:pPr algn="ctr"/>
                      <a:endParaRPr lang="en-US" dirty="0"/>
                    </a:p>
                  </a:txBody>
                  <a:tcPr/>
                </a:tc>
                <a:tc>
                  <a:txBody>
                    <a:bodyPr/>
                    <a:lstStyle/>
                    <a:p>
                      <a:pPr algn="ctr"/>
                      <a:r>
                        <a:rPr lang="en-US" dirty="0"/>
                        <a:t>Y</a:t>
                      </a:r>
                    </a:p>
                  </a:txBody>
                  <a:tcPr/>
                </a:tc>
                <a:tc>
                  <a:txBody>
                    <a:bodyPr/>
                    <a:lstStyle/>
                    <a:p>
                      <a:pPr algn="ctr"/>
                      <a:r>
                        <a:rPr lang="en-US" dirty="0"/>
                        <a:t>~</a:t>
                      </a:r>
                    </a:p>
                  </a:txBody>
                  <a:tcPr/>
                </a:tc>
                <a:tc>
                  <a:txBody>
                    <a:bodyPr/>
                    <a:lstStyle/>
                    <a:p>
                      <a:pPr algn="ctr"/>
                      <a:endParaRPr lang="en-US" dirty="0"/>
                    </a:p>
                  </a:txBody>
                  <a:tcPr>
                    <a:solidFill>
                      <a:schemeClr val="accent6"/>
                    </a:solidFill>
                  </a:tcPr>
                </a:tc>
                <a:tc>
                  <a:txBody>
                    <a:bodyPr/>
                    <a:lstStyle/>
                    <a:p>
                      <a:pPr algn="ctr"/>
                      <a:endParaRPr lang="en-US" dirty="0"/>
                    </a:p>
                  </a:txBody>
                  <a:tcPr/>
                </a:tc>
                <a:extLst>
                  <a:ext uri="{0D108BD9-81ED-4DB2-BD59-A6C34878D82A}">
                    <a16:rowId xmlns:a16="http://schemas.microsoft.com/office/drawing/2014/main" val="10006"/>
                  </a:ext>
                </a:extLst>
              </a:tr>
              <a:tr h="370840">
                <a:tc>
                  <a:txBody>
                    <a:bodyPr/>
                    <a:lstStyle/>
                    <a:p>
                      <a:r>
                        <a:rPr lang="en-US" dirty="0"/>
                        <a:t>Indonesian</a:t>
                      </a:r>
                    </a:p>
                  </a:txBody>
                  <a:tcPr/>
                </a:tc>
                <a:tc>
                  <a:txBody>
                    <a:bodyPr/>
                    <a:lstStyle/>
                    <a:p>
                      <a:pPr algn="ctr"/>
                      <a:r>
                        <a:rPr lang="en-US" dirty="0"/>
                        <a:t>Y</a:t>
                      </a:r>
                    </a:p>
                  </a:txBody>
                  <a:tcPr/>
                </a:tc>
                <a:tc>
                  <a:txBody>
                    <a:bodyPr/>
                    <a:lstStyle/>
                    <a:p>
                      <a:pPr algn="ctr"/>
                      <a:endParaRPr lang="en-US" dirty="0"/>
                    </a:p>
                  </a:txBody>
                  <a:tcPr>
                    <a:solidFill>
                      <a:schemeClr val="accent6"/>
                    </a:solidFill>
                  </a:tcPr>
                </a:tc>
                <a:tc>
                  <a:txBody>
                    <a:bodyPr/>
                    <a:lstStyle/>
                    <a:p>
                      <a:pPr algn="ctr"/>
                      <a:r>
                        <a:rPr lang="en-US" dirty="0"/>
                        <a:t>Y</a:t>
                      </a:r>
                    </a:p>
                  </a:txBody>
                  <a:tcPr/>
                </a:tc>
                <a:tc>
                  <a:txBody>
                    <a:bodyPr/>
                    <a:lstStyle/>
                    <a:p>
                      <a:pPr algn="ctr"/>
                      <a:endParaRPr lang="en-US" dirty="0"/>
                    </a:p>
                  </a:txBody>
                  <a:tcPr>
                    <a:solidFill>
                      <a:schemeClr val="accent6"/>
                    </a:solidFill>
                  </a:tcPr>
                </a:tc>
                <a:tc>
                  <a:txBody>
                    <a:bodyPr/>
                    <a:lstStyle/>
                    <a:p>
                      <a:pPr algn="ctr"/>
                      <a:r>
                        <a:rPr lang="en-US" dirty="0"/>
                        <a:t>Y –</a:t>
                      </a:r>
                      <a:r>
                        <a:rPr lang="en-US" baseline="0" dirty="0"/>
                        <a:t> X </a:t>
                      </a:r>
                      <a:endParaRPr lang="en-US" dirty="0"/>
                    </a:p>
                  </a:txBody>
                  <a:tcPr/>
                </a:tc>
                <a:extLst>
                  <a:ext uri="{0D108BD9-81ED-4DB2-BD59-A6C34878D82A}">
                    <a16:rowId xmlns:a16="http://schemas.microsoft.com/office/drawing/2014/main" val="10007"/>
                  </a:ext>
                </a:extLst>
              </a:tr>
              <a:tr h="370840">
                <a:tc>
                  <a:txBody>
                    <a:bodyPr/>
                    <a:lstStyle/>
                    <a:p>
                      <a:r>
                        <a:rPr lang="en-US" dirty="0"/>
                        <a:t>Kara</a:t>
                      </a:r>
                    </a:p>
                  </a:txBody>
                  <a:tcPr/>
                </a:tc>
                <a:tc>
                  <a:txBody>
                    <a:bodyPr/>
                    <a:lstStyle/>
                    <a:p>
                      <a:pPr algn="ctr"/>
                      <a:endParaRPr lang="en-US" dirty="0"/>
                    </a:p>
                  </a:txBody>
                  <a:tcPr/>
                </a:tc>
                <a:tc>
                  <a:txBody>
                    <a:bodyPr/>
                    <a:lstStyle/>
                    <a:p>
                      <a:pPr algn="ctr"/>
                      <a:r>
                        <a:rPr lang="en-US" dirty="0"/>
                        <a:t>Y</a:t>
                      </a:r>
                    </a:p>
                  </a:txBody>
                  <a:tcPr/>
                </a:tc>
                <a:tc>
                  <a:txBody>
                    <a:bodyPr/>
                    <a:lstStyle/>
                    <a:p>
                      <a:pPr algn="ctr"/>
                      <a:r>
                        <a:rPr lang="en-US" dirty="0"/>
                        <a:t>Y</a:t>
                      </a:r>
                    </a:p>
                  </a:txBody>
                  <a:tcPr/>
                </a:tc>
                <a:tc>
                  <a:txBody>
                    <a:bodyPr/>
                    <a:lstStyle/>
                    <a:p>
                      <a:pPr algn="ctr"/>
                      <a:endParaRPr lang="en-US" dirty="0"/>
                    </a:p>
                  </a:txBody>
                  <a:tcPr>
                    <a:solidFill>
                      <a:schemeClr val="accent6"/>
                    </a:solidFill>
                  </a:tcPr>
                </a:tc>
                <a:tc>
                  <a:txBody>
                    <a:bodyPr/>
                    <a:lstStyle/>
                    <a:p>
                      <a:pPr algn="ctr"/>
                      <a:endParaRPr lang="en-US" dirty="0"/>
                    </a:p>
                  </a:txBody>
                  <a:tcPr/>
                </a:tc>
                <a:extLst>
                  <a:ext uri="{0D108BD9-81ED-4DB2-BD59-A6C34878D82A}">
                    <a16:rowId xmlns:a16="http://schemas.microsoft.com/office/drawing/2014/main" val="10008"/>
                  </a:ext>
                </a:extLst>
              </a:tr>
              <a:tr h="370840">
                <a:tc>
                  <a:txBody>
                    <a:bodyPr/>
                    <a:lstStyle/>
                    <a:p>
                      <a:r>
                        <a:rPr lang="en-US" dirty="0" err="1"/>
                        <a:t>Karo</a:t>
                      </a:r>
                      <a:r>
                        <a:rPr lang="en-US" dirty="0"/>
                        <a:t> Batak</a:t>
                      </a:r>
                    </a:p>
                  </a:txBody>
                  <a:tcPr/>
                </a:tc>
                <a:tc>
                  <a:txBody>
                    <a:bodyPr/>
                    <a:lstStyle/>
                    <a:p>
                      <a:pPr algn="ctr"/>
                      <a:endParaRPr lang="en-US" dirty="0"/>
                    </a:p>
                  </a:txBody>
                  <a:tcPr/>
                </a:tc>
                <a:tc>
                  <a:txBody>
                    <a:bodyPr/>
                    <a:lstStyle/>
                    <a:p>
                      <a:pPr algn="ctr"/>
                      <a:r>
                        <a:rPr lang="en-US" dirty="0"/>
                        <a:t>Y</a:t>
                      </a:r>
                    </a:p>
                  </a:txBody>
                  <a:tcPr/>
                </a:tc>
                <a:tc>
                  <a:txBody>
                    <a:bodyPr/>
                    <a:lstStyle/>
                    <a:p>
                      <a:pPr algn="ctr"/>
                      <a:r>
                        <a:rPr lang="en-US" dirty="0"/>
                        <a:t>Y</a:t>
                      </a:r>
                    </a:p>
                  </a:txBody>
                  <a:tcPr/>
                </a:tc>
                <a:tc>
                  <a:txBody>
                    <a:bodyPr/>
                    <a:lstStyle/>
                    <a:p>
                      <a:pPr algn="ctr"/>
                      <a:r>
                        <a:rPr lang="en-US" dirty="0"/>
                        <a:t>?</a:t>
                      </a:r>
                    </a:p>
                  </a:txBody>
                  <a:tcPr/>
                </a:tc>
                <a:tc>
                  <a:txBody>
                    <a:bodyPr/>
                    <a:lstStyle/>
                    <a:p>
                      <a:pPr algn="ctr"/>
                      <a:endParaRPr lang="en-US" dirty="0"/>
                    </a:p>
                  </a:txBody>
                  <a:tcPr/>
                </a:tc>
                <a:extLst>
                  <a:ext uri="{0D108BD9-81ED-4DB2-BD59-A6C34878D82A}">
                    <a16:rowId xmlns:a16="http://schemas.microsoft.com/office/drawing/2014/main" val="10009"/>
                  </a:ext>
                </a:extLst>
              </a:tr>
              <a:tr h="370840">
                <a:tc>
                  <a:txBody>
                    <a:bodyPr/>
                    <a:lstStyle/>
                    <a:p>
                      <a:r>
                        <a:rPr lang="en-US" dirty="0" err="1"/>
                        <a:t>Halh</a:t>
                      </a:r>
                      <a:endParaRPr lang="en-US" dirty="0"/>
                    </a:p>
                  </a:txBody>
                  <a:tcPr/>
                </a:tc>
                <a:tc>
                  <a:txBody>
                    <a:bodyPr/>
                    <a:lstStyle/>
                    <a:p>
                      <a:pPr algn="ctr"/>
                      <a:r>
                        <a:rPr lang="en-US" dirty="0"/>
                        <a:t>Y</a:t>
                      </a:r>
                    </a:p>
                  </a:txBody>
                  <a:tcPr/>
                </a:tc>
                <a:tc>
                  <a:txBody>
                    <a:bodyPr/>
                    <a:lstStyle/>
                    <a:p>
                      <a:pPr algn="ctr"/>
                      <a:endParaRPr lang="en-US" dirty="0"/>
                    </a:p>
                  </a:txBody>
                  <a:tcPr>
                    <a:solidFill>
                      <a:schemeClr val="accent6"/>
                    </a:solidFill>
                  </a:tcPr>
                </a:tc>
                <a:tc>
                  <a:txBody>
                    <a:bodyPr/>
                    <a:lstStyle/>
                    <a:p>
                      <a:pPr algn="ctr"/>
                      <a:r>
                        <a:rPr lang="en-US" dirty="0"/>
                        <a:t>Y</a:t>
                      </a:r>
                    </a:p>
                  </a:txBody>
                  <a:tcPr/>
                </a:tc>
                <a:tc>
                  <a:txBody>
                    <a:bodyPr/>
                    <a:lstStyle/>
                    <a:p>
                      <a:pPr algn="ctr"/>
                      <a:r>
                        <a:rPr lang="en-US" dirty="0"/>
                        <a:t>?</a:t>
                      </a:r>
                    </a:p>
                  </a:txBody>
                  <a:tcPr/>
                </a:tc>
                <a:tc>
                  <a:txBody>
                    <a:bodyPr/>
                    <a:lstStyle/>
                    <a:p>
                      <a:pPr algn="ctr"/>
                      <a:r>
                        <a:rPr lang="en-US" dirty="0"/>
                        <a:t>Y – X </a:t>
                      </a:r>
                    </a:p>
                  </a:txBody>
                  <a:tcPr/>
                </a:tc>
                <a:extLst>
                  <a:ext uri="{0D108BD9-81ED-4DB2-BD59-A6C34878D82A}">
                    <a16:rowId xmlns:a16="http://schemas.microsoft.com/office/drawing/2014/main" val="10010"/>
                  </a:ext>
                </a:extLst>
              </a:tr>
              <a:tr h="370840">
                <a:tc>
                  <a:txBody>
                    <a:bodyPr/>
                    <a:lstStyle/>
                    <a:p>
                      <a:r>
                        <a:rPr lang="en-US" dirty="0" err="1"/>
                        <a:t>Kiriwina</a:t>
                      </a:r>
                      <a:endParaRPr lang="en-US" dirty="0"/>
                    </a:p>
                  </a:txBody>
                  <a:tcPr/>
                </a:tc>
                <a:tc>
                  <a:txBody>
                    <a:bodyPr/>
                    <a:lstStyle/>
                    <a:p>
                      <a:pPr algn="ctr"/>
                      <a:endParaRPr lang="en-US" dirty="0"/>
                    </a:p>
                  </a:txBody>
                  <a:tcPr/>
                </a:tc>
                <a:tc>
                  <a:txBody>
                    <a:bodyPr/>
                    <a:lstStyle/>
                    <a:p>
                      <a:pPr algn="ctr"/>
                      <a:r>
                        <a:rPr lang="en-US" dirty="0"/>
                        <a:t>Y</a:t>
                      </a:r>
                    </a:p>
                  </a:txBody>
                  <a:tcPr/>
                </a:tc>
                <a:tc>
                  <a:txBody>
                    <a:bodyPr/>
                    <a:lstStyle/>
                    <a:p>
                      <a:pPr algn="ctr"/>
                      <a:r>
                        <a:rPr lang="en-US" dirty="0"/>
                        <a:t>Y</a:t>
                      </a:r>
                    </a:p>
                  </a:txBody>
                  <a:tcPr/>
                </a:tc>
                <a:tc>
                  <a:txBody>
                    <a:bodyPr/>
                    <a:lstStyle/>
                    <a:p>
                      <a:pPr algn="ctr"/>
                      <a:r>
                        <a:rPr lang="en-US" dirty="0"/>
                        <a:t>Y</a:t>
                      </a:r>
                    </a:p>
                  </a:txBody>
                  <a:tcPr/>
                </a:tc>
                <a:tc>
                  <a:txBody>
                    <a:bodyPr/>
                    <a:lstStyle/>
                    <a:p>
                      <a:pPr algn="ctr"/>
                      <a:r>
                        <a:rPr lang="en-US" dirty="0"/>
                        <a:t>Y</a:t>
                      </a:r>
                    </a:p>
                  </a:txBody>
                  <a:tcPr/>
                </a:tc>
                <a:extLst>
                  <a:ext uri="{0D108BD9-81ED-4DB2-BD59-A6C34878D82A}">
                    <a16:rowId xmlns:a16="http://schemas.microsoft.com/office/drawing/2014/main" val="10011"/>
                  </a:ext>
                </a:extLst>
              </a:tr>
              <a:tr h="370840">
                <a:tc>
                  <a:txBody>
                    <a:bodyPr/>
                    <a:lstStyle/>
                    <a:p>
                      <a:r>
                        <a:rPr lang="en-US" dirty="0" err="1"/>
                        <a:t>Kobon</a:t>
                      </a:r>
                      <a:endParaRPr lang="en-US" dirty="0"/>
                    </a:p>
                  </a:txBody>
                  <a:tcPr/>
                </a:tc>
                <a:tc>
                  <a:txBody>
                    <a:bodyPr/>
                    <a:lstStyle/>
                    <a:p>
                      <a:pPr algn="ctr"/>
                      <a:endParaRPr lang="en-US" dirty="0"/>
                    </a:p>
                  </a:txBody>
                  <a:tcPr/>
                </a:tc>
                <a:tc>
                  <a:txBody>
                    <a:bodyPr/>
                    <a:lstStyle/>
                    <a:p>
                      <a:pPr algn="ctr"/>
                      <a:r>
                        <a:rPr lang="en-US" dirty="0"/>
                        <a:t>Y</a:t>
                      </a:r>
                    </a:p>
                  </a:txBody>
                  <a:tcPr/>
                </a:tc>
                <a:tc>
                  <a:txBody>
                    <a:bodyPr/>
                    <a:lstStyle/>
                    <a:p>
                      <a:pPr algn="ctr"/>
                      <a:r>
                        <a:rPr lang="en-US" dirty="0"/>
                        <a:t>Y</a:t>
                      </a:r>
                    </a:p>
                  </a:txBody>
                  <a:tcPr/>
                </a:tc>
                <a:tc>
                  <a:txBody>
                    <a:bodyPr/>
                    <a:lstStyle/>
                    <a:p>
                      <a:pPr algn="ctr"/>
                      <a:endParaRPr lang="en-US" dirty="0"/>
                    </a:p>
                  </a:txBody>
                  <a:tcPr>
                    <a:solidFill>
                      <a:schemeClr val="accent6"/>
                    </a:solidFill>
                  </a:tcPr>
                </a:tc>
                <a:tc>
                  <a:txBody>
                    <a:bodyPr/>
                    <a:lstStyle/>
                    <a:p>
                      <a:pPr algn="ctr"/>
                      <a:endParaRPr lang="en-US" dirty="0"/>
                    </a:p>
                  </a:txBody>
                  <a:tcPr/>
                </a:tc>
                <a:extLst>
                  <a:ext uri="{0D108BD9-81ED-4DB2-BD59-A6C34878D82A}">
                    <a16:rowId xmlns:a16="http://schemas.microsoft.com/office/drawing/2014/main" val="10012"/>
                  </a:ext>
                </a:extLst>
              </a:tr>
              <a:tr h="370840">
                <a:tc>
                  <a:txBody>
                    <a:bodyPr/>
                    <a:lstStyle/>
                    <a:p>
                      <a:r>
                        <a:rPr lang="en-US" dirty="0"/>
                        <a:t>Komi</a:t>
                      </a:r>
                    </a:p>
                  </a:txBody>
                  <a:tcPr/>
                </a:tc>
                <a:tc>
                  <a:txBody>
                    <a:bodyPr/>
                    <a:lstStyle/>
                    <a:p>
                      <a:pPr algn="ctr"/>
                      <a:endParaRPr lang="en-US" dirty="0"/>
                    </a:p>
                  </a:txBody>
                  <a:tcPr/>
                </a:tc>
                <a:tc>
                  <a:txBody>
                    <a:bodyPr/>
                    <a:lstStyle/>
                    <a:p>
                      <a:pPr algn="ctr"/>
                      <a:r>
                        <a:rPr lang="en-US" dirty="0"/>
                        <a:t>Y</a:t>
                      </a:r>
                    </a:p>
                  </a:txBody>
                  <a:tcPr/>
                </a:tc>
                <a:tc>
                  <a:txBody>
                    <a:bodyPr/>
                    <a:lstStyle/>
                    <a:p>
                      <a:pPr algn="ctr"/>
                      <a:r>
                        <a:rPr lang="en-US" dirty="0"/>
                        <a:t>~</a:t>
                      </a:r>
                    </a:p>
                  </a:txBody>
                  <a:tcPr/>
                </a:tc>
                <a:tc>
                  <a:txBody>
                    <a:bodyPr/>
                    <a:lstStyle/>
                    <a:p>
                      <a:pPr algn="ctr"/>
                      <a:endParaRPr lang="en-US" dirty="0"/>
                    </a:p>
                  </a:txBody>
                  <a:tcPr>
                    <a:solidFill>
                      <a:schemeClr val="accent6"/>
                    </a:solidFill>
                  </a:tcPr>
                </a:tc>
                <a:tc>
                  <a:txBody>
                    <a:bodyPr/>
                    <a:lstStyle/>
                    <a:p>
                      <a:pPr algn="ctr"/>
                      <a:r>
                        <a:rPr lang="en-US" dirty="0"/>
                        <a:t>Y – X</a:t>
                      </a:r>
                    </a:p>
                  </a:txBody>
                  <a:tcPr/>
                </a:tc>
                <a:extLst>
                  <a:ext uri="{0D108BD9-81ED-4DB2-BD59-A6C34878D82A}">
                    <a16:rowId xmlns:a16="http://schemas.microsoft.com/office/drawing/2014/main" val="10013"/>
                  </a:ext>
                </a:extLst>
              </a:tr>
              <a:tr h="370840">
                <a:tc>
                  <a:txBody>
                    <a:bodyPr/>
                    <a:lstStyle/>
                    <a:p>
                      <a:r>
                        <a:rPr lang="en-US" dirty="0"/>
                        <a:t>Lushootseed</a:t>
                      </a:r>
                    </a:p>
                  </a:txBody>
                  <a:tcPr/>
                </a:tc>
                <a:tc>
                  <a:txBody>
                    <a:bodyPr/>
                    <a:lstStyle/>
                    <a:p>
                      <a:pPr algn="ctr"/>
                      <a:endParaRPr lang="en-US" dirty="0"/>
                    </a:p>
                  </a:txBody>
                  <a:tcPr/>
                </a:tc>
                <a:tc>
                  <a:txBody>
                    <a:bodyPr/>
                    <a:lstStyle/>
                    <a:p>
                      <a:pPr algn="ctr"/>
                      <a:r>
                        <a:rPr lang="en-US" dirty="0"/>
                        <a:t>Y</a:t>
                      </a:r>
                    </a:p>
                  </a:txBody>
                  <a:tcPr/>
                </a:tc>
                <a:tc>
                  <a:txBody>
                    <a:bodyPr/>
                    <a:lstStyle/>
                    <a:p>
                      <a:pPr algn="ctr"/>
                      <a:r>
                        <a:rPr lang="en-US" dirty="0"/>
                        <a:t>Y</a:t>
                      </a:r>
                    </a:p>
                  </a:txBody>
                  <a:tcPr/>
                </a:tc>
                <a:tc>
                  <a:txBody>
                    <a:bodyPr/>
                    <a:lstStyle/>
                    <a:p>
                      <a:pPr algn="ctr"/>
                      <a:endParaRPr lang="en-US" dirty="0"/>
                    </a:p>
                  </a:txBody>
                  <a:tcPr>
                    <a:solidFill>
                      <a:schemeClr val="accent6"/>
                    </a:solidFill>
                  </a:tcPr>
                </a:tc>
                <a:tc>
                  <a:txBody>
                    <a:bodyPr/>
                    <a:lstStyle/>
                    <a:p>
                      <a:pPr algn="ctr"/>
                      <a:r>
                        <a:rPr lang="en-US" dirty="0"/>
                        <a:t>Y – X</a:t>
                      </a:r>
                    </a:p>
                  </a:txBody>
                  <a:tcPr/>
                </a:tc>
                <a:extLst>
                  <a:ext uri="{0D108BD9-81ED-4DB2-BD59-A6C34878D82A}">
                    <a16:rowId xmlns:a16="http://schemas.microsoft.com/office/drawing/2014/main" val="10014"/>
                  </a:ext>
                </a:extLst>
              </a:tr>
              <a:tr h="370840">
                <a:tc>
                  <a:txBody>
                    <a:bodyPr/>
                    <a:lstStyle/>
                    <a:p>
                      <a:r>
                        <a:rPr lang="en-US" dirty="0"/>
                        <a:t>Meadow</a:t>
                      </a:r>
                      <a:r>
                        <a:rPr lang="en-US" baseline="0" dirty="0"/>
                        <a:t> Mari</a:t>
                      </a:r>
                      <a:endParaRPr lang="en-US" dirty="0"/>
                    </a:p>
                  </a:txBody>
                  <a:tcPr/>
                </a:tc>
                <a:tc>
                  <a:txBody>
                    <a:bodyPr/>
                    <a:lstStyle/>
                    <a:p>
                      <a:pPr algn="ctr"/>
                      <a:r>
                        <a:rPr lang="en-US" dirty="0"/>
                        <a:t>Y</a:t>
                      </a:r>
                    </a:p>
                  </a:txBody>
                  <a:tcPr/>
                </a:tc>
                <a:tc>
                  <a:txBody>
                    <a:bodyPr/>
                    <a:lstStyle/>
                    <a:p>
                      <a:pPr algn="ctr"/>
                      <a:r>
                        <a:rPr lang="en-US"/>
                        <a:t>Y</a:t>
                      </a:r>
                      <a:endParaRPr lang="en-US" dirty="0"/>
                    </a:p>
                  </a:txBody>
                  <a:tcPr/>
                </a:tc>
                <a:tc>
                  <a:txBody>
                    <a:bodyPr/>
                    <a:lstStyle/>
                    <a:p>
                      <a:pPr algn="ctr"/>
                      <a:r>
                        <a:rPr lang="en-US" dirty="0"/>
                        <a:t>Y</a:t>
                      </a:r>
                    </a:p>
                  </a:txBody>
                  <a:tcPr/>
                </a:tc>
                <a:tc>
                  <a:txBody>
                    <a:bodyPr/>
                    <a:lstStyle/>
                    <a:p>
                      <a:pPr algn="ctr"/>
                      <a:r>
                        <a:rPr lang="en-US" dirty="0"/>
                        <a:t>Y</a:t>
                      </a:r>
                    </a:p>
                  </a:txBody>
                  <a:tcPr/>
                </a:tc>
                <a:tc>
                  <a:txBody>
                    <a:bodyPr/>
                    <a:lstStyle/>
                    <a:p>
                      <a:pPr algn="ctr"/>
                      <a:r>
                        <a:rPr lang="en-US" dirty="0"/>
                        <a:t>Y</a:t>
                      </a:r>
                    </a:p>
                  </a:txBody>
                  <a:tcPr/>
                </a:tc>
                <a:extLst>
                  <a:ext uri="{0D108BD9-81ED-4DB2-BD59-A6C34878D82A}">
                    <a16:rowId xmlns:a16="http://schemas.microsoft.com/office/drawing/2014/main" val="10015"/>
                  </a:ext>
                </a:extLst>
              </a:tr>
              <a:tr h="370840">
                <a:tc>
                  <a:txBody>
                    <a:bodyPr/>
                    <a:lstStyle/>
                    <a:p>
                      <a:r>
                        <a:rPr lang="en-US" dirty="0"/>
                        <a:t>Moksha </a:t>
                      </a:r>
                      <a:r>
                        <a:rPr lang="en-US" dirty="0" err="1"/>
                        <a:t>Mordwin</a:t>
                      </a:r>
                      <a:endParaRPr lang="en-US" dirty="0"/>
                    </a:p>
                  </a:txBody>
                  <a:tcPr/>
                </a:tc>
                <a:tc>
                  <a:txBody>
                    <a:bodyPr/>
                    <a:lstStyle/>
                    <a:p>
                      <a:pPr algn="ctr"/>
                      <a:endParaRPr lang="en-US" dirty="0"/>
                    </a:p>
                  </a:txBody>
                  <a:tcPr/>
                </a:tc>
                <a:tc>
                  <a:txBody>
                    <a:bodyPr/>
                    <a:lstStyle/>
                    <a:p>
                      <a:pPr algn="ctr"/>
                      <a:r>
                        <a:rPr lang="en-US"/>
                        <a:t>Y</a:t>
                      </a:r>
                      <a:endParaRPr lang="en-US" dirty="0"/>
                    </a:p>
                  </a:txBody>
                  <a:tcPr/>
                </a:tc>
                <a:tc>
                  <a:txBody>
                    <a:bodyPr/>
                    <a:lstStyle/>
                    <a:p>
                      <a:pPr algn="ctr"/>
                      <a:r>
                        <a:rPr lang="en-US" dirty="0"/>
                        <a:t>Y</a:t>
                      </a:r>
                    </a:p>
                  </a:txBody>
                  <a:tcPr/>
                </a:tc>
                <a:tc>
                  <a:txBody>
                    <a:bodyPr/>
                    <a:lstStyle/>
                    <a:p>
                      <a:pPr algn="ctr"/>
                      <a:r>
                        <a:rPr lang="en-US" dirty="0"/>
                        <a:t>?</a:t>
                      </a:r>
                    </a:p>
                  </a:txBody>
                  <a:tcPr/>
                </a:tc>
                <a:tc>
                  <a:txBody>
                    <a:bodyPr/>
                    <a:lstStyle/>
                    <a:p>
                      <a:pPr algn="ctr"/>
                      <a:endParaRPr lang="en-US" dirty="0"/>
                    </a:p>
                  </a:txBody>
                  <a:tcPr/>
                </a:tc>
                <a:extLst>
                  <a:ext uri="{0D108BD9-81ED-4DB2-BD59-A6C34878D82A}">
                    <a16:rowId xmlns:a16="http://schemas.microsoft.com/office/drawing/2014/main" val="10016"/>
                  </a:ext>
                </a:extLst>
              </a:tr>
              <a:tr h="370840">
                <a:tc>
                  <a:txBody>
                    <a:bodyPr/>
                    <a:lstStyle/>
                    <a:p>
                      <a:r>
                        <a:rPr lang="en-US" dirty="0" err="1"/>
                        <a:t>Nanti</a:t>
                      </a:r>
                      <a:endParaRPr lang="en-US" dirty="0"/>
                    </a:p>
                  </a:txBody>
                  <a:tcPr/>
                </a:tc>
                <a:tc>
                  <a:txBody>
                    <a:bodyPr/>
                    <a:lstStyle/>
                    <a:p>
                      <a:pPr algn="ctr"/>
                      <a:endParaRPr lang="en-US" dirty="0"/>
                    </a:p>
                  </a:txBody>
                  <a:tcPr/>
                </a:tc>
                <a:tc>
                  <a:txBody>
                    <a:bodyPr/>
                    <a:lstStyle/>
                    <a:p>
                      <a:pPr algn="ctr"/>
                      <a:r>
                        <a:rPr lang="en-US"/>
                        <a:t>Y</a:t>
                      </a:r>
                      <a:endParaRPr lang="en-US" dirty="0"/>
                    </a:p>
                  </a:txBody>
                  <a:tcPr/>
                </a:tc>
                <a:tc>
                  <a:txBody>
                    <a:bodyPr/>
                    <a:lstStyle/>
                    <a:p>
                      <a:pPr algn="ctr"/>
                      <a:r>
                        <a:rPr lang="en-US" dirty="0"/>
                        <a:t>Y</a:t>
                      </a:r>
                    </a:p>
                  </a:txBody>
                  <a:tcPr/>
                </a:tc>
                <a:tc>
                  <a:txBody>
                    <a:bodyPr/>
                    <a:lstStyle/>
                    <a:p>
                      <a:pPr algn="ctr"/>
                      <a:endParaRPr lang="en-US" dirty="0"/>
                    </a:p>
                  </a:txBody>
                  <a:tcPr>
                    <a:solidFill>
                      <a:schemeClr val="accent6"/>
                    </a:solidFill>
                  </a:tcPr>
                </a:tc>
                <a:tc>
                  <a:txBody>
                    <a:bodyPr/>
                    <a:lstStyle/>
                    <a:p>
                      <a:pPr algn="ctr"/>
                      <a:endParaRPr lang="en-US" dirty="0"/>
                    </a:p>
                  </a:txBody>
                  <a:tcPr/>
                </a:tc>
                <a:extLst>
                  <a:ext uri="{0D108BD9-81ED-4DB2-BD59-A6C34878D82A}">
                    <a16:rowId xmlns:a16="http://schemas.microsoft.com/office/drawing/2014/main" val="10017"/>
                  </a:ext>
                </a:extLst>
              </a:tr>
              <a:tr h="370840">
                <a:tc>
                  <a:txBody>
                    <a:bodyPr/>
                    <a:lstStyle/>
                    <a:p>
                      <a:r>
                        <a:rPr lang="en-US" dirty="0" err="1"/>
                        <a:t>Nganasan</a:t>
                      </a:r>
                      <a:endParaRPr lang="en-US" dirty="0"/>
                    </a:p>
                  </a:txBody>
                  <a:tcPr/>
                </a:tc>
                <a:tc>
                  <a:txBody>
                    <a:bodyPr/>
                    <a:lstStyle/>
                    <a:p>
                      <a:pPr algn="ctr"/>
                      <a:endParaRPr lang="en-US" dirty="0"/>
                    </a:p>
                  </a:txBody>
                  <a:tcPr/>
                </a:tc>
                <a:tc>
                  <a:txBody>
                    <a:bodyPr/>
                    <a:lstStyle/>
                    <a:p>
                      <a:pPr algn="ctr"/>
                      <a:r>
                        <a:rPr lang="en-US"/>
                        <a:t>Y</a:t>
                      </a:r>
                      <a:endParaRPr lang="en-US" dirty="0"/>
                    </a:p>
                  </a:txBody>
                  <a:tcPr/>
                </a:tc>
                <a:tc>
                  <a:txBody>
                    <a:bodyPr/>
                    <a:lstStyle/>
                    <a:p>
                      <a:pPr algn="ctr"/>
                      <a:r>
                        <a:rPr lang="en-US" dirty="0"/>
                        <a:t>Y</a:t>
                      </a:r>
                    </a:p>
                  </a:txBody>
                  <a:tcPr/>
                </a:tc>
                <a:tc>
                  <a:txBody>
                    <a:bodyPr/>
                    <a:lstStyle/>
                    <a:p>
                      <a:pPr algn="ctr"/>
                      <a:r>
                        <a:rPr lang="en-US" dirty="0"/>
                        <a:t>?</a:t>
                      </a:r>
                    </a:p>
                  </a:txBody>
                  <a:tcPr/>
                </a:tc>
                <a:tc>
                  <a:txBody>
                    <a:bodyPr/>
                    <a:lstStyle/>
                    <a:p>
                      <a:pPr algn="ctr"/>
                      <a:r>
                        <a:rPr lang="en-US" dirty="0"/>
                        <a:t>Y – X</a:t>
                      </a:r>
                    </a:p>
                  </a:txBody>
                  <a:tcPr/>
                </a:tc>
                <a:extLst>
                  <a:ext uri="{0D108BD9-81ED-4DB2-BD59-A6C34878D82A}">
                    <a16:rowId xmlns:a16="http://schemas.microsoft.com/office/drawing/2014/main" val="10018"/>
                  </a:ext>
                </a:extLst>
              </a:tr>
              <a:tr h="370840">
                <a:tc>
                  <a:txBody>
                    <a:bodyPr/>
                    <a:lstStyle/>
                    <a:p>
                      <a:r>
                        <a:rPr lang="en-US" dirty="0" err="1"/>
                        <a:t>Pichis</a:t>
                      </a:r>
                      <a:r>
                        <a:rPr lang="en-US" dirty="0"/>
                        <a:t> </a:t>
                      </a:r>
                      <a:r>
                        <a:rPr lang="en-US" dirty="0" err="1"/>
                        <a:t>Asheninca</a:t>
                      </a:r>
                      <a:endParaRPr lang="en-US" dirty="0"/>
                    </a:p>
                  </a:txBody>
                  <a:tcPr/>
                </a:tc>
                <a:tc>
                  <a:txBody>
                    <a:bodyPr/>
                    <a:lstStyle/>
                    <a:p>
                      <a:pPr algn="ctr"/>
                      <a:endParaRPr lang="en-US" dirty="0"/>
                    </a:p>
                  </a:txBody>
                  <a:tcPr/>
                </a:tc>
                <a:tc>
                  <a:txBody>
                    <a:bodyPr/>
                    <a:lstStyle/>
                    <a:p>
                      <a:pPr algn="ctr"/>
                      <a:r>
                        <a:rPr lang="en-US"/>
                        <a:t>Y</a:t>
                      </a:r>
                      <a:endParaRPr lang="en-US" dirty="0"/>
                    </a:p>
                  </a:txBody>
                  <a:tcPr/>
                </a:tc>
                <a:tc>
                  <a:txBody>
                    <a:bodyPr/>
                    <a:lstStyle/>
                    <a:p>
                      <a:pPr algn="ctr"/>
                      <a:r>
                        <a:rPr lang="en-US" dirty="0"/>
                        <a:t>Y</a:t>
                      </a:r>
                    </a:p>
                  </a:txBody>
                  <a:tcPr/>
                </a:tc>
                <a:tc>
                  <a:txBody>
                    <a:bodyPr/>
                    <a:lstStyle/>
                    <a:p>
                      <a:pPr algn="ctr"/>
                      <a:endParaRPr lang="en-US" dirty="0"/>
                    </a:p>
                  </a:txBody>
                  <a:tcPr>
                    <a:solidFill>
                      <a:schemeClr val="accent6"/>
                    </a:solidFill>
                  </a:tcPr>
                </a:tc>
                <a:tc>
                  <a:txBody>
                    <a:bodyPr/>
                    <a:lstStyle/>
                    <a:p>
                      <a:pPr algn="ctr"/>
                      <a:endParaRPr lang="en-US" dirty="0"/>
                    </a:p>
                  </a:txBody>
                  <a:tcPr/>
                </a:tc>
                <a:extLst>
                  <a:ext uri="{0D108BD9-81ED-4DB2-BD59-A6C34878D82A}">
                    <a16:rowId xmlns:a16="http://schemas.microsoft.com/office/drawing/2014/main" val="10019"/>
                  </a:ext>
                </a:extLst>
              </a:tr>
              <a:tr h="370840">
                <a:tc>
                  <a:txBody>
                    <a:bodyPr/>
                    <a:lstStyle/>
                    <a:p>
                      <a:r>
                        <a:rPr lang="en-US" dirty="0" err="1"/>
                        <a:t>Braz.Port</a:t>
                      </a:r>
                      <a:r>
                        <a:rPr lang="en-US" dirty="0"/>
                        <a:t>.</a:t>
                      </a:r>
                    </a:p>
                  </a:txBody>
                  <a:tcPr/>
                </a:tc>
                <a:tc>
                  <a:txBody>
                    <a:bodyPr/>
                    <a:lstStyle/>
                    <a:p>
                      <a:pPr algn="ctr"/>
                      <a:endParaRPr lang="en-US" dirty="0"/>
                    </a:p>
                  </a:txBody>
                  <a:tcPr/>
                </a:tc>
                <a:tc>
                  <a:txBody>
                    <a:bodyPr/>
                    <a:lstStyle/>
                    <a:p>
                      <a:pPr algn="ctr"/>
                      <a:r>
                        <a:rPr lang="en-US"/>
                        <a:t>Y</a:t>
                      </a:r>
                      <a:endParaRPr lang="en-US" dirty="0"/>
                    </a:p>
                  </a:txBody>
                  <a:tcPr/>
                </a:tc>
                <a:tc>
                  <a:txBody>
                    <a:bodyPr/>
                    <a:lstStyle/>
                    <a:p>
                      <a:pPr algn="ctr"/>
                      <a:r>
                        <a:rPr lang="en-US" dirty="0"/>
                        <a:t>Y</a:t>
                      </a:r>
                    </a:p>
                  </a:txBody>
                  <a:tcPr/>
                </a:tc>
                <a:tc>
                  <a:txBody>
                    <a:bodyPr/>
                    <a:lstStyle/>
                    <a:p>
                      <a:pPr algn="ctr"/>
                      <a:endParaRPr lang="en-US" dirty="0"/>
                    </a:p>
                  </a:txBody>
                  <a:tcPr>
                    <a:solidFill>
                      <a:schemeClr val="accent6"/>
                    </a:solidFill>
                  </a:tcPr>
                </a:tc>
                <a:tc>
                  <a:txBody>
                    <a:bodyPr/>
                    <a:lstStyle/>
                    <a:p>
                      <a:pPr algn="ctr"/>
                      <a:r>
                        <a:rPr lang="en-US" dirty="0"/>
                        <a:t>Y – X</a:t>
                      </a:r>
                    </a:p>
                  </a:txBody>
                  <a:tcPr/>
                </a:tc>
                <a:extLst>
                  <a:ext uri="{0D108BD9-81ED-4DB2-BD59-A6C34878D82A}">
                    <a16:rowId xmlns:a16="http://schemas.microsoft.com/office/drawing/2014/main" val="10020"/>
                  </a:ext>
                </a:extLst>
              </a:tr>
              <a:tr h="370840">
                <a:tc>
                  <a:txBody>
                    <a:bodyPr/>
                    <a:lstStyle/>
                    <a:p>
                      <a:r>
                        <a:rPr lang="en-US" dirty="0" err="1"/>
                        <a:t>Takia</a:t>
                      </a:r>
                      <a:endParaRPr lang="en-US" dirty="0"/>
                    </a:p>
                  </a:txBody>
                  <a:tcPr/>
                </a:tc>
                <a:tc>
                  <a:txBody>
                    <a:bodyPr/>
                    <a:lstStyle/>
                    <a:p>
                      <a:pPr algn="ctr"/>
                      <a:endParaRPr lang="en-US" dirty="0"/>
                    </a:p>
                  </a:txBody>
                  <a:tcPr/>
                </a:tc>
                <a:tc>
                  <a:txBody>
                    <a:bodyPr/>
                    <a:lstStyle/>
                    <a:p>
                      <a:pPr algn="ctr"/>
                      <a:r>
                        <a:rPr lang="en-US"/>
                        <a:t>Y</a:t>
                      </a:r>
                      <a:endParaRPr lang="en-US" dirty="0"/>
                    </a:p>
                  </a:txBody>
                  <a:tcPr/>
                </a:tc>
                <a:tc>
                  <a:txBody>
                    <a:bodyPr/>
                    <a:lstStyle/>
                    <a:p>
                      <a:pPr algn="ctr"/>
                      <a:r>
                        <a:rPr lang="en-US" dirty="0"/>
                        <a:t>Y</a:t>
                      </a:r>
                    </a:p>
                  </a:txBody>
                  <a:tcPr/>
                </a:tc>
                <a:tc>
                  <a:txBody>
                    <a:bodyPr/>
                    <a:lstStyle/>
                    <a:p>
                      <a:pPr algn="ctr"/>
                      <a:r>
                        <a:rPr lang="en-US" dirty="0"/>
                        <a:t>?</a:t>
                      </a:r>
                    </a:p>
                  </a:txBody>
                  <a:tcPr/>
                </a:tc>
                <a:tc>
                  <a:txBody>
                    <a:bodyPr/>
                    <a:lstStyle/>
                    <a:p>
                      <a:pPr algn="ctr"/>
                      <a:endParaRPr lang="en-US" dirty="0"/>
                    </a:p>
                  </a:txBody>
                  <a:tcPr/>
                </a:tc>
                <a:extLst>
                  <a:ext uri="{0D108BD9-81ED-4DB2-BD59-A6C34878D82A}">
                    <a16:rowId xmlns:a16="http://schemas.microsoft.com/office/drawing/2014/main" val="10021"/>
                  </a:ext>
                </a:extLst>
              </a:tr>
              <a:tr h="370840">
                <a:tc>
                  <a:txBody>
                    <a:bodyPr/>
                    <a:lstStyle/>
                    <a:p>
                      <a:r>
                        <a:rPr lang="en-US" dirty="0" err="1"/>
                        <a:t>Yil</a:t>
                      </a:r>
                      <a:endParaRPr lang="en-US" dirty="0"/>
                    </a:p>
                  </a:txBody>
                  <a:tcPr/>
                </a:tc>
                <a:tc>
                  <a:txBody>
                    <a:bodyPr/>
                    <a:lstStyle/>
                    <a:p>
                      <a:pPr algn="ctr"/>
                      <a:endParaRPr lang="en-US" dirty="0"/>
                    </a:p>
                  </a:txBody>
                  <a:tcPr/>
                </a:tc>
                <a:tc>
                  <a:txBody>
                    <a:bodyPr/>
                    <a:lstStyle/>
                    <a:p>
                      <a:pPr algn="ctr"/>
                      <a:r>
                        <a:rPr lang="en-US"/>
                        <a:t>Y</a:t>
                      </a:r>
                      <a:endParaRPr lang="en-US" dirty="0"/>
                    </a:p>
                  </a:txBody>
                  <a:tcPr/>
                </a:tc>
                <a:tc>
                  <a:txBody>
                    <a:bodyPr/>
                    <a:lstStyle/>
                    <a:p>
                      <a:pPr algn="ctr"/>
                      <a:endParaRPr lang="en-US" dirty="0"/>
                    </a:p>
                  </a:txBody>
                  <a:tcPr/>
                </a:tc>
                <a:tc>
                  <a:txBody>
                    <a:bodyPr/>
                    <a:lstStyle/>
                    <a:p>
                      <a:pPr algn="ctr"/>
                      <a:endParaRPr lang="en-US" dirty="0"/>
                    </a:p>
                  </a:txBody>
                  <a:tcPr>
                    <a:solidFill>
                      <a:schemeClr val="accent6"/>
                    </a:solidFill>
                  </a:tcPr>
                </a:tc>
                <a:tc>
                  <a:txBody>
                    <a:bodyPr/>
                    <a:lstStyle/>
                    <a:p>
                      <a:pPr algn="ctr"/>
                      <a:endParaRPr lang="en-US" dirty="0"/>
                    </a:p>
                  </a:txBody>
                  <a:tcPr/>
                </a:tc>
                <a:extLst>
                  <a:ext uri="{0D108BD9-81ED-4DB2-BD59-A6C34878D82A}">
                    <a16:rowId xmlns:a16="http://schemas.microsoft.com/office/drawing/2014/main" val="10022"/>
                  </a:ext>
                </a:extLst>
              </a:tr>
              <a:tr h="370840">
                <a:tc>
                  <a:txBody>
                    <a:bodyPr/>
                    <a:lstStyle/>
                    <a:p>
                      <a:r>
                        <a:rPr lang="en-US" dirty="0" err="1"/>
                        <a:t>Yimas</a:t>
                      </a:r>
                      <a:endParaRPr lang="en-US" dirty="0"/>
                    </a:p>
                  </a:txBody>
                  <a:tcPr/>
                </a:tc>
                <a:tc>
                  <a:txBody>
                    <a:bodyPr/>
                    <a:lstStyle/>
                    <a:p>
                      <a:pPr algn="ctr"/>
                      <a:endParaRPr lang="en-US" dirty="0"/>
                    </a:p>
                  </a:txBody>
                  <a:tcPr/>
                </a:tc>
                <a:tc>
                  <a:txBody>
                    <a:bodyPr/>
                    <a:lstStyle/>
                    <a:p>
                      <a:pPr algn="ctr"/>
                      <a:r>
                        <a:rPr lang="en-US" dirty="0"/>
                        <a:t>Y</a:t>
                      </a:r>
                    </a:p>
                  </a:txBody>
                  <a:tcPr/>
                </a:tc>
                <a:tc>
                  <a:txBody>
                    <a:bodyPr/>
                    <a:lstStyle/>
                    <a:p>
                      <a:pPr algn="ctr"/>
                      <a:r>
                        <a:rPr lang="en-US" dirty="0"/>
                        <a:t>Y</a:t>
                      </a:r>
                    </a:p>
                  </a:txBody>
                  <a:tcPr/>
                </a:tc>
                <a:tc>
                  <a:txBody>
                    <a:bodyPr/>
                    <a:lstStyle/>
                    <a:p>
                      <a:pPr algn="ctr"/>
                      <a:endParaRPr lang="en-US" dirty="0"/>
                    </a:p>
                  </a:txBody>
                  <a:tcPr>
                    <a:solidFill>
                      <a:schemeClr val="accent6"/>
                    </a:solidFill>
                  </a:tcPr>
                </a:tc>
                <a:tc>
                  <a:txBody>
                    <a:bodyPr/>
                    <a:lstStyle/>
                    <a:p>
                      <a:pPr algn="ctr"/>
                      <a:endParaRPr lang="en-US" dirty="0"/>
                    </a:p>
                  </a:txBody>
                  <a:tcPr/>
                </a:tc>
                <a:extLst>
                  <a:ext uri="{0D108BD9-81ED-4DB2-BD59-A6C34878D82A}">
                    <a16:rowId xmlns:a16="http://schemas.microsoft.com/office/drawing/2014/main" val="10023"/>
                  </a:ext>
                </a:extLst>
              </a:tr>
            </a:tbl>
          </a:graphicData>
        </a:graphic>
      </p:graphicFrame>
      <p:sp>
        <p:nvSpPr>
          <p:cNvPr id="3" name="Slide Number Placeholder 2"/>
          <p:cNvSpPr>
            <a:spLocks noGrp="1"/>
          </p:cNvSpPr>
          <p:nvPr>
            <p:ph type="sldNum" sz="quarter" idx="10"/>
          </p:nvPr>
        </p:nvSpPr>
        <p:spPr/>
        <p:txBody>
          <a:bodyPr/>
          <a:lstStyle/>
          <a:p>
            <a:fld id="{3013AB8E-5E72-194F-9F9C-D0D776FCF1E4}" type="slidenum">
              <a:rPr lang="en-US" smtClean="0"/>
              <a:pPr/>
              <a:t>8</a:t>
            </a:fld>
            <a:endParaRPr lang="en-US"/>
          </a:p>
        </p:txBody>
      </p:sp>
    </p:spTree>
    <p:extLst>
      <p:ext uri="{BB962C8B-B14F-4D97-AF65-F5344CB8AC3E}">
        <p14:creationId xmlns:p14="http://schemas.microsoft.com/office/powerpoint/2010/main" val="106018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0 2.96296E-6 L -0.00122 -0.38611 " pathEditMode="relative" rAng="0" ptsTypes="AA">
                                      <p:cBhvr>
                                        <p:cTn id="10" dur="2000" fill="hold"/>
                                        <p:tgtEl>
                                          <p:spTgt spid="9"/>
                                        </p:tgtEl>
                                        <p:attrNameLst>
                                          <p:attrName>ppt_x</p:attrName>
                                          <p:attrName>ppt_y</p:attrName>
                                        </p:attrNameLst>
                                      </p:cBhvr>
                                      <p:rCtr x="-69" y="-19306"/>
                                    </p:animMotion>
                                  </p:childTnLst>
                                </p:cTn>
                              </p:par>
                              <p:par>
                                <p:cTn id="11" presetID="6" presetClass="emph" presetSubtype="0" fill="hold" nodeType="withEffect">
                                  <p:stCondLst>
                                    <p:cond delay="0"/>
                                  </p:stCondLst>
                                  <p:childTnLst>
                                    <p:animScale>
                                      <p:cBhvr>
                                        <p:cTn id="12" dur="2000" fill="hold"/>
                                        <p:tgtEl>
                                          <p:spTgt spid="9"/>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lot of trouble to go to?</a:t>
            </a:r>
          </a:p>
        </p:txBody>
      </p:sp>
      <p:sp>
        <p:nvSpPr>
          <p:cNvPr id="3" name="Content Placeholder 2"/>
          <p:cNvSpPr>
            <a:spLocks noGrp="1"/>
          </p:cNvSpPr>
          <p:nvPr>
            <p:ph idx="1"/>
          </p:nvPr>
        </p:nvSpPr>
        <p:spPr/>
        <p:txBody>
          <a:bodyPr/>
          <a:lstStyle/>
          <a:p>
            <a:r>
              <a:rPr lang="en-US" dirty="0"/>
              <a:t>What evidence is there that the data we (phonologists) have been relying on is </a:t>
            </a:r>
            <a:r>
              <a:rPr lang="en-US" i="1" dirty="0"/>
              <a:t>not</a:t>
            </a:r>
            <a:r>
              <a:rPr lang="en-US" dirty="0"/>
              <a:t> from unimpaired dominant L1s?</a:t>
            </a:r>
          </a:p>
          <a:p>
            <a:endParaRPr lang="en-US" dirty="0"/>
          </a:p>
          <a:p>
            <a:r>
              <a:rPr lang="en-US" dirty="0"/>
              <a:t>Suppose I claim that all the data is from </a:t>
            </a:r>
            <a:r>
              <a:rPr lang="en-US" i="1" dirty="0"/>
              <a:t>impaired L2s.  </a:t>
            </a:r>
            <a:r>
              <a:rPr lang="en-US" dirty="0"/>
              <a:t>Prove me wrong.</a:t>
            </a:r>
          </a:p>
          <a:p>
            <a:pPr lvl="1"/>
            <a:r>
              <a:rPr lang="en-US" dirty="0"/>
              <a:t>Reliance on grammars</a:t>
            </a:r>
          </a:p>
          <a:p>
            <a:pPr lvl="1"/>
            <a:r>
              <a:rPr lang="en-US" dirty="0"/>
              <a:t>Grammars are about formal speech styles</a:t>
            </a:r>
          </a:p>
          <a:p>
            <a:pPr lvl="2"/>
            <a:r>
              <a:rPr lang="en-US" dirty="0"/>
              <a:t>Are formal speech styles L1?  Are they dominant?</a:t>
            </a:r>
          </a:p>
          <a:p>
            <a:pPr lvl="2"/>
            <a:r>
              <a:rPr lang="en-US" dirty="0"/>
              <a:t>e.g. </a:t>
            </a:r>
            <a:r>
              <a:rPr lang="en-US" dirty="0" err="1"/>
              <a:t>Zuraw</a:t>
            </a:r>
            <a:r>
              <a:rPr lang="en-US" dirty="0"/>
              <a:t> et al (2014) on Samoan: specifically mention both vernacular and formal speech styles, but choose to go for the formal speech style</a:t>
            </a:r>
          </a:p>
          <a:p>
            <a:pPr lvl="3"/>
            <a:r>
              <a:rPr lang="en-US" dirty="0"/>
              <a:t>Because it “preserves more segmental contrasts”</a:t>
            </a:r>
          </a:p>
          <a:p>
            <a:pPr lvl="3"/>
            <a:r>
              <a:rPr lang="en-US" dirty="0"/>
              <a:t>Also the grammars and dictionaries are in the formal speech style</a:t>
            </a:r>
          </a:p>
          <a:p>
            <a:pPr lvl="3"/>
            <a:r>
              <a:rPr lang="en-US" dirty="0"/>
              <a:t>The formal and vernacular segment inventories are quite different</a:t>
            </a:r>
          </a:p>
          <a:p>
            <a:pPr lvl="1"/>
            <a:r>
              <a:rPr lang="en-US" dirty="0"/>
              <a:t>Grammars are about normative speech (or have some other goal)</a:t>
            </a:r>
          </a:p>
          <a:p>
            <a:pPr marL="914400" lvl="2" indent="0">
              <a:buNone/>
            </a:pPr>
            <a:r>
              <a:rPr lang="en-US" dirty="0"/>
              <a:t>	</a:t>
            </a:r>
          </a:p>
          <a:p>
            <a:pPr lvl="1"/>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80</a:t>
            </a:fld>
            <a:endParaRPr lang="en-US"/>
          </a:p>
        </p:txBody>
      </p:sp>
    </p:spTree>
    <p:extLst>
      <p:ext uri="{BB962C8B-B14F-4D97-AF65-F5344CB8AC3E}">
        <p14:creationId xmlns:p14="http://schemas.microsoft.com/office/powerpoint/2010/main" val="3227708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Skorik’s</a:t>
            </a:r>
            <a:r>
              <a:rPr lang="en-US" dirty="0"/>
              <a:t> Chukchi: L1 or something else?</a:t>
            </a:r>
          </a:p>
        </p:txBody>
      </p:sp>
      <p:sp>
        <p:nvSpPr>
          <p:cNvPr id="3" name="Content Placeholder 2"/>
          <p:cNvSpPr>
            <a:spLocks noGrp="1"/>
          </p:cNvSpPr>
          <p:nvPr>
            <p:ph idx="1"/>
          </p:nvPr>
        </p:nvSpPr>
        <p:spPr/>
        <p:txBody>
          <a:bodyPr/>
          <a:lstStyle/>
          <a:p>
            <a:r>
              <a:rPr lang="en-US" dirty="0"/>
              <a:t>“Further identification and full description of Chukchi dialects is an urgent task, but can only be possible if there is a detailed systematic phonetic and grammatical description of the </a:t>
            </a:r>
            <a:r>
              <a:rPr lang="en-US" b="1" u="sng" dirty="0"/>
              <a:t>literary Chukchi language</a:t>
            </a:r>
            <a:r>
              <a:rPr lang="en-US" dirty="0"/>
              <a:t>, which is based on the Eastern dialect.  The present work is a part of such a description.” (</a:t>
            </a:r>
            <a:r>
              <a:rPr lang="en-US" dirty="0" err="1"/>
              <a:t>Skorik</a:t>
            </a:r>
            <a:r>
              <a:rPr lang="en-US" dirty="0"/>
              <a:t> 1961:13) [my translation]</a:t>
            </a:r>
          </a:p>
          <a:p>
            <a:r>
              <a:rPr lang="en-US" dirty="0"/>
              <a:t>“Schoolteachers, who had all attended the same teachers’ college in St Petersburg, had received heavy exposure to </a:t>
            </a:r>
            <a:r>
              <a:rPr lang="en-US" dirty="0" err="1"/>
              <a:t>Skorik’s</a:t>
            </a:r>
            <a:r>
              <a:rPr lang="en-US" dirty="0"/>
              <a:t> Chukchi grammar, and accepted it as the </a:t>
            </a:r>
            <a:r>
              <a:rPr lang="en-US" b="1" dirty="0"/>
              <a:t>prestige standard</a:t>
            </a:r>
            <a:r>
              <a:rPr lang="en-US" dirty="0"/>
              <a:t>, although </a:t>
            </a:r>
            <a:r>
              <a:rPr lang="en-US" u="sng" dirty="0"/>
              <a:t>admitting privately that nobody they knew spoke like that</a:t>
            </a:r>
            <a:r>
              <a:rPr lang="en-US" dirty="0"/>
              <a:t>. People are quite happy to conclude that </a:t>
            </a:r>
            <a:r>
              <a:rPr lang="en-US" u="sng" dirty="0"/>
              <a:t>all</a:t>
            </a:r>
            <a:r>
              <a:rPr lang="en-US" dirty="0"/>
              <a:t> Chukchi speakers use their native language incorrectly if popular usage does not agree with </a:t>
            </a:r>
            <a:r>
              <a:rPr lang="en-US" dirty="0" err="1"/>
              <a:t>Skorik’s</a:t>
            </a:r>
            <a:r>
              <a:rPr lang="en-US" dirty="0"/>
              <a:t> grammar.” (Dunn 1999)</a:t>
            </a:r>
          </a:p>
          <a:p>
            <a:r>
              <a:rPr lang="en-US" dirty="0"/>
              <a:t>“Unless evidence is forthcoming that </a:t>
            </a:r>
            <a:r>
              <a:rPr lang="en-US" dirty="0" err="1"/>
              <a:t>Skorik’s</a:t>
            </a:r>
            <a:r>
              <a:rPr lang="en-US" dirty="0"/>
              <a:t> data represents a true, spoken variety [of] Chukchi it would be wise to approach his materials with skepticism.” (Dunn 1999)</a:t>
            </a:r>
          </a:p>
        </p:txBody>
      </p:sp>
      <p:sp>
        <p:nvSpPr>
          <p:cNvPr id="4" name="Slide Number Placeholder 3"/>
          <p:cNvSpPr>
            <a:spLocks noGrp="1"/>
          </p:cNvSpPr>
          <p:nvPr>
            <p:ph type="sldNum" sz="quarter" idx="10"/>
          </p:nvPr>
        </p:nvSpPr>
        <p:spPr/>
        <p:txBody>
          <a:bodyPr/>
          <a:lstStyle/>
          <a:p>
            <a:fld id="{3013AB8E-5E72-194F-9F9C-D0D776FCF1E4}" type="slidenum">
              <a:rPr lang="en-US" smtClean="0"/>
              <a:pPr/>
              <a:t>81</a:t>
            </a:fld>
            <a:endParaRPr lang="en-US"/>
          </a:p>
        </p:txBody>
      </p:sp>
    </p:spTree>
    <p:extLst>
      <p:ext uri="{BB962C8B-B14F-4D97-AF65-F5344CB8AC3E}">
        <p14:creationId xmlns:p14="http://schemas.microsoft.com/office/powerpoint/2010/main" val="13295795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Asking doesn’t guarantee validity</a:t>
            </a:r>
          </a:p>
        </p:txBody>
      </p:sp>
      <p:sp>
        <p:nvSpPr>
          <p:cNvPr id="3" name="Content Placeholder 2"/>
          <p:cNvSpPr>
            <a:spLocks noGrp="1"/>
          </p:cNvSpPr>
          <p:nvPr>
            <p:ph idx="1"/>
          </p:nvPr>
        </p:nvSpPr>
        <p:spPr/>
        <p:txBody>
          <a:bodyPr/>
          <a:lstStyle/>
          <a:p>
            <a:r>
              <a:rPr lang="en-US" dirty="0"/>
              <a:t>Responses to questions can be affected by:</a:t>
            </a:r>
          </a:p>
          <a:p>
            <a:endParaRPr lang="en-US" dirty="0"/>
          </a:p>
          <a:p>
            <a:r>
              <a:rPr lang="en-US" dirty="0"/>
              <a:t>Memory and attention</a:t>
            </a:r>
          </a:p>
          <a:p>
            <a:r>
              <a:rPr lang="en-US" dirty="0"/>
              <a:t>Magical Ideation</a:t>
            </a:r>
          </a:p>
          <a:p>
            <a:pPr lvl="1"/>
            <a:r>
              <a:rPr lang="en-US" dirty="0"/>
              <a:t>Asking some who has high magical ideation which hand they use makes them more prone to answer that they are ambidextrous (</a:t>
            </a:r>
            <a:r>
              <a:rPr lang="en-US" dirty="0" err="1"/>
              <a:t>Badzakova-Trajkov</a:t>
            </a:r>
            <a:r>
              <a:rPr lang="en-US" dirty="0"/>
              <a:t> et al. 2011:2902)</a:t>
            </a:r>
          </a:p>
          <a:p>
            <a:r>
              <a:rPr lang="en-US" dirty="0"/>
              <a:t>Cognitive Impairment</a:t>
            </a:r>
          </a:p>
          <a:p>
            <a:r>
              <a:rPr lang="en-US" dirty="0"/>
              <a:t>Mendacity</a:t>
            </a:r>
          </a:p>
          <a:p>
            <a:r>
              <a:rPr lang="en-US" dirty="0"/>
              <a:t>Mode of questioning</a:t>
            </a:r>
          </a:p>
          <a:p>
            <a:pPr lvl="1"/>
            <a:r>
              <a:rPr lang="en-US" dirty="0"/>
              <a:t>Adult respondents with more than a high-school education reported more mental health symptoms using the computer (Epstein et al 2001)</a:t>
            </a:r>
          </a:p>
          <a:p>
            <a:pPr lvl="1"/>
            <a:endParaRPr lang="en-US" dirty="0"/>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82</a:t>
            </a:fld>
            <a:endParaRPr lang="en-US"/>
          </a:p>
        </p:txBody>
      </p:sp>
    </p:spTree>
    <p:extLst>
      <p:ext uri="{BB962C8B-B14F-4D97-AF65-F5344CB8AC3E}">
        <p14:creationId xmlns:p14="http://schemas.microsoft.com/office/powerpoint/2010/main" val="33760077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asking isn’t enough #1: Memory &amp; Attention</a:t>
            </a:r>
          </a:p>
        </p:txBody>
      </p:sp>
      <p:sp>
        <p:nvSpPr>
          <p:cNvPr id="3" name="Content Placeholder 2"/>
          <p:cNvSpPr>
            <a:spLocks noGrp="1"/>
          </p:cNvSpPr>
          <p:nvPr>
            <p:ph idx="1"/>
          </p:nvPr>
        </p:nvSpPr>
        <p:spPr/>
        <p:txBody>
          <a:bodyPr/>
          <a:lstStyle/>
          <a:p>
            <a:r>
              <a:rPr lang="en-US" dirty="0"/>
              <a:t>People forget which languages, dialects, and speech styles, they encountered as children</a:t>
            </a:r>
          </a:p>
          <a:p>
            <a:pPr lvl="1"/>
            <a:r>
              <a:rPr lang="en-US" dirty="0"/>
              <a:t>Example of </a:t>
            </a:r>
            <a:r>
              <a:rPr lang="en-US" dirty="0" err="1"/>
              <a:t>xenoglossia</a:t>
            </a:r>
            <a:endParaRPr lang="en-US" dirty="0"/>
          </a:p>
          <a:p>
            <a:pPr lvl="1"/>
            <a:endParaRPr lang="en-US" dirty="0"/>
          </a:p>
          <a:p>
            <a:r>
              <a:rPr lang="en-US" dirty="0"/>
              <a:t>People make mistakes – they check the wrong box</a:t>
            </a:r>
          </a:p>
          <a:p>
            <a:pPr lvl="1"/>
            <a:r>
              <a:rPr lang="en-US" dirty="0"/>
              <a:t>For any questionnaire, what are the chances that people will answer a question wrong?</a:t>
            </a:r>
          </a:p>
          <a:p>
            <a:pPr lvl="1"/>
            <a:r>
              <a:rPr lang="en-US" dirty="0"/>
              <a:t>How long is the questionnaire?</a:t>
            </a:r>
          </a:p>
        </p:txBody>
      </p:sp>
      <p:sp>
        <p:nvSpPr>
          <p:cNvPr id="4" name="Slide Number Placeholder 3"/>
          <p:cNvSpPr>
            <a:spLocks noGrp="1"/>
          </p:cNvSpPr>
          <p:nvPr>
            <p:ph type="sldNum" sz="quarter" idx="10"/>
          </p:nvPr>
        </p:nvSpPr>
        <p:spPr/>
        <p:txBody>
          <a:bodyPr/>
          <a:lstStyle/>
          <a:p>
            <a:fld id="{3013AB8E-5E72-194F-9F9C-D0D776FCF1E4}" type="slidenum">
              <a:rPr lang="en-US" smtClean="0"/>
              <a:pPr/>
              <a:t>83</a:t>
            </a:fld>
            <a:endParaRPr lang="en-US"/>
          </a:p>
        </p:txBody>
      </p:sp>
    </p:spTree>
    <p:extLst>
      <p:ext uri="{BB962C8B-B14F-4D97-AF65-F5344CB8AC3E}">
        <p14:creationId xmlns:p14="http://schemas.microsoft.com/office/powerpoint/2010/main" val="7951282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isn’t asking people enough #2: Magical ideation</a:t>
            </a:r>
          </a:p>
        </p:txBody>
      </p:sp>
      <p:sp>
        <p:nvSpPr>
          <p:cNvPr id="3" name="Content Placeholder 2"/>
          <p:cNvSpPr>
            <a:spLocks noGrp="1"/>
          </p:cNvSpPr>
          <p:nvPr>
            <p:ph idx="1"/>
          </p:nvPr>
        </p:nvSpPr>
        <p:spPr/>
        <p:txBody>
          <a:bodyPr/>
          <a:lstStyle/>
          <a:p>
            <a:r>
              <a:rPr lang="en-US" dirty="0"/>
              <a:t>Magical ideation: “belief in forms of causation that by convention are invalid” (</a:t>
            </a:r>
            <a:r>
              <a:rPr lang="en-US" dirty="0" err="1"/>
              <a:t>Eckblad</a:t>
            </a:r>
            <a:r>
              <a:rPr lang="en-US" dirty="0"/>
              <a:t> &amp; Chapman 1983)</a:t>
            </a:r>
          </a:p>
          <a:p>
            <a:endParaRPr lang="en-US" dirty="0"/>
          </a:p>
          <a:p>
            <a:r>
              <a:rPr lang="en-US" dirty="0"/>
              <a:t>Correlation: high magical ideation scores ~ smaller degree of hand preference</a:t>
            </a:r>
          </a:p>
          <a:p>
            <a:pPr lvl="1"/>
            <a:r>
              <a:rPr lang="en-US" dirty="0"/>
              <a:t>‘ambidextrousness’</a:t>
            </a:r>
          </a:p>
          <a:p>
            <a:endParaRPr lang="en-US" dirty="0"/>
          </a:p>
          <a:p>
            <a:r>
              <a:rPr lang="en-US" i="1" dirty="0"/>
              <a:t>Question-taking behavior </a:t>
            </a:r>
            <a:r>
              <a:rPr lang="en-US" dirty="0"/>
              <a:t>makes people who score higher on magical ideation </a:t>
            </a:r>
            <a:r>
              <a:rPr lang="en-US" i="1" dirty="0"/>
              <a:t>more prone</a:t>
            </a:r>
            <a:r>
              <a:rPr lang="en-US" dirty="0"/>
              <a:t> to the idea that they can use their </a:t>
            </a:r>
            <a:r>
              <a:rPr lang="en-US" i="1" dirty="0"/>
              <a:t>non-dominant hand</a:t>
            </a:r>
            <a:endParaRPr lang="en-US" dirty="0"/>
          </a:p>
          <a:p>
            <a:pPr lvl="1"/>
            <a:r>
              <a:rPr lang="en-US" dirty="0"/>
              <a:t>(</a:t>
            </a:r>
            <a:r>
              <a:rPr lang="en-US" dirty="0" err="1"/>
              <a:t>Badzakova-Trajkov</a:t>
            </a:r>
            <a:r>
              <a:rPr lang="en-US" dirty="0"/>
              <a:t> et al. 2011:2902)</a:t>
            </a:r>
          </a:p>
          <a:p>
            <a:pPr lvl="1"/>
            <a:endParaRPr lang="en-US" dirty="0"/>
          </a:p>
          <a:p>
            <a:r>
              <a:rPr lang="en-US" dirty="0"/>
              <a:t>To what extent does magical ideation affect a subject’s claims about L1ness?</a:t>
            </a:r>
          </a:p>
        </p:txBody>
      </p:sp>
      <p:sp>
        <p:nvSpPr>
          <p:cNvPr id="4" name="Slide Number Placeholder 3"/>
          <p:cNvSpPr>
            <a:spLocks noGrp="1"/>
          </p:cNvSpPr>
          <p:nvPr>
            <p:ph type="sldNum" sz="quarter" idx="10"/>
          </p:nvPr>
        </p:nvSpPr>
        <p:spPr/>
        <p:txBody>
          <a:bodyPr/>
          <a:lstStyle/>
          <a:p>
            <a:fld id="{3013AB8E-5E72-194F-9F9C-D0D776FCF1E4}" type="slidenum">
              <a:rPr lang="en-US" smtClean="0"/>
              <a:pPr/>
              <a:t>84</a:t>
            </a:fld>
            <a:endParaRPr lang="en-US"/>
          </a:p>
        </p:txBody>
      </p:sp>
    </p:spTree>
    <p:extLst>
      <p:ext uri="{BB962C8B-B14F-4D97-AF65-F5344CB8AC3E}">
        <p14:creationId xmlns:p14="http://schemas.microsoft.com/office/powerpoint/2010/main" val="24002450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isn’t asking people enough #3: </a:t>
            </a:r>
            <a:r>
              <a:rPr lang="en-US" sz="3200" dirty="0"/>
              <a:t>Cognitive impairment</a:t>
            </a:r>
            <a:endParaRPr lang="en-US" dirty="0"/>
          </a:p>
        </p:txBody>
      </p:sp>
      <p:sp>
        <p:nvSpPr>
          <p:cNvPr id="3" name="Content Placeholder 2"/>
          <p:cNvSpPr>
            <a:spLocks noGrp="1"/>
          </p:cNvSpPr>
          <p:nvPr>
            <p:ph idx="1"/>
          </p:nvPr>
        </p:nvSpPr>
        <p:spPr/>
        <p:txBody>
          <a:bodyPr/>
          <a:lstStyle/>
          <a:p>
            <a:r>
              <a:rPr lang="en-US" dirty="0"/>
              <a:t>To what extent does depression, schizophrenia, etc. affect a subject’s claims about L1ness?</a:t>
            </a:r>
          </a:p>
          <a:p>
            <a:endParaRPr lang="en-US" dirty="0"/>
          </a:p>
          <a:p>
            <a:r>
              <a:rPr lang="en-US" dirty="0"/>
              <a:t>Reporting of mixed-handedness is higher in those who are more prone to psychosis</a:t>
            </a:r>
          </a:p>
          <a:p>
            <a:pPr lvl="1"/>
            <a:r>
              <a:rPr lang="en-US" dirty="0"/>
              <a:t>i.e. score highly on the Peters et al. </a:t>
            </a:r>
            <a:r>
              <a:rPr lang="en-US" i="1" dirty="0"/>
              <a:t>Delusions Inventory</a:t>
            </a:r>
            <a:r>
              <a:rPr lang="en-US" dirty="0"/>
              <a:t> (</a:t>
            </a:r>
            <a:r>
              <a:rPr lang="en-US" dirty="0" err="1"/>
              <a:t>Preti</a:t>
            </a:r>
            <a:r>
              <a:rPr lang="en-US" dirty="0"/>
              <a:t> et al. 2007)</a:t>
            </a:r>
          </a:p>
          <a:p>
            <a:pPr lvl="1"/>
            <a:endParaRPr lang="en-US" dirty="0"/>
          </a:p>
          <a:p>
            <a:r>
              <a:rPr lang="en-US" dirty="0"/>
              <a:t>Anxiety and psychological distress might affect articulation, judgments, etc.</a:t>
            </a:r>
          </a:p>
          <a:p>
            <a:r>
              <a:rPr lang="en-US" dirty="0"/>
              <a:t>Question from the K6 instrument (Kessler et al. 2003).</a:t>
            </a:r>
          </a:p>
          <a:p>
            <a:pPr marL="0" indent="0">
              <a:buNone/>
            </a:pPr>
            <a:r>
              <a:rPr lang="en-US" sz="1400" dirty="0"/>
              <a:t>D3. About how often during the past 30 days did you feel  …?</a:t>
            </a:r>
          </a:p>
          <a:p>
            <a:pPr marL="0" indent="0">
              <a:buNone/>
            </a:pPr>
            <a:r>
              <a:rPr lang="en-US" sz="1400" dirty="0"/>
              <a:t>	(a) Nervous?</a:t>
            </a:r>
          </a:p>
          <a:p>
            <a:pPr marL="0" indent="0">
              <a:buNone/>
            </a:pPr>
            <a:r>
              <a:rPr lang="en-US" sz="1400" dirty="0"/>
              <a:t>	(b) Hopeless?</a:t>
            </a:r>
          </a:p>
          <a:p>
            <a:pPr marL="0" indent="0">
              <a:buNone/>
            </a:pPr>
            <a:r>
              <a:rPr lang="en-US" sz="1400" dirty="0"/>
              <a:t>	(c) Restless or fidgety?</a:t>
            </a:r>
          </a:p>
          <a:p>
            <a:pPr marL="0" indent="0">
              <a:buNone/>
            </a:pPr>
            <a:r>
              <a:rPr lang="en-US" sz="1400" dirty="0"/>
              <a:t>	(d) So depressed that nothing could cheer you up?</a:t>
            </a:r>
          </a:p>
          <a:p>
            <a:pPr marL="0" indent="0">
              <a:buNone/>
            </a:pPr>
            <a:r>
              <a:rPr lang="en-US" sz="1400" dirty="0"/>
              <a:t>	(e) That everything was an effort?</a:t>
            </a:r>
          </a:p>
          <a:p>
            <a:pPr marL="0" indent="0">
              <a:buNone/>
            </a:pPr>
            <a:r>
              <a:rPr lang="en-US" sz="1400" dirty="0"/>
              <a:t>	(f) Worthless?</a:t>
            </a:r>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85</a:t>
            </a:fld>
            <a:endParaRPr lang="en-US"/>
          </a:p>
        </p:txBody>
      </p:sp>
    </p:spTree>
    <p:extLst>
      <p:ext uri="{BB962C8B-B14F-4D97-AF65-F5344CB8AC3E}">
        <p14:creationId xmlns:p14="http://schemas.microsoft.com/office/powerpoint/2010/main" val="4725243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isn’t asking people enough #4: Mendacity</a:t>
            </a:r>
          </a:p>
        </p:txBody>
      </p:sp>
      <p:sp>
        <p:nvSpPr>
          <p:cNvPr id="3" name="Content Placeholder 2"/>
          <p:cNvSpPr>
            <a:spLocks noGrp="1"/>
          </p:cNvSpPr>
          <p:nvPr>
            <p:ph idx="1"/>
          </p:nvPr>
        </p:nvSpPr>
        <p:spPr/>
        <p:txBody>
          <a:bodyPr/>
          <a:lstStyle/>
          <a:p>
            <a:r>
              <a:rPr lang="en-US" dirty="0"/>
              <a:t>There are tiny numbers of people with chronic mendacity (</a:t>
            </a:r>
            <a:r>
              <a:rPr lang="en-US" dirty="0" err="1"/>
              <a:t>Grubin</a:t>
            </a:r>
            <a:r>
              <a:rPr lang="en-US" dirty="0"/>
              <a:t> 2005)</a:t>
            </a:r>
          </a:p>
          <a:p>
            <a:pPr lvl="1"/>
            <a:r>
              <a:rPr lang="en-US" dirty="0"/>
              <a:t>Though might be higher in some specific populations (King &amp; Ford 1999)</a:t>
            </a:r>
          </a:p>
          <a:p>
            <a:pPr lvl="1"/>
            <a:endParaRPr lang="en-US" dirty="0"/>
          </a:p>
          <a:p>
            <a:r>
              <a:rPr lang="en-US" dirty="0"/>
              <a:t>“There is an odd coda to the </a:t>
            </a:r>
            <a:r>
              <a:rPr lang="en-US" dirty="0" err="1"/>
              <a:t>Mbabaram</a:t>
            </a:r>
            <a:r>
              <a:rPr lang="en-US" dirty="0"/>
              <a:t> story. In 1977 the Australian Institute of Aboriginal Studies brought to Canberra for two days an Aborigine who called himself Alec Chalk (or Col Stephens) and purported to speak </a:t>
            </a:r>
            <a:r>
              <a:rPr lang="en-US" dirty="0" err="1"/>
              <a:t>Mbabaram</a:t>
            </a:r>
            <a:r>
              <a:rPr lang="en-US" dirty="0"/>
              <a:t>. Of the 200 or so words he gave, about 20 are </a:t>
            </a:r>
            <a:r>
              <a:rPr lang="en-US" dirty="0" err="1"/>
              <a:t>recognisable</a:t>
            </a:r>
            <a:r>
              <a:rPr lang="en-US" dirty="0"/>
              <a:t> as </a:t>
            </a:r>
            <a:r>
              <a:rPr lang="en-US" dirty="0" err="1"/>
              <a:t>Mbabaram</a:t>
            </a:r>
            <a:r>
              <a:rPr lang="en-US" dirty="0"/>
              <a:t> (they are mostly kin terms); the remainder are largely </a:t>
            </a:r>
            <a:r>
              <a:rPr lang="en-US" dirty="0" err="1"/>
              <a:t>Warungu,with</a:t>
            </a:r>
            <a:r>
              <a:rPr lang="en-US" dirty="0"/>
              <a:t> a few from </a:t>
            </a:r>
            <a:r>
              <a:rPr lang="en-US" dirty="0" err="1"/>
              <a:t>Wagaman-Jangun-Muluriji</a:t>
            </a:r>
            <a:r>
              <a:rPr lang="en-US" dirty="0"/>
              <a:t>. A transcription of this material (by Michael Walsh) was filed by AIAS under the name ‘</a:t>
            </a:r>
            <a:r>
              <a:rPr lang="en-US" dirty="0" err="1"/>
              <a:t>Mbabaram</a:t>
            </a:r>
            <a:r>
              <a:rPr lang="en-US" dirty="0"/>
              <a:t>’.” (Dixon 1991:353)</a:t>
            </a:r>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86</a:t>
            </a:fld>
            <a:endParaRPr lang="en-US"/>
          </a:p>
        </p:txBody>
      </p:sp>
    </p:spTree>
    <p:extLst>
      <p:ext uri="{BB962C8B-B14F-4D97-AF65-F5344CB8AC3E}">
        <p14:creationId xmlns:p14="http://schemas.microsoft.com/office/powerpoint/2010/main" val="32823353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isn’t asking people enough #4: Mode of questioning</a:t>
            </a:r>
          </a:p>
        </p:txBody>
      </p:sp>
      <p:sp>
        <p:nvSpPr>
          <p:cNvPr id="3" name="Content Placeholder 2"/>
          <p:cNvSpPr>
            <a:spLocks noGrp="1"/>
          </p:cNvSpPr>
          <p:nvPr>
            <p:ph idx="1"/>
          </p:nvPr>
        </p:nvSpPr>
        <p:spPr/>
        <p:txBody>
          <a:bodyPr/>
          <a:lstStyle/>
          <a:p>
            <a:r>
              <a:rPr lang="en-US" dirty="0" err="1"/>
              <a:t>Interviewer+paper+pencil</a:t>
            </a:r>
            <a:r>
              <a:rPr lang="en-US" dirty="0"/>
              <a:t> vs. on a computer screen (Epstein et al 2001)</a:t>
            </a:r>
          </a:p>
          <a:p>
            <a:endParaRPr lang="en-US" dirty="0"/>
          </a:p>
          <a:p>
            <a:r>
              <a:rPr lang="en-US" dirty="0"/>
              <a:t>Adult respondents with more than a high-school education reported more mental health symptoms using the computer</a:t>
            </a:r>
          </a:p>
          <a:p>
            <a:pPr lvl="1"/>
            <a:r>
              <a:rPr lang="en-US" dirty="0"/>
              <a:t>Similar results for other sensitive topics</a:t>
            </a:r>
          </a:p>
          <a:p>
            <a:endParaRPr lang="en-US" dirty="0"/>
          </a:p>
          <a:p>
            <a:r>
              <a:rPr lang="en-US" dirty="0"/>
              <a:t>Perhaps relates to familiarity with computers, but could also be due to the perception that in the paper &amp; pencil test the interviewer saw their answers</a:t>
            </a:r>
          </a:p>
          <a:p>
            <a:pPr lvl="1"/>
            <a:r>
              <a:rPr lang="en-US" dirty="0"/>
              <a:t>Or perhaps the computer method gave people more freedom to lie or elaborate</a:t>
            </a:r>
          </a:p>
          <a:p>
            <a:endParaRPr lang="en-US" dirty="0"/>
          </a:p>
          <a:p>
            <a:endParaRPr lang="en-US" dirty="0"/>
          </a:p>
          <a:p>
            <a:pPr marL="0" indent="0">
              <a:buNone/>
            </a:pPr>
            <a:r>
              <a:rPr lang="en-US" dirty="0"/>
              <a:t>	</a:t>
            </a:r>
          </a:p>
        </p:txBody>
      </p:sp>
      <p:sp>
        <p:nvSpPr>
          <p:cNvPr id="4" name="Slide Number Placeholder 3"/>
          <p:cNvSpPr>
            <a:spLocks noGrp="1"/>
          </p:cNvSpPr>
          <p:nvPr>
            <p:ph type="sldNum" sz="quarter" idx="10"/>
          </p:nvPr>
        </p:nvSpPr>
        <p:spPr/>
        <p:txBody>
          <a:bodyPr/>
          <a:lstStyle/>
          <a:p>
            <a:fld id="{3013AB8E-5E72-194F-9F9C-D0D776FCF1E4}" type="slidenum">
              <a:rPr lang="en-US" smtClean="0"/>
              <a:pPr/>
              <a:t>87</a:t>
            </a:fld>
            <a:endParaRPr lang="en-US"/>
          </a:p>
        </p:txBody>
      </p:sp>
    </p:spTree>
    <p:extLst>
      <p:ext uri="{BB962C8B-B14F-4D97-AF65-F5344CB8AC3E}">
        <p14:creationId xmlns:p14="http://schemas.microsoft.com/office/powerpoint/2010/main" val="23291076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Validity in </a:t>
            </a:r>
            <a:r>
              <a:rPr lang="en-US" dirty="0" err="1"/>
              <a:t>PhM</a:t>
            </a:r>
            <a:r>
              <a:rPr lang="en-US" dirty="0"/>
              <a:t>-internal methods</a:t>
            </a:r>
          </a:p>
        </p:txBody>
      </p:sp>
      <p:sp>
        <p:nvSpPr>
          <p:cNvPr id="3" name="Content Placeholder 2"/>
          <p:cNvSpPr>
            <a:spLocks noGrp="1"/>
          </p:cNvSpPr>
          <p:nvPr>
            <p:ph idx="1"/>
          </p:nvPr>
        </p:nvSpPr>
        <p:spPr/>
        <p:txBody>
          <a:bodyPr/>
          <a:lstStyle/>
          <a:p>
            <a:r>
              <a:rPr lang="en-US" dirty="0"/>
              <a:t>Validity is also relevant for entirely </a:t>
            </a:r>
            <a:r>
              <a:rPr lang="en-US" dirty="0" err="1"/>
              <a:t>PhM</a:t>
            </a:r>
            <a:r>
              <a:rPr lang="en-US" dirty="0"/>
              <a:t>-internal methods</a:t>
            </a:r>
          </a:p>
          <a:p>
            <a:endParaRPr lang="en-US" dirty="0"/>
          </a:p>
          <a:p>
            <a:r>
              <a:rPr lang="en-US" dirty="0"/>
              <a:t>Example: Determining OT rankings from data</a:t>
            </a:r>
          </a:p>
          <a:p>
            <a:endParaRPr lang="en-US" dirty="0"/>
          </a:p>
          <a:p>
            <a:r>
              <a:rPr lang="en-US" dirty="0"/>
              <a:t>Typical scenario: you are given some data and told to figure out the ranking for it</a:t>
            </a:r>
          </a:p>
          <a:p>
            <a:pPr lvl="1"/>
            <a:r>
              <a:rPr lang="en-US" dirty="0"/>
              <a:t>Actually you are asked to figure out </a:t>
            </a:r>
            <a:r>
              <a:rPr lang="en-US" i="1" dirty="0"/>
              <a:t>all possible rankings</a:t>
            </a:r>
            <a:endParaRPr lang="en-US" dirty="0"/>
          </a:p>
          <a:p>
            <a:pPr lvl="1"/>
            <a:r>
              <a:rPr lang="en-US" dirty="0"/>
              <a:t>The expected answer is a partial order of constraints that covers all possible total orders that generate the data</a:t>
            </a:r>
          </a:p>
          <a:p>
            <a:endParaRPr lang="en-US" dirty="0"/>
          </a:p>
          <a:p>
            <a:r>
              <a:rPr lang="en-US" dirty="0"/>
              <a:t>How?</a:t>
            </a:r>
          </a:p>
          <a:p>
            <a:pPr marL="457200" lvl="1" indent="0">
              <a:buNone/>
            </a:pPr>
            <a:endParaRPr lang="en-US" dirty="0"/>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88</a:t>
            </a:fld>
            <a:endParaRPr lang="en-US"/>
          </a:p>
        </p:txBody>
      </p:sp>
    </p:spTree>
    <p:extLst>
      <p:ext uri="{BB962C8B-B14F-4D97-AF65-F5344CB8AC3E}">
        <p14:creationId xmlns:p14="http://schemas.microsoft.com/office/powerpoint/2010/main" val="40772418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2x2 Violation Tableaux Method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40952223"/>
              </p:ext>
            </p:extLst>
          </p:nvPr>
        </p:nvGraphicFramePr>
        <p:xfrm>
          <a:off x="738041" y="1561183"/>
          <a:ext cx="8827990" cy="2157963"/>
        </p:xfrm>
        <a:graphic>
          <a:graphicData uri="http://schemas.openxmlformats.org/drawingml/2006/table">
            <a:tbl>
              <a:tblPr firstRow="1" firstCol="1" bandRow="1">
                <a:tableStyleId>{5C22544A-7EE6-4342-B048-85BDC9FD1C3A}</a:tableStyleId>
              </a:tblPr>
              <a:tblGrid>
                <a:gridCol w="620056">
                  <a:extLst>
                    <a:ext uri="{9D8B030D-6E8A-4147-A177-3AD203B41FA5}">
                      <a16:colId xmlns:a16="http://schemas.microsoft.com/office/drawing/2014/main" val="20000"/>
                    </a:ext>
                  </a:extLst>
                </a:gridCol>
                <a:gridCol w="2202788">
                  <a:extLst>
                    <a:ext uri="{9D8B030D-6E8A-4147-A177-3AD203B41FA5}">
                      <a16:colId xmlns:a16="http://schemas.microsoft.com/office/drawing/2014/main" val="20001"/>
                    </a:ext>
                  </a:extLst>
                </a:gridCol>
                <a:gridCol w="2980592">
                  <a:extLst>
                    <a:ext uri="{9D8B030D-6E8A-4147-A177-3AD203B41FA5}">
                      <a16:colId xmlns:a16="http://schemas.microsoft.com/office/drawing/2014/main" val="20002"/>
                    </a:ext>
                  </a:extLst>
                </a:gridCol>
                <a:gridCol w="3024554">
                  <a:extLst>
                    <a:ext uri="{9D8B030D-6E8A-4147-A177-3AD203B41FA5}">
                      <a16:colId xmlns:a16="http://schemas.microsoft.com/office/drawing/2014/main" val="20003"/>
                    </a:ext>
                  </a:extLst>
                </a:gridCol>
              </a:tblGrid>
              <a:tr h="719321">
                <a:tc>
                  <a:txBody>
                    <a:bodyPr/>
                    <a:lstStyle/>
                    <a:p>
                      <a:pPr marL="0" marR="0">
                        <a:lnSpc>
                          <a:spcPct val="107000"/>
                        </a:lnSpc>
                        <a:spcBef>
                          <a:spcPts val="0"/>
                        </a:spcBef>
                        <a:spcAft>
                          <a:spcPts val="0"/>
                        </a:spcAft>
                      </a:pPr>
                      <a:r>
                        <a:rPr lang="en-US" sz="4400" dirty="0">
                          <a:solidFill>
                            <a:schemeClr val="tx1"/>
                          </a:solidFill>
                          <a:effectLst/>
                        </a:rPr>
                        <a:t> </a:t>
                      </a:r>
                      <a:endParaRPr lang="en-US" sz="44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nSpc>
                          <a:spcPct val="107000"/>
                        </a:lnSpc>
                        <a:spcBef>
                          <a:spcPts val="0"/>
                        </a:spcBef>
                        <a:spcAft>
                          <a:spcPts val="0"/>
                        </a:spcAft>
                      </a:pPr>
                      <a:r>
                        <a:rPr lang="en-US" sz="4400" dirty="0">
                          <a:solidFill>
                            <a:schemeClr val="tx1"/>
                          </a:solidFill>
                          <a:effectLst/>
                        </a:rPr>
                        <a:t> </a:t>
                      </a:r>
                      <a:endParaRPr lang="en-US" sz="44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ctr">
                        <a:lnSpc>
                          <a:spcPct val="107000"/>
                        </a:lnSpc>
                        <a:spcBef>
                          <a:spcPts val="0"/>
                        </a:spcBef>
                        <a:spcAft>
                          <a:spcPts val="0"/>
                        </a:spcAft>
                      </a:pPr>
                      <a:r>
                        <a:rPr lang="en-US" sz="4400" dirty="0">
                          <a:solidFill>
                            <a:schemeClr val="tx1"/>
                          </a:solidFill>
                          <a:effectLst/>
                        </a:rPr>
                        <a:t>C1</a:t>
                      </a:r>
                      <a:endParaRPr lang="en-US" sz="44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R w="381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4400">
                          <a:solidFill>
                            <a:schemeClr val="tx1"/>
                          </a:solidFill>
                          <a:effectLst/>
                        </a:rPr>
                        <a:t>C2</a:t>
                      </a:r>
                      <a:endParaRPr lang="en-US" sz="440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0"/>
                  </a:ext>
                </a:extLst>
              </a:tr>
              <a:tr h="719321">
                <a:tc>
                  <a:txBody>
                    <a:bodyPr/>
                    <a:lstStyle/>
                    <a:p>
                      <a:pPr marL="0" marR="0">
                        <a:lnSpc>
                          <a:spcPct val="107000"/>
                        </a:lnSpc>
                        <a:spcBef>
                          <a:spcPts val="0"/>
                        </a:spcBef>
                        <a:spcAft>
                          <a:spcPts val="0"/>
                        </a:spcAft>
                      </a:pPr>
                      <a:r>
                        <a:rPr lang="en-US" sz="4400" dirty="0">
                          <a:solidFill>
                            <a:schemeClr val="tx1"/>
                          </a:solidFill>
                          <a:effectLst/>
                          <a:sym typeface="WP IconicSymbolsA" panose="05010101010101010101" pitchFamily="2" charset="2"/>
                        </a:rPr>
                        <a:t></a:t>
                      </a:r>
                      <a:endParaRPr lang="en-US" sz="44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nSpc>
                          <a:spcPct val="107000"/>
                        </a:lnSpc>
                        <a:spcBef>
                          <a:spcPts val="0"/>
                        </a:spcBef>
                        <a:spcAft>
                          <a:spcPts val="0"/>
                        </a:spcAft>
                      </a:pPr>
                      <a:r>
                        <a:rPr lang="en-US" sz="4400" dirty="0">
                          <a:solidFill>
                            <a:schemeClr val="tx1"/>
                          </a:solidFill>
                          <a:effectLst/>
                        </a:rPr>
                        <a:t>A</a:t>
                      </a:r>
                      <a:endParaRPr lang="en-US" sz="44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ctr">
                        <a:lnSpc>
                          <a:spcPct val="107000"/>
                        </a:lnSpc>
                        <a:spcBef>
                          <a:spcPts val="0"/>
                        </a:spcBef>
                        <a:spcAft>
                          <a:spcPts val="0"/>
                        </a:spcAft>
                      </a:pPr>
                      <a:r>
                        <a:rPr lang="en-US" sz="4400" dirty="0">
                          <a:solidFill>
                            <a:schemeClr val="tx1"/>
                          </a:solidFill>
                          <a:effectLst/>
                        </a:rPr>
                        <a:t> </a:t>
                      </a:r>
                      <a:endParaRPr lang="en-US" sz="44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R w="381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4400" dirty="0">
                          <a:solidFill>
                            <a:schemeClr val="tx1"/>
                          </a:solidFill>
                          <a:effectLst/>
                        </a:rPr>
                        <a:t>*</a:t>
                      </a:r>
                      <a:endParaRPr lang="en-US" sz="44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1"/>
                  </a:ext>
                </a:extLst>
              </a:tr>
              <a:tr h="719321">
                <a:tc>
                  <a:txBody>
                    <a:bodyPr/>
                    <a:lstStyle/>
                    <a:p>
                      <a:pPr marL="0" marR="0">
                        <a:lnSpc>
                          <a:spcPct val="107000"/>
                        </a:lnSpc>
                        <a:spcBef>
                          <a:spcPts val="0"/>
                        </a:spcBef>
                        <a:spcAft>
                          <a:spcPts val="0"/>
                        </a:spcAft>
                      </a:pPr>
                      <a:r>
                        <a:rPr lang="en-US" sz="4400">
                          <a:solidFill>
                            <a:schemeClr val="tx1"/>
                          </a:solidFill>
                          <a:effectLst/>
                        </a:rPr>
                        <a:t> </a:t>
                      </a:r>
                      <a:endParaRPr lang="en-US" sz="440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nSpc>
                          <a:spcPct val="107000"/>
                        </a:lnSpc>
                        <a:spcBef>
                          <a:spcPts val="0"/>
                        </a:spcBef>
                        <a:spcAft>
                          <a:spcPts val="0"/>
                        </a:spcAft>
                      </a:pPr>
                      <a:r>
                        <a:rPr lang="en-US" sz="4400">
                          <a:solidFill>
                            <a:schemeClr val="tx1"/>
                          </a:solidFill>
                          <a:effectLst/>
                        </a:rPr>
                        <a:t>B</a:t>
                      </a:r>
                      <a:endParaRPr lang="en-US" sz="440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ctr">
                        <a:lnSpc>
                          <a:spcPct val="107000"/>
                        </a:lnSpc>
                        <a:spcBef>
                          <a:spcPts val="0"/>
                        </a:spcBef>
                        <a:spcAft>
                          <a:spcPts val="0"/>
                        </a:spcAft>
                      </a:pPr>
                      <a:r>
                        <a:rPr lang="en-US" sz="4400" dirty="0">
                          <a:solidFill>
                            <a:schemeClr val="tx1"/>
                          </a:solidFill>
                          <a:effectLst/>
                        </a:rPr>
                        <a:t>*!</a:t>
                      </a:r>
                      <a:endParaRPr lang="en-US" sz="44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R w="381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4400" dirty="0">
                          <a:solidFill>
                            <a:schemeClr val="tx1"/>
                          </a:solidFill>
                          <a:effectLst/>
                        </a:rPr>
                        <a:t> </a:t>
                      </a:r>
                      <a:endParaRPr lang="en-US" sz="44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bl>
          </a:graphicData>
        </a:graphic>
      </p:graphicFrame>
      <p:sp>
        <p:nvSpPr>
          <p:cNvPr id="5"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TextBox 5"/>
          <p:cNvSpPr txBox="1"/>
          <p:nvPr/>
        </p:nvSpPr>
        <p:spPr>
          <a:xfrm>
            <a:off x="844062" y="4185138"/>
            <a:ext cx="10738338" cy="2308324"/>
          </a:xfrm>
          <a:prstGeom prst="rect">
            <a:avLst/>
          </a:prstGeom>
          <a:noFill/>
        </p:spPr>
        <p:txBody>
          <a:bodyPr wrap="square" rtlCol="0">
            <a:spAutoFit/>
          </a:bodyPr>
          <a:lstStyle/>
          <a:p>
            <a:pPr marL="342900" indent="-342900">
              <a:buFont typeface="Arial" panose="020B0604020202020204" pitchFamily="34" charset="0"/>
              <a:buChar char="•"/>
            </a:pPr>
            <a:r>
              <a:rPr lang="en-US" dirty="0"/>
              <a:t>McCarthy (2002) “A ranking argument uses two candidates to rank two constraints”</a:t>
            </a:r>
          </a:p>
          <a:p>
            <a:pPr marL="342900" indent="-342900">
              <a:buFont typeface="Arial" panose="020B0604020202020204" pitchFamily="34" charset="0"/>
              <a:buChar char="•"/>
            </a:pPr>
            <a:r>
              <a:rPr lang="en-US" dirty="0"/>
              <a:t>McCarthy (2008) </a:t>
            </a:r>
            <a:r>
              <a:rPr lang="en-US" i="1" dirty="0"/>
              <a:t>Doing OT</a:t>
            </a:r>
            <a:r>
              <a:rPr lang="en-US" dirty="0"/>
              <a:t>: “2x2 tableaux … [were] the normal form of ranking arguments at the time [</a:t>
            </a:r>
            <a:r>
              <a:rPr lang="en-US" dirty="0" err="1"/>
              <a:t>PdeL</a:t>
            </a:r>
            <a:r>
              <a:rPr lang="en-US" dirty="0"/>
              <a:t>: in 1993, but really up to 2002]”</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Is this method of discovering the ranking </a:t>
            </a:r>
            <a:r>
              <a:rPr lang="en-US" i="1" dirty="0"/>
              <a:t>valid</a:t>
            </a:r>
            <a:r>
              <a:rPr lang="en-US" dirty="0"/>
              <a:t>?</a:t>
            </a:r>
          </a:p>
        </p:txBody>
      </p:sp>
      <p:sp>
        <p:nvSpPr>
          <p:cNvPr id="3" name="Slide Number Placeholder 2"/>
          <p:cNvSpPr>
            <a:spLocks noGrp="1"/>
          </p:cNvSpPr>
          <p:nvPr>
            <p:ph type="sldNum" sz="quarter" idx="10"/>
          </p:nvPr>
        </p:nvSpPr>
        <p:spPr/>
        <p:txBody>
          <a:bodyPr/>
          <a:lstStyle/>
          <a:p>
            <a:fld id="{3013AB8E-5E72-194F-9F9C-D0D776FCF1E4}" type="slidenum">
              <a:rPr lang="en-US" smtClean="0"/>
              <a:pPr/>
              <a:t>89</a:t>
            </a:fld>
            <a:endParaRPr lang="en-US"/>
          </a:p>
        </p:txBody>
      </p:sp>
    </p:spTree>
    <p:extLst>
      <p:ext uri="{BB962C8B-B14F-4D97-AF65-F5344CB8AC3E}">
        <p14:creationId xmlns:p14="http://schemas.microsoft.com/office/powerpoint/2010/main" val="22053718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should linguists do?</a:t>
            </a:r>
          </a:p>
        </p:txBody>
      </p:sp>
      <p:sp>
        <p:nvSpPr>
          <p:cNvPr id="3" name="Content Placeholder 2"/>
          <p:cNvSpPr>
            <a:spLocks noGrp="1"/>
          </p:cNvSpPr>
          <p:nvPr>
            <p:ph idx="1"/>
          </p:nvPr>
        </p:nvSpPr>
        <p:spPr/>
        <p:txBody>
          <a:bodyPr/>
          <a:lstStyle/>
          <a:p>
            <a:r>
              <a:rPr lang="en-US" dirty="0"/>
              <a:t>Should we all do experiments instead of grammars?</a:t>
            </a:r>
          </a:p>
          <a:p>
            <a:pPr lvl="1"/>
            <a:r>
              <a:rPr lang="en-US" i="1" dirty="0"/>
              <a:t>Wrong question!!!</a:t>
            </a:r>
          </a:p>
          <a:p>
            <a:endParaRPr lang="en-US" dirty="0"/>
          </a:p>
          <a:p>
            <a:r>
              <a:rPr lang="en-US" dirty="0"/>
              <a:t>(One of) the right question(s)…</a:t>
            </a:r>
          </a:p>
          <a:p>
            <a:pPr lvl="1"/>
            <a:r>
              <a:rPr lang="en-US" dirty="0"/>
              <a:t>Are our methods reliable?</a:t>
            </a:r>
          </a:p>
          <a:p>
            <a:pPr lvl="1"/>
            <a:endParaRPr lang="en-US" dirty="0"/>
          </a:p>
          <a:p>
            <a:r>
              <a:rPr lang="en-US" dirty="0"/>
              <a:t>We must REPLICATE</a:t>
            </a:r>
          </a:p>
          <a:p>
            <a:r>
              <a:rPr lang="en-US" dirty="0"/>
              <a:t>Replication is a precondition to determining reliability</a:t>
            </a:r>
          </a:p>
        </p:txBody>
      </p:sp>
      <p:sp>
        <p:nvSpPr>
          <p:cNvPr id="4" name="Slide Number Placeholder 3"/>
          <p:cNvSpPr>
            <a:spLocks noGrp="1"/>
          </p:cNvSpPr>
          <p:nvPr>
            <p:ph type="sldNum" sz="quarter" idx="10"/>
          </p:nvPr>
        </p:nvSpPr>
        <p:spPr/>
        <p:txBody>
          <a:bodyPr/>
          <a:lstStyle/>
          <a:p>
            <a:fld id="{3013AB8E-5E72-194F-9F9C-D0D776FCF1E4}" type="slidenum">
              <a:rPr lang="en-US" smtClean="0"/>
              <a:pPr/>
              <a:t>9</a:t>
            </a:fld>
            <a:endParaRPr lang="en-US"/>
          </a:p>
        </p:txBody>
      </p:sp>
    </p:spTree>
    <p:extLst>
      <p:ext uri="{BB962C8B-B14F-4D97-AF65-F5344CB8AC3E}">
        <p14:creationId xmlns:p14="http://schemas.microsoft.com/office/powerpoint/2010/main" val="296148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McCarthy (2002) on 2x2’s validity</a:t>
            </a:r>
          </a:p>
        </p:txBody>
      </p:sp>
      <p:sp>
        <p:nvSpPr>
          <p:cNvPr id="3" name="Content Placeholder 2"/>
          <p:cNvSpPr>
            <a:spLocks noGrp="1"/>
          </p:cNvSpPr>
          <p:nvPr>
            <p:ph idx="1"/>
          </p:nvPr>
        </p:nvSpPr>
        <p:spPr/>
        <p:txBody>
          <a:bodyPr/>
          <a:lstStyle/>
          <a:p>
            <a:r>
              <a:rPr lang="en-US" dirty="0"/>
              <a:t>“the dicta here [how to figure out a ranking] are not assumptions or deductions but rules of thumb derived from experience.”</a:t>
            </a:r>
          </a:p>
          <a:p>
            <a:endParaRPr lang="en-US" dirty="0"/>
          </a:p>
          <a:p>
            <a:r>
              <a:rPr lang="en-US" dirty="0"/>
              <a:t>We could test the validity by listing all possible rankings (possible for a finite CON)</a:t>
            </a:r>
          </a:p>
          <a:p>
            <a:pPr lvl="1"/>
            <a:r>
              <a:rPr lang="en-US" dirty="0"/>
              <a:t>And identifying for each ranking all minimal sets of data that would </a:t>
            </a:r>
            <a:r>
              <a:rPr lang="en-US" i="1" dirty="0"/>
              <a:t>uniquely</a:t>
            </a:r>
            <a:r>
              <a:rPr lang="en-US" dirty="0"/>
              <a:t> lead to that ranking</a:t>
            </a:r>
          </a:p>
          <a:p>
            <a:pPr lvl="1"/>
            <a:r>
              <a:rPr lang="en-US" dirty="0"/>
              <a:t>Might be difficult!</a:t>
            </a:r>
          </a:p>
          <a:p>
            <a:pPr lvl="1"/>
            <a:r>
              <a:rPr lang="en-US" dirty="0"/>
              <a:t>Then test the 2x2 method to see if it can go from all data sets to all rankings</a:t>
            </a:r>
          </a:p>
          <a:p>
            <a:endParaRPr lang="en-US" dirty="0"/>
          </a:p>
          <a:p>
            <a:r>
              <a:rPr lang="en-US" dirty="0"/>
              <a:t>However, </a:t>
            </a:r>
            <a:r>
              <a:rPr lang="en-US" i="1" dirty="0"/>
              <a:t>we’d also need to include partial orders</a:t>
            </a:r>
            <a:endParaRPr lang="en-US" dirty="0"/>
          </a:p>
          <a:p>
            <a:pPr lvl="1"/>
            <a:r>
              <a:rPr lang="en-US" dirty="0"/>
              <a:t>The 2x2 method is supposed to </a:t>
            </a:r>
            <a:r>
              <a:rPr lang="en-US" i="1" dirty="0"/>
              <a:t>also</a:t>
            </a:r>
            <a:r>
              <a:rPr lang="en-US" dirty="0"/>
              <a:t> identify all partial rankings</a:t>
            </a:r>
          </a:p>
          <a:p>
            <a:pPr lvl="1"/>
            <a:r>
              <a:rPr lang="en-US" dirty="0"/>
              <a:t>A dataset often (usually! almost always!) doesn’t converge on </a:t>
            </a:r>
            <a:r>
              <a:rPr lang="en-US" i="1" dirty="0"/>
              <a:t>one ranking</a:t>
            </a:r>
            <a:r>
              <a:rPr lang="en-US" dirty="0"/>
              <a:t>, but several – i.e. a partial order</a:t>
            </a:r>
          </a:p>
          <a:p>
            <a:pPr lvl="1"/>
            <a:r>
              <a:rPr lang="en-US" dirty="0"/>
              <a:t>So we’d have to do the same for all possible partial orders</a:t>
            </a:r>
          </a:p>
          <a:p>
            <a:pPr lvl="1"/>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90</a:t>
            </a:fld>
            <a:endParaRPr lang="en-US"/>
          </a:p>
        </p:txBody>
      </p:sp>
    </p:spTree>
    <p:extLst>
      <p:ext uri="{BB962C8B-B14F-4D97-AF65-F5344CB8AC3E}">
        <p14:creationId xmlns:p14="http://schemas.microsoft.com/office/powerpoint/2010/main" val="4411618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the 2x2 method valid?</a:t>
            </a:r>
          </a:p>
        </p:txBody>
      </p:sp>
      <p:sp>
        <p:nvSpPr>
          <p:cNvPr id="3" name="Content Placeholder 2"/>
          <p:cNvSpPr>
            <a:spLocks noGrp="1"/>
          </p:cNvSpPr>
          <p:nvPr>
            <p:ph idx="1"/>
          </p:nvPr>
        </p:nvSpPr>
        <p:spPr/>
        <p:txBody>
          <a:bodyPr/>
          <a:lstStyle/>
          <a:p>
            <a:r>
              <a:rPr lang="en-US" dirty="0"/>
              <a:t>An alternative approach to validity</a:t>
            </a:r>
          </a:p>
          <a:p>
            <a:pPr lvl="1"/>
            <a:r>
              <a:rPr lang="en-US" dirty="0"/>
              <a:t>Abstract away from particular data and rankings</a:t>
            </a:r>
          </a:p>
          <a:p>
            <a:pPr marL="457200" lvl="1" indent="0">
              <a:buNone/>
            </a:pPr>
            <a:endParaRPr lang="en-US" dirty="0"/>
          </a:p>
          <a:p>
            <a:r>
              <a:rPr lang="en-US" dirty="0"/>
              <a:t>Prince (2002) </a:t>
            </a:r>
            <a:r>
              <a:rPr lang="en-US" i="1" dirty="0"/>
              <a:t>Arguing Optimality</a:t>
            </a:r>
            <a:r>
              <a:rPr lang="en-US" dirty="0"/>
              <a:t> (and other Prince papers on Comparative tableaux)</a:t>
            </a:r>
          </a:p>
          <a:p>
            <a:pPr lvl="1"/>
            <a:r>
              <a:rPr lang="en-US" dirty="0"/>
              <a:t>2x2 method fails to get disjunctive partial rankings</a:t>
            </a:r>
          </a:p>
          <a:p>
            <a:pPr lvl="1"/>
            <a:r>
              <a:rPr lang="en-US" dirty="0"/>
              <a:t>(C</a:t>
            </a:r>
            <a:r>
              <a:rPr lang="en-US" baseline="-25000" dirty="0"/>
              <a:t>1</a:t>
            </a:r>
            <a:r>
              <a:rPr lang="en-US" dirty="0"/>
              <a:t> </a:t>
            </a:r>
            <a:r>
              <a:rPr lang="en-US" dirty="0">
                <a:sym typeface="Symbol" panose="05050102010706020507" pitchFamily="18" charset="2"/>
              </a:rPr>
              <a:t></a:t>
            </a:r>
            <a:r>
              <a:rPr lang="en-US" dirty="0"/>
              <a:t> C</a:t>
            </a:r>
            <a:r>
              <a:rPr lang="en-US" baseline="-25000" dirty="0"/>
              <a:t>2</a:t>
            </a:r>
            <a:r>
              <a:rPr lang="en-US" dirty="0"/>
              <a:t>) » C</a:t>
            </a:r>
            <a:r>
              <a:rPr lang="en-US" baseline="-25000" dirty="0"/>
              <a:t>3</a:t>
            </a:r>
            <a:endParaRPr lang="en-US" dirty="0"/>
          </a:p>
          <a:p>
            <a:pPr lvl="1"/>
            <a:r>
              <a:rPr lang="en-US" dirty="0"/>
              <a:t>i.e. the data can be accounted for by </a:t>
            </a:r>
            <a:r>
              <a:rPr lang="en-US" i="1" dirty="0"/>
              <a:t>any of:</a:t>
            </a:r>
            <a:endParaRPr lang="en-US" dirty="0"/>
          </a:p>
          <a:p>
            <a:pPr lvl="2"/>
            <a:r>
              <a:rPr lang="en-US" dirty="0"/>
              <a:t>C</a:t>
            </a:r>
            <a:r>
              <a:rPr lang="en-US" baseline="-25000" dirty="0"/>
              <a:t>1</a:t>
            </a:r>
            <a:r>
              <a:rPr lang="en-US" dirty="0"/>
              <a:t> » C</a:t>
            </a:r>
            <a:r>
              <a:rPr lang="en-US" baseline="-25000" dirty="0"/>
              <a:t>3</a:t>
            </a:r>
            <a:r>
              <a:rPr lang="en-US" dirty="0"/>
              <a:t> » C</a:t>
            </a:r>
            <a:r>
              <a:rPr lang="en-US" baseline="-25000" dirty="0"/>
              <a:t>2</a:t>
            </a:r>
          </a:p>
          <a:p>
            <a:pPr lvl="2"/>
            <a:r>
              <a:rPr lang="en-US" dirty="0"/>
              <a:t>C</a:t>
            </a:r>
            <a:r>
              <a:rPr lang="en-US" baseline="-25000" dirty="0"/>
              <a:t>2</a:t>
            </a:r>
            <a:r>
              <a:rPr lang="en-US" dirty="0"/>
              <a:t> » C</a:t>
            </a:r>
            <a:r>
              <a:rPr lang="en-US" baseline="-25000" dirty="0"/>
              <a:t>3</a:t>
            </a:r>
            <a:r>
              <a:rPr lang="en-US" dirty="0"/>
              <a:t> » C</a:t>
            </a:r>
            <a:r>
              <a:rPr lang="en-US" baseline="-25000" dirty="0"/>
              <a:t>1</a:t>
            </a:r>
          </a:p>
          <a:p>
            <a:pPr lvl="2"/>
            <a:r>
              <a:rPr lang="en-US" dirty="0"/>
              <a:t>C</a:t>
            </a:r>
            <a:r>
              <a:rPr lang="en-US" baseline="-25000" dirty="0"/>
              <a:t>1</a:t>
            </a:r>
            <a:r>
              <a:rPr lang="en-US" dirty="0"/>
              <a:t> » C</a:t>
            </a:r>
            <a:r>
              <a:rPr lang="en-US" baseline="-25000" dirty="0"/>
              <a:t>2 </a:t>
            </a:r>
            <a:r>
              <a:rPr lang="en-US" dirty="0"/>
              <a:t>» C</a:t>
            </a:r>
            <a:r>
              <a:rPr lang="en-US" baseline="-25000" dirty="0"/>
              <a:t>3</a:t>
            </a:r>
          </a:p>
          <a:p>
            <a:pPr lvl="2"/>
            <a:r>
              <a:rPr lang="en-US" dirty="0"/>
              <a:t>C</a:t>
            </a:r>
            <a:r>
              <a:rPr lang="en-US" baseline="-25000" dirty="0"/>
              <a:t>2</a:t>
            </a:r>
            <a:r>
              <a:rPr lang="en-US" dirty="0"/>
              <a:t> » C</a:t>
            </a:r>
            <a:r>
              <a:rPr lang="en-US" baseline="-25000" dirty="0"/>
              <a:t>1 </a:t>
            </a:r>
            <a:r>
              <a:rPr lang="en-US" dirty="0"/>
              <a:t>» C</a:t>
            </a:r>
            <a:r>
              <a:rPr lang="en-US" baseline="-25000" dirty="0"/>
              <a:t>3</a:t>
            </a:r>
          </a:p>
          <a:p>
            <a:pPr lvl="2"/>
            <a:endParaRPr lang="en-US" baseline="-25000" dirty="0"/>
          </a:p>
          <a:p>
            <a:pPr lvl="2"/>
            <a:endParaRPr lang="en-US" baseline="-25000" dirty="0"/>
          </a:p>
          <a:p>
            <a:pPr lvl="2"/>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91</a:t>
            </a:fld>
            <a:endParaRPr lang="en-US"/>
          </a:p>
        </p:txBody>
      </p:sp>
    </p:spTree>
    <p:extLst>
      <p:ext uri="{BB962C8B-B14F-4D97-AF65-F5344CB8AC3E}">
        <p14:creationId xmlns:p14="http://schemas.microsoft.com/office/powerpoint/2010/main" val="5407223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7861"/>
            <a:ext cx="10972800" cy="808038"/>
          </a:xfrm>
        </p:spPr>
        <p:txBody>
          <a:bodyPr/>
          <a:lstStyle/>
          <a:p>
            <a:r>
              <a:rPr lang="en-US" dirty="0"/>
              <a:t>An example</a:t>
            </a:r>
          </a:p>
        </p:txBody>
      </p:sp>
      <p:sp>
        <p:nvSpPr>
          <p:cNvPr id="3" name="Content Placeholder 2"/>
          <p:cNvSpPr>
            <a:spLocks noGrp="1"/>
          </p:cNvSpPr>
          <p:nvPr>
            <p:ph idx="1"/>
          </p:nvPr>
        </p:nvSpPr>
        <p:spPr>
          <a:xfrm>
            <a:off x="609600" y="1524000"/>
            <a:ext cx="6600092" cy="4533900"/>
          </a:xfrm>
        </p:spPr>
        <p:txBody>
          <a:bodyPr/>
          <a:lstStyle/>
          <a:p>
            <a:pPr marL="0" indent="0">
              <a:buNone/>
            </a:pPr>
            <a:r>
              <a:rPr lang="en-US" dirty="0"/>
              <a:t>/</a:t>
            </a:r>
            <a:r>
              <a:rPr lang="en-US" dirty="0" err="1"/>
              <a:t>tapata</a:t>
            </a:r>
            <a:r>
              <a:rPr lang="en-US" dirty="0"/>
              <a:t>/ </a:t>
            </a:r>
            <a:r>
              <a:rPr lang="en-US" dirty="0">
                <a:sym typeface="Wingdings" panose="05000000000000000000" pitchFamily="2" charset="2"/>
              </a:rPr>
              <a:t> [</a:t>
            </a:r>
            <a:r>
              <a:rPr lang="en-US" dirty="0" err="1">
                <a:sym typeface="Wingdings" panose="05000000000000000000" pitchFamily="2" charset="2"/>
              </a:rPr>
              <a:t>tapat</a:t>
            </a:r>
            <a:r>
              <a:rPr lang="en-US" dirty="0">
                <a:sym typeface="Wingdings" panose="05000000000000000000" pitchFamily="2" charset="2"/>
              </a:rPr>
              <a:t>] (</a:t>
            </a:r>
            <a:r>
              <a:rPr lang="en-US" dirty="0" err="1">
                <a:sym typeface="Wingdings" panose="05000000000000000000" pitchFamily="2" charset="2"/>
              </a:rPr>
              <a:t>apocope</a:t>
            </a:r>
            <a:r>
              <a:rPr lang="en-US" dirty="0">
                <a:sym typeface="Wingdings" panose="05000000000000000000" pitchFamily="2" charset="2"/>
              </a:rPr>
              <a:t>)</a:t>
            </a:r>
          </a:p>
          <a:p>
            <a:pPr marL="0" indent="0">
              <a:buNone/>
            </a:pPr>
            <a:endParaRPr lang="en-US" dirty="0">
              <a:sym typeface="Wingdings" panose="05000000000000000000" pitchFamily="2" charset="2"/>
            </a:endParaRPr>
          </a:p>
          <a:p>
            <a:pPr marL="0" indent="0">
              <a:buNone/>
            </a:pPr>
            <a:endParaRPr lang="en-US" dirty="0">
              <a:sym typeface="Wingdings" panose="05000000000000000000" pitchFamily="2" charset="2"/>
            </a:endParaRPr>
          </a:p>
          <a:p>
            <a:pPr marL="0" indent="0">
              <a:buNone/>
            </a:pPr>
            <a:endParaRPr lang="en-US" dirty="0">
              <a:sym typeface="Wingdings" panose="05000000000000000000" pitchFamily="2" charset="2"/>
            </a:endParaRPr>
          </a:p>
          <a:p>
            <a:pPr marL="0" indent="0">
              <a:buNone/>
            </a:pPr>
            <a:r>
              <a:rPr lang="en-US" dirty="0">
                <a:sym typeface="Wingdings" panose="05000000000000000000" pitchFamily="2" charset="2"/>
              </a:rPr>
              <a:t>/tapa/  [tapa] (blocking!)</a:t>
            </a:r>
          </a:p>
          <a:p>
            <a:pPr marL="0" indent="0">
              <a:buNone/>
            </a:pPr>
            <a:endParaRPr lang="en-US" dirty="0">
              <a:sym typeface="Wingdings" panose="05000000000000000000" pitchFamily="2" charset="2"/>
            </a:endParaRPr>
          </a:p>
          <a:p>
            <a:pPr marL="0" indent="0">
              <a:buNone/>
            </a:pPr>
            <a:endParaRPr lang="en-US" dirty="0">
              <a:sym typeface="Wingdings" panose="05000000000000000000" pitchFamily="2" charset="2"/>
            </a:endParaRPr>
          </a:p>
          <a:p>
            <a:pPr marL="0" indent="0">
              <a:buNone/>
            </a:pPr>
            <a:endParaRPr lang="en-US" dirty="0">
              <a:sym typeface="Wingdings" panose="05000000000000000000" pitchFamily="2" charset="2"/>
            </a:endParaRPr>
          </a:p>
          <a:p>
            <a:pPr marL="0" indent="0">
              <a:buNone/>
            </a:pPr>
            <a:r>
              <a:rPr lang="en-US" dirty="0">
                <a:sym typeface="Wingdings" panose="05000000000000000000" pitchFamily="2" charset="2"/>
              </a:rPr>
              <a:t>/tapa/  [tapa] (blocking again!)</a:t>
            </a:r>
          </a:p>
          <a:p>
            <a:pPr marL="0" indent="0">
              <a:buNone/>
            </a:pPr>
            <a:endParaRPr lang="en-US" dirty="0">
              <a:sym typeface="Wingdings" panose="05000000000000000000" pitchFamily="2" charset="2"/>
            </a:endParaRPr>
          </a:p>
        </p:txBody>
      </p:sp>
      <p:graphicFrame>
        <p:nvGraphicFramePr>
          <p:cNvPr id="4" name="Table 3"/>
          <p:cNvGraphicFramePr>
            <a:graphicFrameLocks noGrp="1"/>
          </p:cNvGraphicFramePr>
          <p:nvPr>
            <p:extLst>
              <p:ext uri="{D42A27DB-BD31-4B8C-83A1-F6EECF244321}">
                <p14:modId xmlns:p14="http://schemas.microsoft.com/office/powerpoint/2010/main" val="382743618"/>
              </p:ext>
            </p:extLst>
          </p:nvPr>
        </p:nvGraphicFramePr>
        <p:xfrm>
          <a:off x="729981" y="1992007"/>
          <a:ext cx="5195532" cy="944623"/>
        </p:xfrm>
        <a:graphic>
          <a:graphicData uri="http://schemas.openxmlformats.org/drawingml/2006/table">
            <a:tbl>
              <a:tblPr firstRow="1" firstCol="1" bandRow="1">
                <a:tableStyleId>{5C22544A-7EE6-4342-B048-85BDC9FD1C3A}</a:tableStyleId>
              </a:tblPr>
              <a:tblGrid>
                <a:gridCol w="322898">
                  <a:extLst>
                    <a:ext uri="{9D8B030D-6E8A-4147-A177-3AD203B41FA5}">
                      <a16:colId xmlns:a16="http://schemas.microsoft.com/office/drawing/2014/main" val="20000"/>
                    </a:ext>
                  </a:extLst>
                </a:gridCol>
                <a:gridCol w="1118948">
                  <a:extLst>
                    <a:ext uri="{9D8B030D-6E8A-4147-A177-3AD203B41FA5}">
                      <a16:colId xmlns:a16="http://schemas.microsoft.com/office/drawing/2014/main" val="20001"/>
                    </a:ext>
                  </a:extLst>
                </a:gridCol>
                <a:gridCol w="1434577">
                  <a:extLst>
                    <a:ext uri="{9D8B030D-6E8A-4147-A177-3AD203B41FA5}">
                      <a16:colId xmlns:a16="http://schemas.microsoft.com/office/drawing/2014/main" val="20002"/>
                    </a:ext>
                  </a:extLst>
                </a:gridCol>
                <a:gridCol w="2319109">
                  <a:extLst>
                    <a:ext uri="{9D8B030D-6E8A-4147-A177-3AD203B41FA5}">
                      <a16:colId xmlns:a16="http://schemas.microsoft.com/office/drawing/2014/main" val="20003"/>
                    </a:ext>
                  </a:extLst>
                </a:gridCol>
              </a:tblGrid>
              <a:tr h="316201">
                <a:tc>
                  <a:txBody>
                    <a:bodyPr/>
                    <a:lstStyle/>
                    <a:p>
                      <a:pPr marL="0" marR="0" algn="just">
                        <a:lnSpc>
                          <a:spcPct val="107000"/>
                        </a:lnSpc>
                        <a:spcBef>
                          <a:spcPts val="0"/>
                        </a:spcBef>
                        <a:spcAft>
                          <a:spcPts val="0"/>
                        </a:spcAft>
                      </a:pPr>
                      <a:r>
                        <a:rPr lang="en-US" sz="2000" dirty="0">
                          <a:solidFill>
                            <a:schemeClr val="tx1"/>
                          </a:solidFill>
                          <a:effectLst/>
                        </a:rPr>
                        <a:t> </a:t>
                      </a:r>
                      <a:endParaRPr lang="en-US" sz="20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just">
                        <a:lnSpc>
                          <a:spcPct val="107000"/>
                        </a:lnSpc>
                        <a:spcBef>
                          <a:spcPts val="0"/>
                        </a:spcBef>
                        <a:spcAft>
                          <a:spcPts val="0"/>
                        </a:spcAft>
                      </a:pPr>
                      <a:r>
                        <a:rPr lang="en-US" sz="2000" dirty="0">
                          <a:solidFill>
                            <a:schemeClr val="tx1"/>
                          </a:solidFill>
                          <a:effectLst/>
                        </a:rPr>
                        <a:t>/</a:t>
                      </a:r>
                      <a:r>
                        <a:rPr lang="en-US" sz="2000" dirty="0" err="1">
                          <a:solidFill>
                            <a:schemeClr val="tx1"/>
                          </a:solidFill>
                          <a:effectLst/>
                        </a:rPr>
                        <a:t>tapata</a:t>
                      </a:r>
                      <a:r>
                        <a:rPr lang="en-US" sz="2000" dirty="0">
                          <a:solidFill>
                            <a:schemeClr val="tx1"/>
                          </a:solidFill>
                          <a:effectLst/>
                        </a:rPr>
                        <a:t>/</a:t>
                      </a:r>
                      <a:endParaRPr lang="en-US" sz="20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ctr">
                        <a:lnSpc>
                          <a:spcPct val="107000"/>
                        </a:lnSpc>
                        <a:spcBef>
                          <a:spcPts val="0"/>
                        </a:spcBef>
                        <a:spcAft>
                          <a:spcPts val="0"/>
                        </a:spcAft>
                      </a:pPr>
                      <a:r>
                        <a:rPr lang="en-US" sz="2000" dirty="0">
                          <a:solidFill>
                            <a:schemeClr val="tx1"/>
                          </a:solidFill>
                          <a:effectLst/>
                        </a:rPr>
                        <a:t>*V#</a:t>
                      </a:r>
                      <a:endParaRPr lang="en-US" sz="20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R w="381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2000" cap="small" dirty="0">
                          <a:solidFill>
                            <a:schemeClr val="tx1"/>
                          </a:solidFill>
                          <a:effectLst/>
                        </a:rPr>
                        <a:t>max </a:t>
                      </a:r>
                      <a:endParaRPr lang="en-US" sz="20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0"/>
                  </a:ext>
                </a:extLst>
              </a:tr>
              <a:tr h="314211">
                <a:tc>
                  <a:txBody>
                    <a:bodyPr/>
                    <a:lstStyle/>
                    <a:p>
                      <a:pPr marL="0" marR="0" algn="just">
                        <a:lnSpc>
                          <a:spcPct val="107000"/>
                        </a:lnSpc>
                        <a:spcBef>
                          <a:spcPts val="0"/>
                        </a:spcBef>
                        <a:spcAft>
                          <a:spcPts val="0"/>
                        </a:spcAft>
                      </a:pPr>
                      <a:r>
                        <a:rPr lang="en-US" sz="2000" dirty="0">
                          <a:solidFill>
                            <a:schemeClr val="tx1"/>
                          </a:solidFill>
                          <a:effectLst/>
                          <a:sym typeface="Wingdings" panose="05000000000000000000" pitchFamily="2" charset="2"/>
                        </a:rPr>
                        <a:t></a:t>
                      </a:r>
                      <a:endParaRPr lang="en-US" sz="20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just">
                        <a:lnSpc>
                          <a:spcPct val="107000"/>
                        </a:lnSpc>
                        <a:spcBef>
                          <a:spcPts val="0"/>
                        </a:spcBef>
                        <a:spcAft>
                          <a:spcPts val="0"/>
                        </a:spcAft>
                      </a:pPr>
                      <a:r>
                        <a:rPr lang="en-US" sz="2000" dirty="0" err="1">
                          <a:solidFill>
                            <a:schemeClr val="tx1"/>
                          </a:solidFill>
                          <a:effectLst/>
                        </a:rPr>
                        <a:t>tapat</a:t>
                      </a:r>
                      <a:endParaRPr lang="en-US" sz="20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ctr">
                        <a:lnSpc>
                          <a:spcPct val="107000"/>
                        </a:lnSpc>
                        <a:spcBef>
                          <a:spcPts val="0"/>
                        </a:spcBef>
                        <a:spcAft>
                          <a:spcPts val="0"/>
                        </a:spcAft>
                      </a:pPr>
                      <a:r>
                        <a:rPr lang="en-US" sz="2000" dirty="0">
                          <a:solidFill>
                            <a:schemeClr val="tx1"/>
                          </a:solidFill>
                          <a:effectLst/>
                        </a:rPr>
                        <a:t> </a:t>
                      </a:r>
                      <a:endParaRPr lang="en-US" sz="20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R w="381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2000" dirty="0">
                          <a:solidFill>
                            <a:schemeClr val="tx1"/>
                          </a:solidFill>
                          <a:effectLst/>
                        </a:rPr>
                        <a:t>*</a:t>
                      </a:r>
                      <a:endParaRPr lang="en-US" sz="20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1"/>
                  </a:ext>
                </a:extLst>
              </a:tr>
              <a:tr h="314211">
                <a:tc>
                  <a:txBody>
                    <a:bodyPr/>
                    <a:lstStyle/>
                    <a:p>
                      <a:pPr marL="0" marR="0" algn="just">
                        <a:lnSpc>
                          <a:spcPct val="107000"/>
                        </a:lnSpc>
                        <a:spcBef>
                          <a:spcPts val="0"/>
                        </a:spcBef>
                        <a:spcAft>
                          <a:spcPts val="0"/>
                        </a:spcAft>
                      </a:pPr>
                      <a:r>
                        <a:rPr lang="en-US" sz="2000" dirty="0">
                          <a:solidFill>
                            <a:schemeClr val="tx1"/>
                          </a:solidFill>
                          <a:effectLst/>
                        </a:rPr>
                        <a:t> </a:t>
                      </a:r>
                      <a:endParaRPr lang="en-US" sz="20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just">
                        <a:lnSpc>
                          <a:spcPct val="107000"/>
                        </a:lnSpc>
                        <a:spcBef>
                          <a:spcPts val="0"/>
                        </a:spcBef>
                        <a:spcAft>
                          <a:spcPts val="0"/>
                        </a:spcAft>
                      </a:pPr>
                      <a:r>
                        <a:rPr lang="en-US" sz="2000" dirty="0" err="1">
                          <a:solidFill>
                            <a:schemeClr val="tx1"/>
                          </a:solidFill>
                          <a:effectLst/>
                        </a:rPr>
                        <a:t>tapata</a:t>
                      </a:r>
                      <a:endParaRPr lang="en-US" sz="20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ctr">
                        <a:lnSpc>
                          <a:spcPct val="107000"/>
                        </a:lnSpc>
                        <a:spcBef>
                          <a:spcPts val="0"/>
                        </a:spcBef>
                        <a:spcAft>
                          <a:spcPts val="0"/>
                        </a:spcAft>
                      </a:pPr>
                      <a:r>
                        <a:rPr lang="en-US" sz="2000" dirty="0">
                          <a:solidFill>
                            <a:schemeClr val="tx1"/>
                          </a:solidFill>
                          <a:effectLst/>
                        </a:rPr>
                        <a:t>*!</a:t>
                      </a:r>
                      <a:endParaRPr lang="en-US" sz="20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R w="381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2000" dirty="0">
                          <a:solidFill>
                            <a:schemeClr val="tx1"/>
                          </a:solidFill>
                          <a:effectLst/>
                        </a:rPr>
                        <a:t> </a:t>
                      </a:r>
                      <a:endParaRPr lang="en-US" sz="20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343880052"/>
              </p:ext>
            </p:extLst>
          </p:nvPr>
        </p:nvGraphicFramePr>
        <p:xfrm>
          <a:off x="729248" y="3539452"/>
          <a:ext cx="6049621" cy="900663"/>
        </p:xfrm>
        <a:graphic>
          <a:graphicData uri="http://schemas.openxmlformats.org/drawingml/2006/table">
            <a:tbl>
              <a:tblPr firstRow="1" firstCol="1" bandRow="1">
                <a:tableStyleId>{5C22544A-7EE6-4342-B048-85BDC9FD1C3A}</a:tableStyleId>
              </a:tblPr>
              <a:tblGrid>
                <a:gridCol w="424910">
                  <a:extLst>
                    <a:ext uri="{9D8B030D-6E8A-4147-A177-3AD203B41FA5}">
                      <a16:colId xmlns:a16="http://schemas.microsoft.com/office/drawing/2014/main" val="20000"/>
                    </a:ext>
                  </a:extLst>
                </a:gridCol>
                <a:gridCol w="1266646">
                  <a:extLst>
                    <a:ext uri="{9D8B030D-6E8A-4147-A177-3AD203B41FA5}">
                      <a16:colId xmlns:a16="http://schemas.microsoft.com/office/drawing/2014/main" val="20001"/>
                    </a:ext>
                  </a:extLst>
                </a:gridCol>
                <a:gridCol w="2010767">
                  <a:extLst>
                    <a:ext uri="{9D8B030D-6E8A-4147-A177-3AD203B41FA5}">
                      <a16:colId xmlns:a16="http://schemas.microsoft.com/office/drawing/2014/main" val="20002"/>
                    </a:ext>
                  </a:extLst>
                </a:gridCol>
                <a:gridCol w="2347298">
                  <a:extLst>
                    <a:ext uri="{9D8B030D-6E8A-4147-A177-3AD203B41FA5}">
                      <a16:colId xmlns:a16="http://schemas.microsoft.com/office/drawing/2014/main" val="20003"/>
                    </a:ext>
                  </a:extLst>
                </a:gridCol>
              </a:tblGrid>
              <a:tr h="300221">
                <a:tc>
                  <a:txBody>
                    <a:bodyPr/>
                    <a:lstStyle/>
                    <a:p>
                      <a:pPr marL="0" marR="0" algn="just">
                        <a:lnSpc>
                          <a:spcPct val="107000"/>
                        </a:lnSpc>
                        <a:spcBef>
                          <a:spcPts val="0"/>
                        </a:spcBef>
                        <a:spcAft>
                          <a:spcPts val="0"/>
                        </a:spcAft>
                      </a:pPr>
                      <a:r>
                        <a:rPr lang="en-US" sz="1800" dirty="0">
                          <a:solidFill>
                            <a:schemeClr val="tx1"/>
                          </a:solidFill>
                          <a:effectLst/>
                        </a:rPr>
                        <a:t> </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just">
                        <a:lnSpc>
                          <a:spcPct val="107000"/>
                        </a:lnSpc>
                        <a:spcBef>
                          <a:spcPts val="0"/>
                        </a:spcBef>
                        <a:spcAft>
                          <a:spcPts val="0"/>
                        </a:spcAft>
                      </a:pPr>
                      <a:r>
                        <a:rPr lang="en-US" sz="1800" dirty="0">
                          <a:solidFill>
                            <a:schemeClr val="tx1"/>
                          </a:solidFill>
                          <a:effectLst/>
                        </a:rPr>
                        <a:t>/</a:t>
                      </a:r>
                      <a:r>
                        <a:rPr lang="en-US" sz="1800" dirty="0" err="1">
                          <a:solidFill>
                            <a:schemeClr val="tx1"/>
                          </a:solidFill>
                          <a:effectLst/>
                        </a:rPr>
                        <a:t>tapta</a:t>
                      </a:r>
                      <a:r>
                        <a:rPr lang="en-US" sz="1800" dirty="0">
                          <a:solidFill>
                            <a:schemeClr val="tx1"/>
                          </a:solidFill>
                          <a:effectLst/>
                        </a:rPr>
                        <a:t>/</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ctr">
                        <a:lnSpc>
                          <a:spcPct val="107000"/>
                        </a:lnSpc>
                        <a:spcBef>
                          <a:spcPts val="0"/>
                        </a:spcBef>
                        <a:spcAft>
                          <a:spcPts val="0"/>
                        </a:spcAft>
                      </a:pPr>
                      <a:r>
                        <a:rPr lang="en-US" sz="1800" cap="small" dirty="0">
                          <a:solidFill>
                            <a:schemeClr val="tx1"/>
                          </a:solidFill>
                          <a:effectLst/>
                        </a:rPr>
                        <a:t>*complex</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R w="381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1800" dirty="0">
                          <a:solidFill>
                            <a:schemeClr val="tx1"/>
                          </a:solidFill>
                          <a:effectLst/>
                        </a:rPr>
                        <a:t>*V#</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0"/>
                  </a:ext>
                </a:extLst>
              </a:tr>
              <a:tr h="300221">
                <a:tc>
                  <a:txBody>
                    <a:bodyPr/>
                    <a:lstStyle/>
                    <a:p>
                      <a:pPr marL="0" marR="0" algn="just">
                        <a:lnSpc>
                          <a:spcPct val="107000"/>
                        </a:lnSpc>
                        <a:spcBef>
                          <a:spcPts val="0"/>
                        </a:spcBef>
                        <a:spcAft>
                          <a:spcPts val="0"/>
                        </a:spcAft>
                      </a:pPr>
                      <a:r>
                        <a:rPr lang="en-US" sz="1800" dirty="0">
                          <a:solidFill>
                            <a:schemeClr val="tx1"/>
                          </a:solidFill>
                          <a:effectLst/>
                          <a:sym typeface="Wingdings" panose="05000000000000000000" pitchFamily="2" charset="2"/>
                        </a:rPr>
                        <a:t></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just">
                        <a:lnSpc>
                          <a:spcPct val="107000"/>
                        </a:lnSpc>
                        <a:spcBef>
                          <a:spcPts val="0"/>
                        </a:spcBef>
                        <a:spcAft>
                          <a:spcPts val="0"/>
                        </a:spcAft>
                      </a:pPr>
                      <a:r>
                        <a:rPr lang="en-US" sz="1800" dirty="0" err="1">
                          <a:solidFill>
                            <a:schemeClr val="tx1"/>
                          </a:solidFill>
                          <a:effectLst/>
                        </a:rPr>
                        <a:t>tapta</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ctr">
                        <a:lnSpc>
                          <a:spcPct val="107000"/>
                        </a:lnSpc>
                        <a:spcBef>
                          <a:spcPts val="0"/>
                        </a:spcBef>
                        <a:spcAft>
                          <a:spcPts val="0"/>
                        </a:spcAft>
                      </a:pPr>
                      <a:r>
                        <a:rPr lang="en-US" sz="1800" dirty="0">
                          <a:solidFill>
                            <a:schemeClr val="tx1"/>
                          </a:solidFill>
                          <a:effectLst/>
                        </a:rPr>
                        <a:t> </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R w="381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1800">
                          <a:solidFill>
                            <a:schemeClr val="tx1"/>
                          </a:solidFill>
                          <a:effectLst/>
                        </a:rPr>
                        <a:t>*</a:t>
                      </a:r>
                      <a:endParaRPr lang="en-US" sz="180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1"/>
                  </a:ext>
                </a:extLst>
              </a:tr>
              <a:tr h="300221">
                <a:tc>
                  <a:txBody>
                    <a:bodyPr/>
                    <a:lstStyle/>
                    <a:p>
                      <a:pPr marL="0" marR="0" algn="just">
                        <a:lnSpc>
                          <a:spcPct val="107000"/>
                        </a:lnSpc>
                        <a:spcBef>
                          <a:spcPts val="0"/>
                        </a:spcBef>
                        <a:spcAft>
                          <a:spcPts val="0"/>
                        </a:spcAft>
                      </a:pPr>
                      <a:r>
                        <a:rPr lang="en-US" sz="1800">
                          <a:solidFill>
                            <a:schemeClr val="tx1"/>
                          </a:solidFill>
                          <a:effectLst/>
                        </a:rPr>
                        <a:t> </a:t>
                      </a:r>
                      <a:endParaRPr lang="en-US" sz="180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just">
                        <a:lnSpc>
                          <a:spcPct val="107000"/>
                        </a:lnSpc>
                        <a:spcBef>
                          <a:spcPts val="0"/>
                        </a:spcBef>
                        <a:spcAft>
                          <a:spcPts val="0"/>
                        </a:spcAft>
                      </a:pPr>
                      <a:r>
                        <a:rPr lang="en-US" sz="1800" dirty="0" err="1">
                          <a:solidFill>
                            <a:schemeClr val="tx1"/>
                          </a:solidFill>
                          <a:effectLst/>
                        </a:rPr>
                        <a:t>tapt</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ctr">
                        <a:lnSpc>
                          <a:spcPct val="107000"/>
                        </a:lnSpc>
                        <a:spcBef>
                          <a:spcPts val="0"/>
                        </a:spcBef>
                        <a:spcAft>
                          <a:spcPts val="0"/>
                        </a:spcAft>
                      </a:pPr>
                      <a:r>
                        <a:rPr lang="en-US" sz="1800" dirty="0">
                          <a:solidFill>
                            <a:schemeClr val="tx1"/>
                          </a:solidFill>
                          <a:effectLst/>
                        </a:rPr>
                        <a:t>*!</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R w="381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1800" dirty="0">
                          <a:solidFill>
                            <a:schemeClr val="tx1"/>
                          </a:solidFill>
                          <a:effectLst/>
                        </a:rPr>
                        <a:t> </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426748229"/>
              </p:ext>
            </p:extLst>
          </p:nvPr>
        </p:nvGraphicFramePr>
        <p:xfrm>
          <a:off x="740971" y="5157237"/>
          <a:ext cx="6049621" cy="900663"/>
        </p:xfrm>
        <a:graphic>
          <a:graphicData uri="http://schemas.openxmlformats.org/drawingml/2006/table">
            <a:tbl>
              <a:tblPr firstRow="1" firstCol="1" bandRow="1">
                <a:tableStyleId>{5C22544A-7EE6-4342-B048-85BDC9FD1C3A}</a:tableStyleId>
              </a:tblPr>
              <a:tblGrid>
                <a:gridCol w="424910">
                  <a:extLst>
                    <a:ext uri="{9D8B030D-6E8A-4147-A177-3AD203B41FA5}">
                      <a16:colId xmlns:a16="http://schemas.microsoft.com/office/drawing/2014/main" val="20000"/>
                    </a:ext>
                  </a:extLst>
                </a:gridCol>
                <a:gridCol w="1266646">
                  <a:extLst>
                    <a:ext uri="{9D8B030D-6E8A-4147-A177-3AD203B41FA5}">
                      <a16:colId xmlns:a16="http://schemas.microsoft.com/office/drawing/2014/main" val="20001"/>
                    </a:ext>
                  </a:extLst>
                </a:gridCol>
                <a:gridCol w="2010767">
                  <a:extLst>
                    <a:ext uri="{9D8B030D-6E8A-4147-A177-3AD203B41FA5}">
                      <a16:colId xmlns:a16="http://schemas.microsoft.com/office/drawing/2014/main" val="20002"/>
                    </a:ext>
                  </a:extLst>
                </a:gridCol>
                <a:gridCol w="2347298">
                  <a:extLst>
                    <a:ext uri="{9D8B030D-6E8A-4147-A177-3AD203B41FA5}">
                      <a16:colId xmlns:a16="http://schemas.microsoft.com/office/drawing/2014/main" val="20003"/>
                    </a:ext>
                  </a:extLst>
                </a:gridCol>
              </a:tblGrid>
              <a:tr h="300221">
                <a:tc>
                  <a:txBody>
                    <a:bodyPr/>
                    <a:lstStyle/>
                    <a:p>
                      <a:pPr marL="0" marR="0" algn="just">
                        <a:lnSpc>
                          <a:spcPct val="107000"/>
                        </a:lnSpc>
                        <a:spcBef>
                          <a:spcPts val="0"/>
                        </a:spcBef>
                        <a:spcAft>
                          <a:spcPts val="0"/>
                        </a:spcAft>
                      </a:pPr>
                      <a:r>
                        <a:rPr lang="en-US" sz="1800" dirty="0">
                          <a:solidFill>
                            <a:schemeClr val="tx1"/>
                          </a:solidFill>
                          <a:effectLst/>
                        </a:rPr>
                        <a:t> </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just">
                        <a:lnSpc>
                          <a:spcPct val="107000"/>
                        </a:lnSpc>
                        <a:spcBef>
                          <a:spcPts val="0"/>
                        </a:spcBef>
                        <a:spcAft>
                          <a:spcPts val="0"/>
                        </a:spcAft>
                      </a:pPr>
                      <a:r>
                        <a:rPr lang="en-US" sz="1800" dirty="0">
                          <a:solidFill>
                            <a:schemeClr val="tx1"/>
                          </a:solidFill>
                          <a:effectLst/>
                        </a:rPr>
                        <a:t>/tapa/</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ctr">
                        <a:lnSpc>
                          <a:spcPct val="107000"/>
                        </a:lnSpc>
                        <a:spcBef>
                          <a:spcPts val="0"/>
                        </a:spcBef>
                        <a:spcAft>
                          <a:spcPts val="0"/>
                        </a:spcAft>
                      </a:pPr>
                      <a:r>
                        <a:rPr lang="en-US" sz="1800" cap="small" dirty="0" err="1">
                          <a:solidFill>
                            <a:schemeClr val="tx1"/>
                          </a:solidFill>
                          <a:effectLst/>
                        </a:rPr>
                        <a:t>FtBin</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R w="381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1800" dirty="0">
                          <a:solidFill>
                            <a:schemeClr val="tx1"/>
                          </a:solidFill>
                          <a:effectLst/>
                        </a:rPr>
                        <a:t>*V#</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0"/>
                  </a:ext>
                </a:extLst>
              </a:tr>
              <a:tr h="300221">
                <a:tc>
                  <a:txBody>
                    <a:bodyPr/>
                    <a:lstStyle/>
                    <a:p>
                      <a:pPr marL="0" marR="0" algn="just">
                        <a:lnSpc>
                          <a:spcPct val="107000"/>
                        </a:lnSpc>
                        <a:spcBef>
                          <a:spcPts val="0"/>
                        </a:spcBef>
                        <a:spcAft>
                          <a:spcPts val="0"/>
                        </a:spcAft>
                      </a:pPr>
                      <a:r>
                        <a:rPr lang="en-US" sz="1800" dirty="0">
                          <a:solidFill>
                            <a:schemeClr val="tx1"/>
                          </a:solidFill>
                          <a:effectLst/>
                          <a:sym typeface="Wingdings" panose="05000000000000000000" pitchFamily="2" charset="2"/>
                        </a:rPr>
                        <a:t></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just">
                        <a:lnSpc>
                          <a:spcPct val="107000"/>
                        </a:lnSpc>
                        <a:spcBef>
                          <a:spcPts val="0"/>
                        </a:spcBef>
                        <a:spcAft>
                          <a:spcPts val="0"/>
                        </a:spcAft>
                      </a:pPr>
                      <a:r>
                        <a:rPr lang="en-US" sz="1800" dirty="0" err="1">
                          <a:solidFill>
                            <a:schemeClr val="tx1"/>
                          </a:solidFill>
                          <a:effectLst/>
                        </a:rPr>
                        <a:t>tapta</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ctr">
                        <a:lnSpc>
                          <a:spcPct val="107000"/>
                        </a:lnSpc>
                        <a:spcBef>
                          <a:spcPts val="0"/>
                        </a:spcBef>
                        <a:spcAft>
                          <a:spcPts val="0"/>
                        </a:spcAft>
                      </a:pPr>
                      <a:r>
                        <a:rPr lang="en-US" sz="1800" dirty="0">
                          <a:solidFill>
                            <a:schemeClr val="tx1"/>
                          </a:solidFill>
                          <a:effectLst/>
                        </a:rPr>
                        <a:t> </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R w="381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1800">
                          <a:solidFill>
                            <a:schemeClr val="tx1"/>
                          </a:solidFill>
                          <a:effectLst/>
                        </a:rPr>
                        <a:t>*</a:t>
                      </a:r>
                      <a:endParaRPr lang="en-US" sz="180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1"/>
                  </a:ext>
                </a:extLst>
              </a:tr>
              <a:tr h="300221">
                <a:tc>
                  <a:txBody>
                    <a:bodyPr/>
                    <a:lstStyle/>
                    <a:p>
                      <a:pPr marL="0" marR="0" algn="just">
                        <a:lnSpc>
                          <a:spcPct val="107000"/>
                        </a:lnSpc>
                        <a:spcBef>
                          <a:spcPts val="0"/>
                        </a:spcBef>
                        <a:spcAft>
                          <a:spcPts val="0"/>
                        </a:spcAft>
                      </a:pPr>
                      <a:r>
                        <a:rPr lang="en-US" sz="1800">
                          <a:solidFill>
                            <a:schemeClr val="tx1"/>
                          </a:solidFill>
                          <a:effectLst/>
                        </a:rPr>
                        <a:t> </a:t>
                      </a:r>
                      <a:endParaRPr lang="en-US" sz="180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just">
                        <a:lnSpc>
                          <a:spcPct val="107000"/>
                        </a:lnSpc>
                        <a:spcBef>
                          <a:spcPts val="0"/>
                        </a:spcBef>
                        <a:spcAft>
                          <a:spcPts val="0"/>
                        </a:spcAft>
                      </a:pPr>
                      <a:r>
                        <a:rPr lang="en-US" sz="1800" dirty="0" err="1">
                          <a:solidFill>
                            <a:schemeClr val="tx1"/>
                          </a:solidFill>
                          <a:effectLst/>
                        </a:rPr>
                        <a:t>tapt</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tc>
                <a:tc>
                  <a:txBody>
                    <a:bodyPr/>
                    <a:lstStyle/>
                    <a:p>
                      <a:pPr marL="0" marR="0" algn="ctr">
                        <a:lnSpc>
                          <a:spcPct val="107000"/>
                        </a:lnSpc>
                        <a:spcBef>
                          <a:spcPts val="0"/>
                        </a:spcBef>
                        <a:spcAft>
                          <a:spcPts val="0"/>
                        </a:spcAft>
                      </a:pPr>
                      <a:r>
                        <a:rPr lang="en-US" sz="1800" dirty="0">
                          <a:solidFill>
                            <a:schemeClr val="tx1"/>
                          </a:solidFill>
                          <a:effectLst/>
                        </a:rPr>
                        <a:t>*!</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R w="381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1800" dirty="0">
                          <a:solidFill>
                            <a:schemeClr val="tx1"/>
                          </a:solidFill>
                          <a:effectLst/>
                        </a:rPr>
                        <a:t> </a:t>
                      </a:r>
                      <a:endParaRPr lang="en-US" sz="1800" dirty="0">
                        <a:solidFill>
                          <a:schemeClr val="tx1"/>
                        </a:solidFill>
                        <a:effectLst/>
                        <a:latin typeface="Calibri" panose="020F0502020204030204" pitchFamily="34" charset="0"/>
                        <a:ea typeface="Calibri" panose="020F0502020204030204" pitchFamily="34" charset="0"/>
                        <a:cs typeface="Shruti" panose="020B0502040204020203" pitchFamily="34" charset="0"/>
                      </a:endParaRPr>
                    </a:p>
                  </a:txBody>
                  <a:tcPr marL="68580" marR="68580" marT="0" marB="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bl>
          </a:graphicData>
        </a:graphic>
      </p:graphicFrame>
      <p:sp>
        <p:nvSpPr>
          <p:cNvPr id="7" name="TextBox 6"/>
          <p:cNvSpPr txBox="1"/>
          <p:nvPr/>
        </p:nvSpPr>
        <p:spPr>
          <a:xfrm>
            <a:off x="7209692" y="1907458"/>
            <a:ext cx="3469953" cy="2352758"/>
          </a:xfrm>
          <a:prstGeom prst="rect">
            <a:avLst/>
          </a:prstGeom>
          <a:noFill/>
        </p:spPr>
        <p:txBody>
          <a:bodyPr wrap="square" rtlCol="0">
            <a:spAutoFit/>
          </a:bodyPr>
          <a:lstStyle/>
          <a:p>
            <a:r>
              <a:rPr lang="en-US" cap="small" dirty="0"/>
              <a:t>*complex</a:t>
            </a:r>
            <a:r>
              <a:rPr lang="en-US" dirty="0"/>
              <a:t>	</a:t>
            </a:r>
            <a:r>
              <a:rPr lang="en-US" sz="1800" dirty="0"/>
              <a:t>FTBIN</a:t>
            </a:r>
            <a:endParaRPr lang="en-US" dirty="0"/>
          </a:p>
          <a:p>
            <a:endParaRPr lang="en-US" dirty="0"/>
          </a:p>
          <a:p>
            <a:r>
              <a:rPr lang="en-US" dirty="0"/>
              <a:t>	   *V#</a:t>
            </a:r>
          </a:p>
          <a:p>
            <a:endParaRPr lang="en-US" dirty="0"/>
          </a:p>
          <a:p>
            <a:endParaRPr lang="en-US" dirty="0"/>
          </a:p>
          <a:p>
            <a:r>
              <a:rPr lang="en-US" dirty="0"/>
              <a:t>	   </a:t>
            </a:r>
            <a:r>
              <a:rPr lang="en-US" sz="1800" dirty="0"/>
              <a:t>MAX</a:t>
            </a:r>
            <a:endParaRPr lang="en-US" dirty="0"/>
          </a:p>
        </p:txBody>
      </p:sp>
      <p:grpSp>
        <p:nvGrpSpPr>
          <p:cNvPr id="10" name="Group 9"/>
          <p:cNvGrpSpPr/>
          <p:nvPr/>
        </p:nvGrpSpPr>
        <p:grpSpPr>
          <a:xfrm>
            <a:off x="7899888" y="2281310"/>
            <a:ext cx="1607906" cy="1509640"/>
            <a:chOff x="7899888" y="2281310"/>
            <a:chExt cx="1607906" cy="1509640"/>
          </a:xfrm>
        </p:grpSpPr>
        <p:cxnSp>
          <p:nvCxnSpPr>
            <p:cNvPr id="9" name="Straight Connector 8"/>
            <p:cNvCxnSpPr/>
            <p:nvPr/>
          </p:nvCxnSpPr>
          <p:spPr>
            <a:xfrm>
              <a:off x="7899888" y="2281310"/>
              <a:ext cx="844061" cy="3868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8743949" y="2281310"/>
              <a:ext cx="763845" cy="3857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8729295" y="3026019"/>
              <a:ext cx="0" cy="76493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5" name="TextBox 24"/>
          <p:cNvSpPr txBox="1"/>
          <p:nvPr/>
        </p:nvSpPr>
        <p:spPr>
          <a:xfrm>
            <a:off x="7390894" y="4260216"/>
            <a:ext cx="3469953" cy="2352758"/>
          </a:xfrm>
          <a:prstGeom prst="rect">
            <a:avLst/>
          </a:prstGeom>
          <a:noFill/>
        </p:spPr>
        <p:txBody>
          <a:bodyPr wrap="square" rtlCol="0">
            <a:spAutoFit/>
          </a:bodyPr>
          <a:lstStyle/>
          <a:p>
            <a:r>
              <a:rPr lang="en-US" cap="small" dirty="0"/>
              <a:t>*complex </a:t>
            </a:r>
            <a:r>
              <a:rPr lang="en-US" u="sng" cap="small" dirty="0"/>
              <a:t>or</a:t>
            </a:r>
            <a:r>
              <a:rPr lang="en-US" dirty="0"/>
              <a:t>	</a:t>
            </a:r>
            <a:r>
              <a:rPr lang="en-US" sz="1800" dirty="0"/>
              <a:t>FTBIN</a:t>
            </a:r>
            <a:endParaRPr lang="en-US" dirty="0"/>
          </a:p>
          <a:p>
            <a:endParaRPr lang="en-US" dirty="0"/>
          </a:p>
          <a:p>
            <a:r>
              <a:rPr lang="en-US" dirty="0"/>
              <a:t>	   *V#</a:t>
            </a:r>
          </a:p>
          <a:p>
            <a:endParaRPr lang="en-US" dirty="0"/>
          </a:p>
          <a:p>
            <a:endParaRPr lang="en-US" dirty="0"/>
          </a:p>
          <a:p>
            <a:r>
              <a:rPr lang="en-US" dirty="0"/>
              <a:t>	   </a:t>
            </a:r>
            <a:r>
              <a:rPr lang="en-US" sz="1800" dirty="0"/>
              <a:t>MAX</a:t>
            </a:r>
            <a:endParaRPr lang="en-US" dirty="0"/>
          </a:p>
        </p:txBody>
      </p:sp>
      <p:grpSp>
        <p:nvGrpSpPr>
          <p:cNvPr id="12" name="Group 11"/>
          <p:cNvGrpSpPr/>
          <p:nvPr/>
        </p:nvGrpSpPr>
        <p:grpSpPr>
          <a:xfrm>
            <a:off x="8938002" y="4671664"/>
            <a:ext cx="0" cy="1529862"/>
            <a:chOff x="8938002" y="4671664"/>
            <a:chExt cx="0" cy="1529862"/>
          </a:xfrm>
        </p:grpSpPr>
        <p:cxnSp>
          <p:nvCxnSpPr>
            <p:cNvPr id="26" name="Straight Connector 25"/>
            <p:cNvCxnSpPr/>
            <p:nvPr/>
          </p:nvCxnSpPr>
          <p:spPr>
            <a:xfrm>
              <a:off x="8938002" y="5436595"/>
              <a:ext cx="0" cy="76493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8938002" y="4671664"/>
              <a:ext cx="0" cy="41161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Slide Number Placeholder 7"/>
          <p:cNvSpPr>
            <a:spLocks noGrp="1"/>
          </p:cNvSpPr>
          <p:nvPr>
            <p:ph type="sldNum" sz="quarter" idx="10"/>
          </p:nvPr>
        </p:nvSpPr>
        <p:spPr/>
        <p:txBody>
          <a:bodyPr/>
          <a:lstStyle/>
          <a:p>
            <a:fld id="{3013AB8E-5E72-194F-9F9C-D0D776FCF1E4}" type="slidenum">
              <a:rPr lang="en-US" smtClean="0"/>
              <a:pPr/>
              <a:t>92</a:t>
            </a:fld>
            <a:endParaRPr lang="en-US"/>
          </a:p>
        </p:txBody>
      </p:sp>
      <p:sp>
        <p:nvSpPr>
          <p:cNvPr id="15" name="&quot;No&quot; Symbol 14"/>
          <p:cNvSpPr/>
          <p:nvPr/>
        </p:nvSpPr>
        <p:spPr>
          <a:xfrm>
            <a:off x="7390894" y="1767840"/>
            <a:ext cx="2569970" cy="2194560"/>
          </a:xfrm>
          <a:prstGeom prst="noSmoking">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4518065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5" grpId="0"/>
      <p:bldP spid="15" grpId="0" animBg="1"/>
    </p:bldLst>
  </p:timing>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on this…</a:t>
            </a:r>
          </a:p>
        </p:txBody>
      </p:sp>
      <p:sp>
        <p:nvSpPr>
          <p:cNvPr id="3" name="Content Placeholder 2"/>
          <p:cNvSpPr>
            <a:spLocks noGrp="1"/>
          </p:cNvSpPr>
          <p:nvPr>
            <p:ph idx="1"/>
          </p:nvPr>
        </p:nvSpPr>
        <p:spPr/>
        <p:txBody>
          <a:bodyPr/>
          <a:lstStyle/>
          <a:p>
            <a:r>
              <a:rPr lang="en-US" dirty="0"/>
              <a:t>McCarthy (2008) </a:t>
            </a:r>
            <a:r>
              <a:rPr lang="en-US" i="1" dirty="0"/>
              <a:t>Doing OT</a:t>
            </a:r>
            <a:r>
              <a:rPr lang="en-US" dirty="0"/>
              <a:t>: sections 2.2.5, 2.5, 3.3</a:t>
            </a:r>
          </a:p>
          <a:p>
            <a:endParaRPr lang="en-US" dirty="0"/>
          </a:p>
          <a:p>
            <a:r>
              <a:rPr lang="en-US" dirty="0"/>
              <a:t>What’s the right method?</a:t>
            </a:r>
          </a:p>
          <a:p>
            <a:r>
              <a:rPr lang="en-US" dirty="0"/>
              <a:t>A different kind of tableau (Comparative tableaux)</a:t>
            </a:r>
          </a:p>
          <a:p>
            <a:r>
              <a:rPr lang="en-US" dirty="0"/>
              <a:t>A monster tableau (all members of CON at once, in theory)</a:t>
            </a:r>
          </a:p>
          <a:p>
            <a:pPr lvl="1"/>
            <a:r>
              <a:rPr lang="en-US" dirty="0"/>
              <a:t>By the way – a terrible method of </a:t>
            </a:r>
            <a:r>
              <a:rPr lang="en-US" i="1" dirty="0"/>
              <a:t>argument presentation</a:t>
            </a:r>
            <a:r>
              <a:rPr lang="en-US" dirty="0"/>
              <a:t>, but </a:t>
            </a:r>
            <a:r>
              <a:rPr lang="en-US" i="1" dirty="0"/>
              <a:t>demonstrably more valid</a:t>
            </a:r>
            <a:r>
              <a:rPr lang="en-US" dirty="0"/>
              <a:t> than the 2x2 method</a:t>
            </a:r>
          </a:p>
          <a:p>
            <a:pPr lvl="1"/>
            <a:r>
              <a:rPr lang="en-US" dirty="0"/>
              <a:t>Can do everything the 2x2 method can do, and nothing it can’t.</a:t>
            </a:r>
          </a:p>
          <a:p>
            <a:pPr lvl="1"/>
            <a:endParaRPr lang="en-US" dirty="0"/>
          </a:p>
          <a:p>
            <a:r>
              <a:rPr lang="en-US" dirty="0"/>
              <a:t>The punchline:</a:t>
            </a:r>
          </a:p>
          <a:p>
            <a:pPr lvl="1"/>
            <a:r>
              <a:rPr lang="en-US" dirty="0"/>
              <a:t>We even need to ask about validity of methods that seem very ‘abstract’</a:t>
            </a:r>
          </a:p>
        </p:txBody>
      </p:sp>
      <p:sp>
        <p:nvSpPr>
          <p:cNvPr id="4" name="Slide Number Placeholder 3"/>
          <p:cNvSpPr>
            <a:spLocks noGrp="1"/>
          </p:cNvSpPr>
          <p:nvPr>
            <p:ph type="sldNum" sz="quarter" idx="10"/>
          </p:nvPr>
        </p:nvSpPr>
        <p:spPr/>
        <p:txBody>
          <a:bodyPr/>
          <a:lstStyle/>
          <a:p>
            <a:fld id="{3013AB8E-5E72-194F-9F9C-D0D776FCF1E4}" type="slidenum">
              <a:rPr lang="en-US" smtClean="0"/>
              <a:pPr/>
              <a:t>93</a:t>
            </a:fld>
            <a:endParaRPr lang="en-US"/>
          </a:p>
        </p:txBody>
      </p:sp>
    </p:spTree>
    <p:extLst>
      <p:ext uri="{BB962C8B-B14F-4D97-AF65-F5344CB8AC3E}">
        <p14:creationId xmlns:p14="http://schemas.microsoft.com/office/powerpoint/2010/main" val="15008337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Thinking Bigger: AM vs GM</a:t>
            </a:r>
          </a:p>
        </p:txBody>
      </p:sp>
      <p:sp>
        <p:nvSpPr>
          <p:cNvPr id="3" name="Content Placeholder 2"/>
          <p:cNvSpPr>
            <a:spLocks noGrp="1"/>
          </p:cNvSpPr>
          <p:nvPr>
            <p:ph idx="1"/>
          </p:nvPr>
        </p:nvSpPr>
        <p:spPr/>
        <p:txBody>
          <a:bodyPr/>
          <a:lstStyle/>
          <a:p>
            <a:r>
              <a:rPr lang="en-US" dirty="0"/>
              <a:t>Two methods for evidence gathering (let’s focus on stress)</a:t>
            </a:r>
          </a:p>
          <a:p>
            <a:pPr lvl="1"/>
            <a:r>
              <a:rPr lang="en-US" dirty="0"/>
              <a:t>Grammar/Impressionistic method (GM): Cull data from a grammar/dictionary that was compiled using impressionistic methods</a:t>
            </a:r>
          </a:p>
          <a:p>
            <a:pPr lvl="1"/>
            <a:r>
              <a:rPr lang="en-US" dirty="0"/>
              <a:t>Acoustic method (AM): measuring acoustic properties (</a:t>
            </a:r>
            <a:r>
              <a:rPr lang="en-US" dirty="0" err="1"/>
              <a:t>experiment+acoustic</a:t>
            </a:r>
            <a:r>
              <a:rPr lang="en-US" dirty="0"/>
              <a:t> </a:t>
            </a:r>
            <a:r>
              <a:rPr lang="en-US" dirty="0" err="1"/>
              <a:t>analysis+interpretation</a:t>
            </a:r>
            <a:r>
              <a:rPr lang="en-US" dirty="0"/>
              <a:t>)</a:t>
            </a:r>
          </a:p>
          <a:p>
            <a:pPr lvl="2"/>
            <a:r>
              <a:rPr lang="en-US" dirty="0"/>
              <a:t>Gordon (2004) on Chickasaw, Gordon &amp; </a:t>
            </a:r>
            <a:r>
              <a:rPr lang="en-US" dirty="0" err="1"/>
              <a:t>Applebaum</a:t>
            </a:r>
            <a:r>
              <a:rPr lang="en-US" dirty="0"/>
              <a:t> (2010) Turkish Kabardian, Gordon &amp; </a:t>
            </a:r>
            <a:r>
              <a:rPr lang="en-US" dirty="0" err="1"/>
              <a:t>Nafi</a:t>
            </a:r>
            <a:r>
              <a:rPr lang="en-US" dirty="0"/>
              <a:t> (2012) </a:t>
            </a:r>
            <a:r>
              <a:rPr lang="en-US" dirty="0" err="1"/>
              <a:t>Tashlhiyt</a:t>
            </a:r>
            <a:r>
              <a:rPr lang="en-US" dirty="0"/>
              <a:t> Berber, </a:t>
            </a:r>
            <a:r>
              <a:rPr lang="en-US" dirty="0" err="1"/>
              <a:t>Garellek</a:t>
            </a:r>
            <a:r>
              <a:rPr lang="en-US" dirty="0"/>
              <a:t> &amp; White (2012) Tongan, </a:t>
            </a:r>
            <a:r>
              <a:rPr lang="en-US" dirty="0" err="1"/>
              <a:t>Tabain</a:t>
            </a:r>
            <a:r>
              <a:rPr lang="en-US" dirty="0"/>
              <a:t> et al (2014) </a:t>
            </a:r>
            <a:r>
              <a:rPr lang="en-US" dirty="0" err="1"/>
              <a:t>Pitjantjatjara</a:t>
            </a:r>
            <a:r>
              <a:rPr lang="en-US" dirty="0"/>
              <a:t>, Shih (in progress) Gujarati, Haghverdi (in progress) Armenian, </a:t>
            </a:r>
            <a:r>
              <a:rPr lang="en-US" dirty="0" err="1"/>
              <a:t>Bowern</a:t>
            </a:r>
            <a:r>
              <a:rPr lang="en-US" dirty="0"/>
              <a:t> et al (to appear) </a:t>
            </a:r>
            <a:r>
              <a:rPr lang="en-US" dirty="0" err="1"/>
              <a:t>Yidiny</a:t>
            </a:r>
            <a:endParaRPr lang="en-US" dirty="0"/>
          </a:p>
          <a:p>
            <a:endParaRPr lang="en-US" dirty="0"/>
          </a:p>
          <a:p>
            <a:r>
              <a:rPr lang="en-US" dirty="0"/>
              <a:t>What is the gold standard?  AM or GM?</a:t>
            </a:r>
          </a:p>
          <a:p>
            <a:pPr lvl="1"/>
            <a:r>
              <a:rPr lang="en-US" dirty="0"/>
              <a:t>No need to determine: we can consider their </a:t>
            </a:r>
            <a:r>
              <a:rPr lang="en-US" i="1" dirty="0"/>
              <a:t>consistency</a:t>
            </a:r>
            <a:r>
              <a:rPr lang="en-US" dirty="0"/>
              <a:t>: do they agree with each other?</a:t>
            </a:r>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94</a:t>
            </a:fld>
            <a:endParaRPr lang="en-US"/>
          </a:p>
        </p:txBody>
      </p:sp>
    </p:spTree>
    <p:extLst>
      <p:ext uri="{BB962C8B-B14F-4D97-AF65-F5344CB8AC3E}">
        <p14:creationId xmlns:p14="http://schemas.microsoft.com/office/powerpoint/2010/main" val="42541844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AM-GM mismatches</a:t>
            </a:r>
          </a:p>
        </p:txBody>
      </p:sp>
      <p:sp>
        <p:nvSpPr>
          <p:cNvPr id="3" name="Content Placeholder 2"/>
          <p:cNvSpPr>
            <a:spLocks noGrp="1"/>
          </p:cNvSpPr>
          <p:nvPr>
            <p:ph idx="1"/>
          </p:nvPr>
        </p:nvSpPr>
        <p:spPr/>
        <p:txBody>
          <a:bodyPr/>
          <a:lstStyle/>
          <a:p>
            <a:r>
              <a:rPr lang="en-US" dirty="0" err="1"/>
              <a:t>Yidiny</a:t>
            </a:r>
            <a:r>
              <a:rPr lang="en-US" dirty="0"/>
              <a:t> (</a:t>
            </a:r>
            <a:r>
              <a:rPr lang="en-US" dirty="0" err="1"/>
              <a:t>Bowern</a:t>
            </a:r>
            <a:r>
              <a:rPr lang="en-US" dirty="0"/>
              <a:t> et al to appear)</a:t>
            </a:r>
          </a:p>
          <a:p>
            <a:pPr lvl="1"/>
            <a:r>
              <a:rPr lang="en-US" dirty="0"/>
              <a:t>Famous as ‘switch language’ (e.g. Houghton 2013)</a:t>
            </a:r>
          </a:p>
          <a:p>
            <a:pPr lvl="1"/>
            <a:r>
              <a:rPr lang="en-US" dirty="0"/>
              <a:t>Dixon (1977)’s grammar: stress 2</a:t>
            </a:r>
            <a:r>
              <a:rPr lang="en-US" baseline="30000" dirty="0"/>
              <a:t>nd</a:t>
            </a:r>
            <a:r>
              <a:rPr lang="en-US" dirty="0"/>
              <a:t> </a:t>
            </a:r>
            <a:r>
              <a:rPr lang="en-US" dirty="0">
                <a:sym typeface="Symbol" panose="05050102010706020507" pitchFamily="18" charset="2"/>
              </a:rPr>
              <a:t>syllable</a:t>
            </a:r>
            <a:r>
              <a:rPr lang="en-US" dirty="0"/>
              <a:t> if long, else </a:t>
            </a:r>
            <a:r>
              <a:rPr lang="en-US" dirty="0">
                <a:sym typeface="Symbol" panose="05050102010706020507" pitchFamily="18" charset="2"/>
              </a:rPr>
              <a:t>initial syllable</a:t>
            </a:r>
            <a:endParaRPr lang="en-US" dirty="0"/>
          </a:p>
          <a:p>
            <a:pPr lvl="1"/>
            <a:r>
              <a:rPr lang="en-US" dirty="0" err="1"/>
              <a:t>Bowern</a:t>
            </a:r>
            <a:r>
              <a:rPr lang="en-US" dirty="0"/>
              <a:t>: main stress is always initial (from duration and pitch)</a:t>
            </a:r>
          </a:p>
          <a:p>
            <a:endParaRPr lang="en-US" dirty="0"/>
          </a:p>
          <a:p>
            <a:r>
              <a:rPr lang="en-US" dirty="0"/>
              <a:t>Tongan (</a:t>
            </a:r>
            <a:r>
              <a:rPr lang="en-US" dirty="0" err="1"/>
              <a:t>Garellek</a:t>
            </a:r>
            <a:r>
              <a:rPr lang="en-US" dirty="0"/>
              <a:t> &amp; White 2012)</a:t>
            </a:r>
          </a:p>
          <a:p>
            <a:pPr lvl="1"/>
            <a:r>
              <a:rPr lang="en-US" dirty="0"/>
              <a:t>Famous as showing “top-down constructionism” (e.g. Prince &amp; </a:t>
            </a:r>
            <a:r>
              <a:rPr lang="en-US" dirty="0" err="1"/>
              <a:t>Smolensky</a:t>
            </a:r>
            <a:r>
              <a:rPr lang="en-US" dirty="0"/>
              <a:t> 1993/2004)</a:t>
            </a:r>
          </a:p>
          <a:p>
            <a:pPr lvl="1"/>
            <a:r>
              <a:rPr lang="en-US" dirty="0"/>
              <a:t>Churchward: Stress the penultimate </a:t>
            </a:r>
            <a:r>
              <a:rPr lang="en-US" i="1" dirty="0" err="1"/>
              <a:t>mora</a:t>
            </a:r>
            <a:r>
              <a:rPr lang="en-US" dirty="0"/>
              <a:t>, disregarding syllable boundaries ([</a:t>
            </a:r>
            <a:r>
              <a:rPr lang="en-US" dirty="0" err="1"/>
              <a:t>maáma</a:t>
            </a:r>
            <a:r>
              <a:rPr lang="en-US" dirty="0"/>
              <a:t>])</a:t>
            </a:r>
          </a:p>
          <a:p>
            <a:pPr lvl="1"/>
            <a:r>
              <a:rPr lang="en-US" dirty="0"/>
              <a:t>G&amp;W: The penultimate </a:t>
            </a:r>
            <a:r>
              <a:rPr lang="en-US" dirty="0" err="1"/>
              <a:t>mora</a:t>
            </a:r>
            <a:r>
              <a:rPr lang="en-US" dirty="0"/>
              <a:t> </a:t>
            </a:r>
            <a:r>
              <a:rPr lang="en-US" i="1" dirty="0"/>
              <a:t>could</a:t>
            </a:r>
            <a:r>
              <a:rPr lang="en-US" dirty="0"/>
              <a:t> be stressed, but it’s equally possible that there is a H tone there</a:t>
            </a:r>
          </a:p>
          <a:p>
            <a:endParaRPr lang="en-US" i="1" dirty="0"/>
          </a:p>
          <a:p>
            <a:r>
              <a:rPr lang="en-US" dirty="0"/>
              <a:t>Gordon (2014): ‘final stress’ is often a phrase-final phrase-level tone</a:t>
            </a:r>
          </a:p>
        </p:txBody>
      </p:sp>
      <p:sp>
        <p:nvSpPr>
          <p:cNvPr id="4" name="Slide Number Placeholder 3"/>
          <p:cNvSpPr>
            <a:spLocks noGrp="1"/>
          </p:cNvSpPr>
          <p:nvPr>
            <p:ph type="sldNum" sz="quarter" idx="10"/>
          </p:nvPr>
        </p:nvSpPr>
        <p:spPr/>
        <p:txBody>
          <a:bodyPr/>
          <a:lstStyle/>
          <a:p>
            <a:fld id="{3013AB8E-5E72-194F-9F9C-D0D776FCF1E4}" type="slidenum">
              <a:rPr lang="en-US" smtClean="0"/>
              <a:pPr/>
              <a:t>95</a:t>
            </a:fld>
            <a:endParaRPr lang="en-US"/>
          </a:p>
        </p:txBody>
      </p:sp>
    </p:spTree>
    <p:extLst>
      <p:ext uri="{BB962C8B-B14F-4D97-AF65-F5344CB8AC3E}">
        <p14:creationId xmlns:p14="http://schemas.microsoft.com/office/powerpoint/2010/main" val="1553337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now?</a:t>
            </a:r>
          </a:p>
        </p:txBody>
      </p:sp>
      <p:sp>
        <p:nvSpPr>
          <p:cNvPr id="3" name="Content Placeholder 2"/>
          <p:cNvSpPr>
            <a:spLocks noGrp="1"/>
          </p:cNvSpPr>
          <p:nvPr>
            <p:ph idx="1"/>
          </p:nvPr>
        </p:nvSpPr>
        <p:spPr/>
        <p:txBody>
          <a:bodyPr/>
          <a:lstStyle/>
          <a:p>
            <a:r>
              <a:rPr lang="en-US" dirty="0"/>
              <a:t>We need information on validity, reliability, and accuracy for each method</a:t>
            </a:r>
          </a:p>
          <a:p>
            <a:endParaRPr lang="en-US" dirty="0"/>
          </a:p>
          <a:p>
            <a:r>
              <a:rPr lang="en-US" dirty="0"/>
              <a:t>Evaluation</a:t>
            </a:r>
          </a:p>
          <a:p>
            <a:pPr lvl="1"/>
            <a:r>
              <a:rPr lang="en-US" dirty="0"/>
              <a:t>To what extent should we trust this particular method that we use?</a:t>
            </a:r>
          </a:p>
          <a:p>
            <a:pPr lvl="1"/>
            <a:r>
              <a:rPr lang="en-US" dirty="0"/>
              <a:t>We can check internal consistency easily (reliability)</a:t>
            </a:r>
          </a:p>
          <a:p>
            <a:pPr lvl="1"/>
            <a:r>
              <a:rPr lang="en-US" dirty="0"/>
              <a:t>We can determine accuracy for many methods too (perhaps harder)</a:t>
            </a:r>
          </a:p>
          <a:p>
            <a:endParaRPr lang="en-US" dirty="0"/>
          </a:p>
          <a:p>
            <a:r>
              <a:rPr lang="en-US" dirty="0"/>
              <a:t>Gold standards</a:t>
            </a:r>
          </a:p>
          <a:p>
            <a:pPr lvl="1"/>
            <a:r>
              <a:rPr lang="en-US" dirty="0"/>
              <a:t>Identifying gold standards,</a:t>
            </a:r>
          </a:p>
          <a:p>
            <a:pPr lvl="1"/>
            <a:r>
              <a:rPr lang="en-US" dirty="0"/>
              <a:t>and using as a basis for calculating validity</a:t>
            </a:r>
          </a:p>
          <a:p>
            <a:endParaRPr lang="en-US" dirty="0"/>
          </a:p>
          <a:p>
            <a:endParaRPr lang="en-US" dirty="0"/>
          </a:p>
          <a:p>
            <a:pPr lvl="2"/>
            <a:endParaRPr lang="en-US" dirty="0"/>
          </a:p>
          <a:p>
            <a:pPr marL="457200" lvl="1" indent="0">
              <a:buNone/>
            </a:pPr>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96</a:t>
            </a:fld>
            <a:endParaRPr lang="en-US"/>
          </a:p>
        </p:txBody>
      </p:sp>
    </p:spTree>
    <p:extLst>
      <p:ext uri="{BB962C8B-B14F-4D97-AF65-F5344CB8AC3E}">
        <p14:creationId xmlns:p14="http://schemas.microsoft.com/office/powerpoint/2010/main" val="27209901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and Thanks</a:t>
            </a:r>
          </a:p>
        </p:txBody>
      </p:sp>
      <p:sp>
        <p:nvSpPr>
          <p:cNvPr id="3" name="Content Placeholder 2"/>
          <p:cNvSpPr>
            <a:spLocks noGrp="1"/>
          </p:cNvSpPr>
          <p:nvPr>
            <p:ph idx="1"/>
          </p:nvPr>
        </p:nvSpPr>
        <p:spPr/>
        <p:txBody>
          <a:bodyPr/>
          <a:lstStyle/>
          <a:p>
            <a:r>
              <a:rPr lang="en-US" dirty="0">
                <a:hlinkClick r:id="rId2"/>
              </a:rPr>
              <a:t>References are here: http://www.pauldelacy.net/webpage/USC</a:t>
            </a:r>
            <a:endParaRPr lang="en-US" dirty="0"/>
          </a:p>
          <a:p>
            <a:endParaRPr lang="en-US" dirty="0"/>
          </a:p>
          <a:p>
            <a:r>
              <a:rPr lang="en-US" dirty="0"/>
              <a:t>Thanks to:</a:t>
            </a:r>
          </a:p>
          <a:p>
            <a:pPr lvl="1"/>
            <a:r>
              <a:rPr lang="en-US" dirty="0"/>
              <a:t>My RAs on the glossolalia project</a:t>
            </a:r>
          </a:p>
          <a:p>
            <a:pPr lvl="1"/>
            <a:r>
              <a:rPr lang="en-US" dirty="0"/>
              <a:t>Liliana Sanchez for discussion of bilingualism and dominance</a:t>
            </a:r>
          </a:p>
          <a:p>
            <a:pPr lvl="1"/>
            <a:r>
              <a:rPr lang="en-US" dirty="0"/>
              <a:t>Ariel Fremed for discussions about L1ness, dominance, and attrition</a:t>
            </a:r>
          </a:p>
          <a:p>
            <a:pPr lvl="1"/>
            <a:r>
              <a:rPr lang="en-US" dirty="0"/>
              <a:t>Audiences at Cornell, OCP (Barcelona), Princeton, and Harvard.</a:t>
            </a:r>
          </a:p>
          <a:p>
            <a:endParaRPr lang="en-US" dirty="0"/>
          </a:p>
        </p:txBody>
      </p:sp>
      <p:sp>
        <p:nvSpPr>
          <p:cNvPr id="4" name="Slide Number Placeholder 3"/>
          <p:cNvSpPr>
            <a:spLocks noGrp="1"/>
          </p:cNvSpPr>
          <p:nvPr>
            <p:ph type="sldNum" sz="quarter" idx="10"/>
          </p:nvPr>
        </p:nvSpPr>
        <p:spPr/>
        <p:txBody>
          <a:bodyPr/>
          <a:lstStyle/>
          <a:p>
            <a:fld id="{3013AB8E-5E72-194F-9F9C-D0D776FCF1E4}" type="slidenum">
              <a:rPr lang="en-US" smtClean="0"/>
              <a:pPr/>
              <a:t>97</a:t>
            </a:fld>
            <a:endParaRPr lang="en-US"/>
          </a:p>
        </p:txBody>
      </p:sp>
    </p:spTree>
    <p:extLst>
      <p:ext uri="{BB962C8B-B14F-4D97-AF65-F5344CB8AC3E}">
        <p14:creationId xmlns:p14="http://schemas.microsoft.com/office/powerpoint/2010/main" val="13551650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RU_Template_Arial_G">
  <a:themeElements>
    <a:clrScheme name="RU_Template_Verdana_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RU_Template_Verdana_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U_Template_Verdana_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U_Template_Verdana_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U_Template_Verdana_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U_Template_Verdana_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U_Template_Verdana_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U_Template_Verdana_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U_Template_Verdana_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U_Template_Verdana_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U_Template_Verdana_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U_Template_Verdana_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U_Template_Verdana_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U_Template_Verdana_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Rutgers-Widescreen.potx" id="{EC651B61-80C5-45D7-A8EE-1F5CBBCE94E5}" vid="{B0F0AFED-218B-45C6-BAEB-EAFE21FF9E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1375</TotalTime>
  <Words>9040</Words>
  <Application>Microsoft Office PowerPoint</Application>
  <PresentationFormat>Widescreen</PresentationFormat>
  <Paragraphs>1227</Paragraphs>
  <Slides>97</Slides>
  <Notes>7</Notes>
  <HiddenSlides>43</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97</vt:i4>
      </vt:variant>
    </vt:vector>
  </HeadingPairs>
  <TitlesOfParts>
    <vt:vector size="109" baseType="lpstr">
      <vt:lpstr>Arial</vt:lpstr>
      <vt:lpstr>Calibri</vt:lpstr>
      <vt:lpstr>Doulos SIL</vt:lpstr>
      <vt:lpstr>Geneva</vt:lpstr>
      <vt:lpstr>Shruti</vt:lpstr>
      <vt:lpstr>Symbol</vt:lpstr>
      <vt:lpstr>Verdana</vt:lpstr>
      <vt:lpstr>Wingdings</vt:lpstr>
      <vt:lpstr>WP IconicSymbolsA</vt:lpstr>
      <vt:lpstr>ヒラギノ角ゴ Pro W3</vt:lpstr>
      <vt:lpstr>RU_Template_Arial_G</vt:lpstr>
      <vt:lpstr>Chart</vt:lpstr>
      <vt:lpstr>Validity in  Generative Research</vt:lpstr>
      <vt:lpstr>Issue</vt:lpstr>
      <vt:lpstr>Where to start?</vt:lpstr>
      <vt:lpstr>Reliability</vt:lpstr>
      <vt:lpstr>GM-internal consistency #1: Mapudungun (de Lacy 2014)</vt:lpstr>
      <vt:lpstr>GM-consistency #2: Gujarati (Shih 2018)</vt:lpstr>
      <vt:lpstr>Shu-hao Shih’s Gujarati experiment (2018)</vt:lpstr>
      <vt:lpstr>GM-consistency #3: Sonority-driven stress (Shih 2018)</vt:lpstr>
      <vt:lpstr>What should linguists do?</vt:lpstr>
      <vt:lpstr>Replication in Psychology</vt:lpstr>
      <vt:lpstr>Psychology: Reproducibility project: https://osf.io/ezcuj/ </vt:lpstr>
      <vt:lpstr>Open Science Collaboration (2015) Science 349.6251</vt:lpstr>
      <vt:lpstr>Would linguists replicate?</vt:lpstr>
      <vt:lpstr>Accuracy &amp; Precision</vt:lpstr>
      <vt:lpstr>Find the stops: 6 different methods</vt:lpstr>
      <vt:lpstr>Methods for determining voice/aspiration/stress: VOT</vt:lpstr>
      <vt:lpstr>Francis et al (2003): Comparison of VOT methods</vt:lpstr>
      <vt:lpstr>Precision in the WAV method using undergrads</vt:lpstr>
      <vt:lpstr>What now?</vt:lpstr>
      <vt:lpstr>So how accurate is the WAV method for VOT?</vt:lpstr>
      <vt:lpstr>Very small differences</vt:lpstr>
      <vt:lpstr>Construct Validity</vt:lpstr>
      <vt:lpstr>Properties</vt:lpstr>
      <vt:lpstr>Phonology…</vt:lpstr>
      <vt:lpstr>Dataset types in Phonology (1997-2006)</vt:lpstr>
      <vt:lpstr>What is being studied?</vt:lpstr>
      <vt:lpstr>Multiple human sources in Phonology</vt:lpstr>
      <vt:lpstr>What’s the problem?</vt:lpstr>
      <vt:lpstr>Braver (2014): Vowel duration before /t/- and /d/- flaps*</vt:lpstr>
      <vt:lpstr>Are they about L1s?</vt:lpstr>
      <vt:lpstr>Phonology: Native speaker id/Primary</vt:lpstr>
      <vt:lpstr>Secondary Datasets: L1 reporting.</vt:lpstr>
      <vt:lpstr>Phonology: 'Native speaker' criteria </vt:lpstr>
      <vt:lpstr>Māori (MAO=[ˈmaːoɾi], NZE=[ˈmæʊɻi])</vt:lpstr>
      <vt:lpstr>Responses</vt:lpstr>
      <vt:lpstr>Why worry?</vt:lpstr>
      <vt:lpstr>de Lacy (2004)’s method combination</vt:lpstr>
      <vt:lpstr>Generative PhM research into the Māori Passive </vt:lpstr>
      <vt:lpstr>Mapping the passive’s data source</vt:lpstr>
      <vt:lpstr>H.W. Tells Us… (1917)</vt:lpstr>
      <vt:lpstr>William's Preface (5th ed.)</vt:lpstr>
      <vt:lpstr>Uncertainty</vt:lpstr>
      <vt:lpstr>Validity?</vt:lpstr>
      <vt:lpstr>Gold standards for L1ness?</vt:lpstr>
      <vt:lpstr>Problem solved?   Li et al (2006, 2013)</vt:lpstr>
      <vt:lpstr>Terminology, and Generative goals</vt:lpstr>
      <vt:lpstr>What do textbooks say to do?</vt:lpstr>
      <vt:lpstr>Cheliah &amp; de Reuse (2011:168ff)</vt:lpstr>
      <vt:lpstr>The Conservative Approach</vt:lpstr>
      <vt:lpstr>Grammaticality Judgment method</vt:lpstr>
      <vt:lpstr>Post hoc evaluation method</vt:lpstr>
      <vt:lpstr>Third-person reputation</vt:lpstr>
      <vt:lpstr>Gold standard: The Fieldworker’s method</vt:lpstr>
      <vt:lpstr>What then?</vt:lpstr>
      <vt:lpstr>Linguistic Methods</vt:lpstr>
      <vt:lpstr>For you</vt:lpstr>
      <vt:lpstr>Why working on methods is a bad idea…</vt:lpstr>
      <vt:lpstr>References and Thanks</vt:lpstr>
      <vt:lpstr>A common approach</vt:lpstr>
      <vt:lpstr>Phonology</vt:lpstr>
      <vt:lpstr>Phonology: Native speaker id/Primary</vt:lpstr>
      <vt:lpstr>Phonology: 'Native speaker' criteria </vt:lpstr>
      <vt:lpstr>There is some validity in Phonology</vt:lpstr>
      <vt:lpstr>Validity?</vt:lpstr>
      <vt:lpstr>Gold standards for L1ness?</vt:lpstr>
      <vt:lpstr>Problem solved?   Li et al (2006, 2013)</vt:lpstr>
      <vt:lpstr>Terminology, and Generative goals</vt:lpstr>
      <vt:lpstr>What do textbooks say to do?</vt:lpstr>
      <vt:lpstr>Cheliah &amp; de Reuse (2011:168ff)</vt:lpstr>
      <vt:lpstr>The Conservative Approach</vt:lpstr>
      <vt:lpstr>Grammaticality Judgment method</vt:lpstr>
      <vt:lpstr>Post hoc evaluation method</vt:lpstr>
      <vt:lpstr>Third-person reputation</vt:lpstr>
      <vt:lpstr>Gold standard: The Fieldworker’s method</vt:lpstr>
      <vt:lpstr>What then?</vt:lpstr>
      <vt:lpstr>Dominance: Methods</vt:lpstr>
      <vt:lpstr>Issues with dominance instruments</vt:lpstr>
      <vt:lpstr>Impairment: Many valid instruments here</vt:lpstr>
      <vt:lpstr>Related fields</vt:lpstr>
      <vt:lpstr>A lot of trouble to go to?</vt:lpstr>
      <vt:lpstr>Skorik’s Chukchi: L1 or something else?</vt:lpstr>
      <vt:lpstr>Asking doesn’t guarantee validity</vt:lpstr>
      <vt:lpstr>Why asking isn’t enough #1: Memory &amp; Attention</vt:lpstr>
      <vt:lpstr>Why isn’t asking people enough #2: Magical ideation</vt:lpstr>
      <vt:lpstr>Why isn’t asking people enough #3: Cognitive impairment</vt:lpstr>
      <vt:lpstr>Why isn’t asking people enough #4: Mendacity</vt:lpstr>
      <vt:lpstr>Why isn’t asking people enough #4: Mode of questioning</vt:lpstr>
      <vt:lpstr>Validity in PhM-internal methods</vt:lpstr>
      <vt:lpstr>2x2 Violation Tableaux Method</vt:lpstr>
      <vt:lpstr>McCarthy (2002) on 2x2’s validity</vt:lpstr>
      <vt:lpstr>Is the 2x2 method valid?</vt:lpstr>
      <vt:lpstr>An example</vt:lpstr>
      <vt:lpstr>More on this…</vt:lpstr>
      <vt:lpstr>Thinking Bigger: AM vs GM</vt:lpstr>
      <vt:lpstr>AM-GM mismatches</vt:lpstr>
      <vt:lpstr>What now?</vt:lpstr>
      <vt:lpstr>References and 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de Lacy</dc:creator>
  <cp:lastModifiedBy>Paul De Lacy</cp:lastModifiedBy>
  <cp:revision>102</cp:revision>
  <dcterms:created xsi:type="dcterms:W3CDTF">2015-03-20T16:23:04Z</dcterms:created>
  <dcterms:modified xsi:type="dcterms:W3CDTF">2022-03-13T16:14:52Z</dcterms:modified>
</cp:coreProperties>
</file>