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8"/>
  </p:notesMasterIdLst>
  <p:handoutMasterIdLst>
    <p:handoutMasterId r:id="rId79"/>
  </p:handoutMasterIdLst>
  <p:sldIdLst>
    <p:sldId id="256" r:id="rId2"/>
    <p:sldId id="307" r:id="rId3"/>
    <p:sldId id="308" r:id="rId4"/>
    <p:sldId id="309" r:id="rId5"/>
    <p:sldId id="310" r:id="rId6"/>
    <p:sldId id="311" r:id="rId7"/>
    <p:sldId id="317" r:id="rId8"/>
    <p:sldId id="312" r:id="rId9"/>
    <p:sldId id="313" r:id="rId10"/>
    <p:sldId id="340" r:id="rId11"/>
    <p:sldId id="314" r:id="rId12"/>
    <p:sldId id="315" r:id="rId13"/>
    <p:sldId id="316"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72" r:id="rId31"/>
    <p:sldId id="341" r:id="rId32"/>
    <p:sldId id="334" r:id="rId33"/>
    <p:sldId id="335" r:id="rId34"/>
    <p:sldId id="336" r:id="rId35"/>
    <p:sldId id="337" r:id="rId36"/>
    <p:sldId id="338" r:id="rId37"/>
    <p:sldId id="343" r:id="rId38"/>
    <p:sldId id="339" r:id="rId39"/>
    <p:sldId id="344" r:id="rId40"/>
    <p:sldId id="345" r:id="rId41"/>
    <p:sldId id="360" r:id="rId42"/>
    <p:sldId id="361" r:id="rId43"/>
    <p:sldId id="373" r:id="rId44"/>
    <p:sldId id="346" r:id="rId45"/>
    <p:sldId id="348" r:id="rId46"/>
    <p:sldId id="349" r:id="rId47"/>
    <p:sldId id="350" r:id="rId48"/>
    <p:sldId id="352" r:id="rId49"/>
    <p:sldId id="353" r:id="rId50"/>
    <p:sldId id="354" r:id="rId51"/>
    <p:sldId id="356" r:id="rId52"/>
    <p:sldId id="357" r:id="rId53"/>
    <p:sldId id="358" r:id="rId54"/>
    <p:sldId id="368" r:id="rId55"/>
    <p:sldId id="371" r:id="rId56"/>
    <p:sldId id="369" r:id="rId57"/>
    <p:sldId id="362" r:id="rId58"/>
    <p:sldId id="363" r:id="rId59"/>
    <p:sldId id="364" r:id="rId60"/>
    <p:sldId id="365" r:id="rId61"/>
    <p:sldId id="366" r:id="rId62"/>
    <p:sldId id="367" r:id="rId63"/>
    <p:sldId id="359" r:id="rId64"/>
    <p:sldId id="370" r:id="rId65"/>
    <p:sldId id="374" r:id="rId66"/>
    <p:sldId id="375" r:id="rId67"/>
    <p:sldId id="376" r:id="rId68"/>
    <p:sldId id="377" r:id="rId69"/>
    <p:sldId id="380" r:id="rId70"/>
    <p:sldId id="378" r:id="rId71"/>
    <p:sldId id="381" r:id="rId72"/>
    <p:sldId id="379" r:id="rId73"/>
    <p:sldId id="382" r:id="rId74"/>
    <p:sldId id="383" r:id="rId75"/>
    <p:sldId id="384" r:id="rId76"/>
    <p:sldId id="385" r:id="rId77"/>
  </p:sldIdLst>
  <p:sldSz cx="9144000" cy="6858000" type="screen4x3"/>
  <p:notesSz cx="9144000" cy="6858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ED494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0785" autoAdjust="0"/>
  </p:normalViewPr>
  <p:slideViewPr>
    <p:cSldViewPr>
      <p:cViewPr>
        <p:scale>
          <a:sx n="100" d="100"/>
          <a:sy n="100" d="100"/>
        </p:scale>
        <p:origin x="-1206"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19" d="100"/>
          <a:sy n="119" d="100"/>
        </p:scale>
        <p:origin x="-2208" y="-96"/>
      </p:cViewPr>
      <p:guideLst>
        <p:guide orient="horz" pos="2160"/>
        <p:guide pos="2880"/>
      </p:guideLst>
    </p:cSldViewPr>
  </p:notesViewPr>
  <p:gridSpacing cx="78028800" cy="780288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 Type="http://schemas.openxmlformats.org/officeDocument/2006/relationships/slide" Target="slides/slide2.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7" Type="http://schemas.openxmlformats.org/officeDocument/2006/relationships/slide" Target="slides/slide36.xml"/>
  <Relationship Id="rId38" Type="http://schemas.openxmlformats.org/officeDocument/2006/relationships/slide" Target="slides/slide37.xml"/>
  <Relationship Id="rId39" Type="http://schemas.openxmlformats.org/officeDocument/2006/relationships/slide" Target="slides/slide38.xml"/>
  <Relationship Id="rId4" Type="http://schemas.openxmlformats.org/officeDocument/2006/relationships/slide" Target="slides/slide3.xml"/>
  <Relationship Id="rId40" Type="http://schemas.openxmlformats.org/officeDocument/2006/relationships/slide" Target="slides/slide39.xml"/>
  <Relationship Id="rId41" Type="http://schemas.openxmlformats.org/officeDocument/2006/relationships/slide" Target="slides/slide40.xml"/>
  <Relationship Id="rId42" Type="http://schemas.openxmlformats.org/officeDocument/2006/relationships/slide" Target="slides/slide41.xml"/>
  <Relationship Id="rId43" Type="http://schemas.openxmlformats.org/officeDocument/2006/relationships/slide" Target="slides/slide42.xml"/>
  <Relationship Id="rId44" Type="http://schemas.openxmlformats.org/officeDocument/2006/relationships/slide" Target="slides/slide43.xml"/>
  <Relationship Id="rId45" Type="http://schemas.openxmlformats.org/officeDocument/2006/relationships/slide" Target="slides/slide44.xml"/>
  <Relationship Id="rId46" Type="http://schemas.openxmlformats.org/officeDocument/2006/relationships/slide" Target="slides/slide45.xml"/>
  <Relationship Id="rId47" Type="http://schemas.openxmlformats.org/officeDocument/2006/relationships/slide" Target="slides/slide46.xml"/>
  <Relationship Id="rId48" Type="http://schemas.openxmlformats.org/officeDocument/2006/relationships/slide" Target="slides/slide47.xml"/>
  <Relationship Id="rId49" Type="http://schemas.openxmlformats.org/officeDocument/2006/relationships/slide" Target="slides/slide48.xml"/>
  <Relationship Id="rId5" Type="http://schemas.openxmlformats.org/officeDocument/2006/relationships/slide" Target="slides/slide4.xml"/>
  <Relationship Id="rId50" Type="http://schemas.openxmlformats.org/officeDocument/2006/relationships/slide" Target="slides/slide49.xml"/>
  <Relationship Id="rId51" Type="http://schemas.openxmlformats.org/officeDocument/2006/relationships/slide" Target="slides/slide50.xml"/>
  <Relationship Id="rId52" Type="http://schemas.openxmlformats.org/officeDocument/2006/relationships/slide" Target="slides/slide51.xml"/>
  <Relationship Id="rId53" Type="http://schemas.openxmlformats.org/officeDocument/2006/relationships/slide" Target="slides/slide52.xml"/>
  <Relationship Id="rId54" Type="http://schemas.openxmlformats.org/officeDocument/2006/relationships/slide" Target="slides/slide53.xml"/>
  <Relationship Id="rId55" Type="http://schemas.openxmlformats.org/officeDocument/2006/relationships/slide" Target="slides/slide54.xml"/>
  <Relationship Id="rId56" Type="http://schemas.openxmlformats.org/officeDocument/2006/relationships/slide" Target="slides/slide55.xml"/>
  <Relationship Id="rId57" Type="http://schemas.openxmlformats.org/officeDocument/2006/relationships/slide" Target="slides/slide56.xml"/>
  <Relationship Id="rId58" Type="http://schemas.openxmlformats.org/officeDocument/2006/relationships/slide" Target="slides/slide57.xml"/>
  <Relationship Id="rId59" Type="http://schemas.openxmlformats.org/officeDocument/2006/relationships/slide" Target="slides/slide58.xml"/>
  <Relationship Id="rId6" Type="http://schemas.openxmlformats.org/officeDocument/2006/relationships/slide" Target="slides/slide5.xml"/>
  <Relationship Id="rId60" Type="http://schemas.openxmlformats.org/officeDocument/2006/relationships/slide" Target="slides/slide59.xml"/>
  <Relationship Id="rId61" Type="http://schemas.openxmlformats.org/officeDocument/2006/relationships/slide" Target="slides/slide60.xml"/>
  <Relationship Id="rId62" Type="http://schemas.openxmlformats.org/officeDocument/2006/relationships/slide" Target="slides/slide61.xml"/>
  <Relationship Id="rId63" Type="http://schemas.openxmlformats.org/officeDocument/2006/relationships/slide" Target="slides/slide62.xml"/>
  <Relationship Id="rId64" Type="http://schemas.openxmlformats.org/officeDocument/2006/relationships/slide" Target="slides/slide63.xml"/>
  <Relationship Id="rId65" Type="http://schemas.openxmlformats.org/officeDocument/2006/relationships/slide" Target="slides/slide64.xml"/>
  <Relationship Id="rId66" Type="http://schemas.openxmlformats.org/officeDocument/2006/relationships/slide" Target="slides/slide65.xml"/>
  <Relationship Id="rId67" Type="http://schemas.openxmlformats.org/officeDocument/2006/relationships/slide" Target="slides/slide66.xml"/>
  <Relationship Id="rId68" Type="http://schemas.openxmlformats.org/officeDocument/2006/relationships/slide" Target="slides/slide67.xml"/>
  <Relationship Id="rId69" Type="http://schemas.openxmlformats.org/officeDocument/2006/relationships/slide" Target="slides/slide68.xml"/>
  <Relationship Id="rId7" Type="http://schemas.openxmlformats.org/officeDocument/2006/relationships/slide" Target="slides/slide6.xml"/>
  <Relationship Id="rId70" Type="http://schemas.openxmlformats.org/officeDocument/2006/relationships/slide" Target="slides/slide69.xml"/>
  <Relationship Id="rId71" Type="http://schemas.openxmlformats.org/officeDocument/2006/relationships/slide" Target="slides/slide70.xml"/>
  <Relationship Id="rId72" Type="http://schemas.openxmlformats.org/officeDocument/2006/relationships/slide" Target="slides/slide71.xml"/>
  <Relationship Id="rId73" Type="http://schemas.openxmlformats.org/officeDocument/2006/relationships/slide" Target="slides/slide72.xml"/>
  <Relationship Id="rId74" Type="http://schemas.openxmlformats.org/officeDocument/2006/relationships/slide" Target="slides/slide73.xml"/>
  <Relationship Id="rId75" Type="http://schemas.openxmlformats.org/officeDocument/2006/relationships/slide" Target="slides/slide74.xml"/>
  <Relationship Id="rId76" Type="http://schemas.openxmlformats.org/officeDocument/2006/relationships/slide" Target="slides/slide75.xml"/>
  <Relationship Id="rId77" Type="http://schemas.openxmlformats.org/officeDocument/2006/relationships/slide" Target="slides/slide76.xml"/>
  <Relationship Id="rId78" Type="http://schemas.openxmlformats.org/officeDocument/2006/relationships/notesMaster" Target="notesMasters/notesMaster1.xml"/>
  <Relationship Id="rId79" Type="http://schemas.openxmlformats.org/officeDocument/2006/relationships/handoutMaster" Target="handoutMasters/handoutMaster1.xml"/>
  <Relationship Id="rId8" Type="http://schemas.openxmlformats.org/officeDocument/2006/relationships/slide" Target="slides/slide7.xml"/>
  <Relationship Id="rId80" Type="http://schemas.openxmlformats.org/officeDocument/2006/relationships/presProps" Target="presProps.xml"/>
  <Relationship Id="rId81" Type="http://schemas.openxmlformats.org/officeDocument/2006/relationships/viewProps" Target="viewProps.xml"/>
  <Relationship Id="rId82" Type="http://schemas.openxmlformats.org/officeDocument/2006/relationships/theme" Target="theme/theme1.xml"/>
  <Relationship Id="rId83" Type="http://schemas.openxmlformats.org/officeDocument/2006/relationships/tableStyles" Target="tableStyles.xml"/>
  <Relationship Id="rId9" Type="http://schemas.openxmlformats.org/officeDocument/2006/relationships/slide" Target="slides/slide8.xml"/>
</Relationships>

</file>

<file path=ppt/charts/_rels/chart1.xml.rels><?xml version="1.0" encoding="UTF-8"?>

<Relationships xmlns="http://schemas.openxmlformats.org/package/2006/relationships">
  <Relationship Id="rId1" Type="http://schemas.openxmlformats.org/officeDocument/2006/relationships/package" Target="../embeddings/Microsoft_Office_Excel_Worksheet1.xlsx"/>
</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Pooling by Dataset (</a:t>
            </a:r>
            <a:r>
              <a:rPr lang="en-US" dirty="0" smtClean="0"/>
              <a:t>n=359)</a:t>
            </a:r>
            <a:endParaRPr lang="en-US" dirty="0"/>
          </a:p>
        </c:rich>
      </c:tx>
      <c:layout/>
    </c:title>
    <c:plotArea>
      <c:layout/>
      <c:pieChart>
        <c:varyColors val="1"/>
        <c:ser>
          <c:idx val="0"/>
          <c:order val="0"/>
          <c:tx>
            <c:strRef>
              <c:f>Sheet1!$B$1</c:f>
              <c:strCache>
                <c:ptCount val="1"/>
                <c:pt idx="0">
                  <c:v>Pooling by Dataset (n=806)</c:v>
                </c:pt>
              </c:strCache>
            </c:strRef>
          </c:tx>
          <c:dPt>
            <c:idx val="1"/>
            <c:spPr>
              <a:solidFill>
                <a:srgbClr val="FF0000"/>
              </a:solidFill>
            </c:spPr>
          </c:dPt>
          <c:dPt>
            <c:idx val="2"/>
            <c:spPr>
              <a:solidFill>
                <a:srgbClr val="92D050"/>
              </a:solidFill>
            </c:spPr>
          </c:dPt>
          <c:dLbls>
            <c:dLbl>
              <c:idx val="0"/>
              <c:layout>
                <c:manualLayout>
                  <c:x val="3.2160250801983085E-2"/>
                  <c:y val="-1.2934008248968931E-2"/>
                </c:manualLayout>
              </c:layout>
              <c:showVal val="1"/>
            </c:dLbl>
            <c:dLbl>
              <c:idx val="1"/>
              <c:layout>
                <c:manualLayout>
                  <c:x val="1.2894156459609217E-2"/>
                  <c:y val="-8.6945381827271597E-3"/>
                </c:manualLayout>
              </c:layout>
              <c:showVal val="1"/>
            </c:dLbl>
            <c:dLbl>
              <c:idx val="2"/>
              <c:layout>
                <c:manualLayout>
                  <c:x val="-2.7520049577136201E-2"/>
                  <c:y val="-5.8153668291463567E-2"/>
                </c:manualLayout>
              </c:layout>
              <c:showVal val="1"/>
            </c:dLbl>
            <c:showVal val="1"/>
            <c:showLeaderLines val="1"/>
          </c:dLbls>
          <c:cat>
            <c:strRef>
              <c:f>Sheet1!$A$2:$A$4</c:f>
              <c:strCache>
                <c:ptCount val="3"/>
                <c:pt idx="0">
                  <c:v>Pooled</c:v>
                </c:pt>
                <c:pt idx="1">
                  <c:v>Not pooled</c:v>
                </c:pt>
                <c:pt idx="2">
                  <c:v>Unknown</c:v>
                </c:pt>
              </c:strCache>
            </c:strRef>
          </c:cat>
          <c:val>
            <c:numRef>
              <c:f>Sheet1!$B$2:$B$4</c:f>
              <c:numCache>
                <c:formatCode>0.0%</c:formatCode>
                <c:ptCount val="3"/>
                <c:pt idx="0">
                  <c:v>8.4000000000000047E-2</c:v>
                </c:pt>
                <c:pt idx="1">
                  <c:v>4.2000000000000023E-2</c:v>
                </c:pt>
                <c:pt idx="2">
                  <c:v>0.87500000000000155</c:v>
                </c:pt>
              </c:numCache>
            </c:numRef>
          </c:val>
        </c:ser>
        <c:firstSliceAng val="0"/>
      </c:pieChart>
    </c:plotArea>
    <c:legend>
      <c:legendPos val="r"/>
      <c:layout>
        <c:manualLayout>
          <c:xMode val="edge"/>
          <c:yMode val="edge"/>
          <c:x val="0.73627922930088496"/>
          <c:y val="0.71531037786943297"/>
          <c:w val="0.24667531615366259"/>
          <c:h val="0.25423384576927877"/>
        </c:manualLayout>
      </c:layout>
    </c:legend>
    <c:plotVisOnly val="1"/>
  </c:chart>
  <c:externalData r:id="rId1"/>
</c:chartSpace>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34147" name="Rectangle 3"/>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4148" name="Rectangle 4"/>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34149" name="Rectangle 5"/>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005901E-32D7-4371-B050-796F981D556D}"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8" name="Rectangle 6"/>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803E73-0C9B-46C3-AE96-4800D680B59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1A5FAD-2438-4E96-BF17-F4EA8F859D58}" type="slidenum">
              <a:rPr lang="en-US"/>
              <a:pPr/>
              <a:t>1</a:t>
            </a:fld>
            <a:endParaRPr lang="en-US"/>
          </a:p>
        </p:txBody>
      </p:sp>
      <p:sp>
        <p:nvSpPr>
          <p:cNvPr id="9218" name="Rectangle 2"/>
          <p:cNvSpPr>
            <a:spLocks noGrp="1" noRot="1" noChangeAspect="1" noChangeArrowheads="1" noTextEdit="1"/>
          </p:cNvSpPr>
          <p:nvPr>
            <p:ph type="sldImg"/>
          </p:nvPr>
        </p:nvSpPr>
        <p:spPr>
          <a:xfrm>
            <a:off x="2857500" y="514350"/>
            <a:ext cx="3429000" cy="2571750"/>
          </a:xfrm>
          <a:ln/>
        </p:spPr>
      </p:sp>
      <p:sp>
        <p:nvSpPr>
          <p:cNvPr id="9219" name="Rectangle 3"/>
          <p:cNvSpPr>
            <a:spLocks noGrp="1" noChangeArrowheads="1"/>
          </p:cNvSpPr>
          <p:nvPr>
            <p:ph type="body" idx="1"/>
          </p:nvPr>
        </p:nvSpPr>
        <p:spPr/>
        <p:txBody>
          <a:bodyPr/>
          <a:lstStyle/>
          <a:p>
            <a:r>
              <a:rPr lang="en-US" i="1" dirty="0" smtClean="0"/>
              <a:t>TALK: 30 </a:t>
            </a:r>
            <a:r>
              <a:rPr lang="en-US" i="1" dirty="0" err="1" smtClean="0"/>
              <a:t>mins</a:t>
            </a:r>
            <a:r>
              <a:rPr lang="en-US" i="1" dirty="0" smtClean="0"/>
              <a:t> + 10 </a:t>
            </a:r>
            <a:r>
              <a:rPr lang="en-US" i="1" dirty="0" err="1" smtClean="0"/>
              <a:t>mins</a:t>
            </a:r>
            <a:r>
              <a:rPr lang="en-US" i="1" dirty="0" smtClean="0"/>
              <a:t> questions</a:t>
            </a:r>
            <a:endParaRPr lang="en-US" i="1" dirty="0"/>
          </a:p>
        </p:txBody>
      </p:sp>
    </p:spTree>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2.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5122" name="Picture 2" descr="PPT_intropage_print"/>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3" name="Rectangle 3"/>
          <p:cNvSpPr>
            <a:spLocks noGrp="1" noChangeArrowheads="1"/>
          </p:cNvSpPr>
          <p:nvPr>
            <p:ph type="ctrTitle"/>
          </p:nvPr>
        </p:nvSpPr>
        <p:spPr>
          <a:xfrm>
            <a:off x="685800" y="2130426"/>
            <a:ext cx="7772400" cy="1470025"/>
          </a:xfrm>
        </p:spPr>
        <p:txBody>
          <a:bodyPr/>
          <a:lstStyle>
            <a:lvl1pPr algn="ctr">
              <a:defRPr>
                <a:solidFill>
                  <a:schemeClr val="bg1"/>
                </a:solidFill>
              </a:defRPr>
            </a:lvl1pPr>
          </a:lstStyle>
          <a:p>
            <a:r>
              <a:rPr lang="en-US"/>
              <a:t>Click to edit Master title style</a:t>
            </a:r>
          </a:p>
        </p:txBody>
      </p:sp>
      <p:sp>
        <p:nvSpPr>
          <p:cNvPr id="5124" name="Rectangle 4"/>
          <p:cNvSpPr>
            <a:spLocks noGrp="1" noChangeArrowheads="1"/>
          </p:cNvSpPr>
          <p:nvPr>
            <p:ph type="subTitle" idx="1"/>
          </p:nvPr>
        </p:nvSpPr>
        <p:spPr>
          <a:xfrm>
            <a:off x="1371600" y="3886200"/>
            <a:ext cx="6400800" cy="1752600"/>
          </a:xfrm>
        </p:spPr>
        <p:txBody>
          <a:bodyPr/>
          <a:lstStyle>
            <a:lvl1pPr marL="0" indent="0" algn="ctr">
              <a:buFontTx/>
              <a:buNone/>
              <a:defRPr>
                <a:solidFill>
                  <a:schemeClr val="bg1"/>
                </a:solidFill>
              </a:defRPr>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1"/>
            <a:ext cx="2057400" cy="5448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1"/>
            <a:ext cx="6019800" cy="5448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1"/>
            <a:ext cx="8229600" cy="808039"/>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524001"/>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1"/>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1"/>
            <a:ext cx="8229600" cy="808039"/>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524001"/>
            <a:ext cx="8229600" cy="4533900"/>
          </a:xfrm>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1"/>
            <a:ext cx="8229600" cy="808039"/>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524001"/>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524001"/>
            <a:ext cx="4038600" cy="21907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67150"/>
            <a:ext cx="4038600" cy="21907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24001"/>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1"/>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theme" Target="../theme/theme1.xml"/>
  <Relationship Id="rId16" Type="http://schemas.openxmlformats.org/officeDocument/2006/relationships/image" Target="../media/image1.jpe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609601"/>
            <a:ext cx="8229600" cy="8080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524001"/>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4101" name="Picture 5" descr="RU_units-banner_red2"/>
          <p:cNvPicPr>
            <a:picLocks noChangeAspect="1" noChangeArrowheads="1"/>
          </p:cNvPicPr>
          <p:nvPr/>
        </p:nvPicPr>
        <p:blipFill>
          <a:blip r:embed="rId16" cstate="print"/>
          <a:srcRect/>
          <a:stretch>
            <a:fillRect/>
          </a:stretch>
        </p:blipFill>
        <p:spPr bwMode="auto">
          <a:xfrm>
            <a:off x="0" y="0"/>
            <a:ext cx="9172575" cy="619125"/>
          </a:xfrm>
          <a:prstGeom prst="rect">
            <a:avLst/>
          </a:prstGeom>
          <a:noFill/>
        </p:spPr>
      </p:pic>
      <p:sp>
        <p:nvSpPr>
          <p:cNvPr id="4104" name="Text Box 8"/>
          <p:cNvSpPr txBox="1">
            <a:spLocks noChangeArrowheads="1"/>
          </p:cNvSpPr>
          <p:nvPr userDrawn="1"/>
        </p:nvSpPr>
        <p:spPr bwMode="auto">
          <a:xfrm>
            <a:off x="8610601" y="6415088"/>
            <a:ext cx="184731" cy="369332"/>
          </a:xfrm>
          <a:prstGeom prst="rect">
            <a:avLst/>
          </a:prstGeom>
          <a:noFill/>
          <a:ln w="9525">
            <a:noFill/>
            <a:miter lim="800000"/>
            <a:headEnd/>
            <a:tailEnd/>
          </a:ln>
          <a:effectLst/>
        </p:spPr>
        <p:txBody>
          <a:bodyPr wrap="none">
            <a:spAutoFit/>
          </a:bodyPr>
          <a:lstStyle/>
          <a:p>
            <a:endParaRPr lang="en-US"/>
          </a:p>
        </p:txBody>
      </p:sp>
      <p:sp>
        <p:nvSpPr>
          <p:cNvPr id="4106" name="Text Box 10"/>
          <p:cNvSpPr txBox="1">
            <a:spLocks noChangeArrowheads="1"/>
          </p:cNvSpPr>
          <p:nvPr userDrawn="1"/>
        </p:nvSpPr>
        <p:spPr bwMode="auto">
          <a:xfrm>
            <a:off x="365125" y="6361113"/>
            <a:ext cx="184731" cy="369332"/>
          </a:xfrm>
          <a:prstGeom prst="rect">
            <a:avLst/>
          </a:prstGeom>
          <a:noFill/>
          <a:ln w="9525">
            <a:noFill/>
            <a:miter lim="800000"/>
            <a:headEnd/>
            <a:tailEnd/>
          </a:ln>
          <a:effectLst/>
        </p:spPr>
        <p:txBody>
          <a:bodyPr wrap="none">
            <a:spAutoFit/>
          </a:bodyPr>
          <a:lstStyle/>
          <a:p>
            <a:endParaRPr lang="en-US"/>
          </a:p>
        </p:txBody>
      </p:sp>
      <p:sp>
        <p:nvSpPr>
          <p:cNvPr id="7" name="TextBox 6"/>
          <p:cNvSpPr txBox="1"/>
          <p:nvPr userDrawn="1"/>
        </p:nvSpPr>
        <p:spPr>
          <a:xfrm>
            <a:off x="8001000" y="6248400"/>
            <a:ext cx="762000" cy="369332"/>
          </a:xfrm>
          <a:prstGeom prst="rect">
            <a:avLst/>
          </a:prstGeom>
          <a:noFill/>
        </p:spPr>
        <p:txBody>
          <a:bodyPr wrap="square" rtlCol="0">
            <a:spAutoFit/>
          </a:bodyPr>
          <a:lstStyle/>
          <a:p>
            <a:fld id="{5315972E-B67C-4E3B-A676-BD6628B316B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iming>
    <p:tnLst>
      <p:par>
        <p:cTn id="1" dur="indefinite" restart="never" nodeType="tmRoot"/>
      </p:par>
    </p:tnLst>
  </p:timing>
  <p:hf hdr="0" ftr="0" dt="0"/>
  <p:txStyles>
    <p:titleStyle>
      <a:lvl1pPr algn="l" rtl="0" fontAlgn="base">
        <a:spcBef>
          <a:spcPct val="0"/>
        </a:spcBef>
        <a:spcAft>
          <a:spcPct val="0"/>
        </a:spcAft>
        <a:defRPr sz="3000">
          <a:solidFill>
            <a:schemeClr val="tx2"/>
          </a:solidFill>
          <a:latin typeface="+mj-lt"/>
          <a:ea typeface="+mj-ea"/>
          <a:cs typeface="+mj-cs"/>
        </a:defRPr>
      </a:lvl1pPr>
      <a:lvl2pPr algn="l" rtl="0" fontAlgn="base">
        <a:spcBef>
          <a:spcPct val="0"/>
        </a:spcBef>
        <a:spcAft>
          <a:spcPct val="0"/>
        </a:spcAft>
        <a:defRPr sz="3000">
          <a:solidFill>
            <a:schemeClr val="tx2"/>
          </a:solidFill>
          <a:latin typeface="Verdana" pitchFamily="34" charset="0"/>
        </a:defRPr>
      </a:lvl2pPr>
      <a:lvl3pPr algn="l" rtl="0" fontAlgn="base">
        <a:spcBef>
          <a:spcPct val="0"/>
        </a:spcBef>
        <a:spcAft>
          <a:spcPct val="0"/>
        </a:spcAft>
        <a:defRPr sz="3000">
          <a:solidFill>
            <a:schemeClr val="tx2"/>
          </a:solidFill>
          <a:latin typeface="Verdana" pitchFamily="34" charset="0"/>
        </a:defRPr>
      </a:lvl3pPr>
      <a:lvl4pPr algn="l" rtl="0" fontAlgn="base">
        <a:spcBef>
          <a:spcPct val="0"/>
        </a:spcBef>
        <a:spcAft>
          <a:spcPct val="0"/>
        </a:spcAft>
        <a:defRPr sz="3000">
          <a:solidFill>
            <a:schemeClr val="tx2"/>
          </a:solidFill>
          <a:latin typeface="Verdana" pitchFamily="34" charset="0"/>
        </a:defRPr>
      </a:lvl4pPr>
      <a:lvl5pPr algn="l" rtl="0" fontAlgn="base">
        <a:spcBef>
          <a:spcPct val="0"/>
        </a:spcBef>
        <a:spcAft>
          <a:spcPct val="0"/>
        </a:spcAft>
        <a:defRPr sz="3000">
          <a:solidFill>
            <a:schemeClr val="tx2"/>
          </a:solidFill>
          <a:latin typeface="Verdana" pitchFamily="34" charset="0"/>
        </a:defRPr>
      </a:lvl5pPr>
      <a:lvl6pPr marL="457200" algn="l" rtl="0" fontAlgn="base">
        <a:spcBef>
          <a:spcPct val="0"/>
        </a:spcBef>
        <a:spcAft>
          <a:spcPct val="0"/>
        </a:spcAft>
        <a:defRPr sz="3000">
          <a:solidFill>
            <a:schemeClr val="tx2"/>
          </a:solidFill>
          <a:latin typeface="Verdana" pitchFamily="34" charset="0"/>
        </a:defRPr>
      </a:lvl6pPr>
      <a:lvl7pPr marL="914400" algn="l" rtl="0" fontAlgn="base">
        <a:spcBef>
          <a:spcPct val="0"/>
        </a:spcBef>
        <a:spcAft>
          <a:spcPct val="0"/>
        </a:spcAft>
        <a:defRPr sz="3000">
          <a:solidFill>
            <a:schemeClr val="tx2"/>
          </a:solidFill>
          <a:latin typeface="Verdana" pitchFamily="34" charset="0"/>
        </a:defRPr>
      </a:lvl7pPr>
      <a:lvl8pPr marL="1371600" algn="l" rtl="0" fontAlgn="base">
        <a:spcBef>
          <a:spcPct val="0"/>
        </a:spcBef>
        <a:spcAft>
          <a:spcPct val="0"/>
        </a:spcAft>
        <a:defRPr sz="3000">
          <a:solidFill>
            <a:schemeClr val="tx2"/>
          </a:solidFill>
          <a:latin typeface="Verdana" pitchFamily="34" charset="0"/>
        </a:defRPr>
      </a:lvl8pPr>
      <a:lvl9pPr marL="1828800" algn="l" rtl="0" fontAlgn="base">
        <a:spcBef>
          <a:spcPct val="0"/>
        </a:spcBef>
        <a:spcAft>
          <a:spcPct val="0"/>
        </a:spcAft>
        <a:defRPr sz="3000">
          <a:solidFill>
            <a:schemeClr val="tx2"/>
          </a:solidFill>
          <a:latin typeface="Verdana" pitchFamily="34" charset="0"/>
        </a:defRPr>
      </a:lvl9pPr>
    </p:titleStyle>
    <p:bodyStyle>
      <a:lvl1pPr marL="342900" indent="-342900" algn="l" rtl="0" fontAlgn="base">
        <a:spcBef>
          <a:spcPct val="20000"/>
        </a:spcBef>
        <a:spcAft>
          <a:spcPct val="0"/>
        </a:spcAft>
        <a:buChar char="•"/>
        <a:defRPr sz="2200">
          <a:solidFill>
            <a:schemeClr val="tx1"/>
          </a:solidFill>
          <a:latin typeface="+mn-lt"/>
          <a:ea typeface="+mn-ea"/>
          <a:cs typeface="+mn-cs"/>
        </a:defRPr>
      </a:lvl1pPr>
      <a:lvl2pPr marL="742950" indent="-285750" algn="l" rtl="0" fontAlgn="base">
        <a:spcBef>
          <a:spcPct val="20000"/>
        </a:spcBef>
        <a:spcAft>
          <a:spcPct val="0"/>
        </a:spcAft>
        <a:buChar char="–"/>
        <a:defRPr>
          <a:solidFill>
            <a:schemeClr val="tx1"/>
          </a:solidFill>
          <a:latin typeface="+mn-lt"/>
        </a:defRPr>
      </a:lvl2pPr>
      <a:lvl3pPr marL="1143000" indent="-228600" algn="l" rtl="0" fontAlgn="base">
        <a:spcBef>
          <a:spcPct val="20000"/>
        </a:spcBef>
        <a:spcAft>
          <a:spcPct val="0"/>
        </a:spcAft>
        <a:buChar char="•"/>
        <a:defRPr sz="1600">
          <a:solidFill>
            <a:schemeClr val="tx1"/>
          </a:solidFill>
          <a:latin typeface="+mn-lt"/>
        </a:defRPr>
      </a:lvl3pPr>
      <a:lvl4pPr marL="1600200" indent="-228600" algn="l" rtl="0" fontAlgn="base">
        <a:spcBef>
          <a:spcPct val="20000"/>
        </a:spcBef>
        <a:spcAft>
          <a:spcPct val="0"/>
        </a:spcAft>
        <a:buChar char="–"/>
        <a:defRPr sz="1400">
          <a:solidFill>
            <a:schemeClr val="tx1"/>
          </a:solidFill>
          <a:latin typeface="+mn-lt"/>
        </a:defRPr>
      </a:lvl4pPr>
      <a:lvl5pPr marL="2057400" indent="-228600" algn="l" rtl="0" fontAlgn="base">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buChar char="»"/>
        <a:defRPr sz="1400">
          <a:solidFill>
            <a:schemeClr val="tx1"/>
          </a:solidFill>
          <a:latin typeface="+mn-lt"/>
        </a:defRPr>
      </a:lvl6pPr>
      <a:lvl7pPr marL="2971800" indent="-228600" algn="l" rtl="0" fontAlgn="base">
        <a:spcBef>
          <a:spcPct val="20000"/>
        </a:spcBef>
        <a:spcAft>
          <a:spcPct val="0"/>
        </a:spcAft>
        <a:buChar char="»"/>
        <a:defRPr sz="1400">
          <a:solidFill>
            <a:schemeClr val="tx1"/>
          </a:solidFill>
          <a:latin typeface="+mn-lt"/>
        </a:defRPr>
      </a:lvl7pPr>
      <a:lvl8pPr marL="3429000" indent="-228600" algn="l" rtl="0" fontAlgn="base">
        <a:spcBef>
          <a:spcPct val="20000"/>
        </a:spcBef>
        <a:spcAft>
          <a:spcPct val="0"/>
        </a:spcAft>
        <a:buChar char="»"/>
        <a:defRPr sz="1400">
          <a:solidFill>
            <a:schemeClr val="tx1"/>
          </a:solidFill>
          <a:latin typeface="+mn-lt"/>
        </a:defRPr>
      </a:lvl8pPr>
      <a:lvl9pPr marL="3886200" indent="-228600"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
  <Relationship Id="rId1" Type="http://schemas.openxmlformats.org/officeDocument/2006/relationships/tags" Target="../tags/tag4.xml"/>
  <Relationship Id="rId2" Type="http://schemas.openxmlformats.org/officeDocument/2006/relationships/slideLayout" Target="../slideLayouts/slideLayout2.xml"/>
</Relationships>

</file>

<file path=ppt/slides/_rels/slide11.xml.rels><?xml version="1.0" encoding="UTF-8"?>

<Relationships xmlns="http://schemas.openxmlformats.org/package/2006/relationships">
  <Relationship Id="rId1" Type="http://schemas.openxmlformats.org/officeDocument/2006/relationships/tags" Target="../tags/tag5.xml"/>
  <Relationship Id="rId2" Type="http://schemas.openxmlformats.org/officeDocument/2006/relationships/slideLayout" Target="../slideLayouts/slideLayout2.xml"/>
  <Relationship Id="rId3" Type="http://schemas.openxmlformats.org/officeDocument/2006/relationships/image" Target="../media/image3.png"/>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
  <Relationship Id="rId1" Type="http://schemas.openxmlformats.org/officeDocument/2006/relationships/tags" Target="../tags/tag1.xml"/>
  <Relationship Id="rId2" Type="http://schemas.openxmlformats.org/officeDocument/2006/relationships/slideLayout" Target="../slideLayouts/slideLayout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3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4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0.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2.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5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
  <Relationship Id="rId1" Type="http://schemas.openxmlformats.org/officeDocument/2006/relationships/tags" Target="../tags/tag2.xml"/>
  <Relationship Id="rId2" Type="http://schemas.openxmlformats.org/officeDocument/2006/relationships/slideLayout" Target="../slideLayouts/slideLayout2.xml"/>
</Relationships>

</file>

<file path=ppt/slides/_rels/slide6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4.png"/>
  <Relationship Id="rId3" Type="http://schemas.openxmlformats.org/officeDocument/2006/relationships/image" Target="../media/image5.png"/>
</Relationships>

</file>

<file path=ppt/slides/_rels/slide6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6.png"/>
</Relationships>

</file>

<file path=ppt/slides/_rels/slide6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7.png"/>
</Relationships>

</file>

<file path=ppt/slides/_rels/slide63.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4.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7.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8.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9.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
  <Relationship Id="rId1" Type="http://schemas.openxmlformats.org/officeDocument/2006/relationships/tags" Target="../tags/tag3.xml"/>
  <Relationship Id="rId2" Type="http://schemas.openxmlformats.org/officeDocument/2006/relationships/slideLayout" Target="../slideLayouts/slideLayout2.xml"/>
</Relationships>

</file>

<file path=ppt/slides/_rels/slide7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8.png"/>
</Relationships>

</file>

<file path=ppt/slides/_rels/slide7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9.png"/>
</Relationships>

</file>

<file path=ppt/slides/_rels/slide7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10.png"/>
</Relationships>

</file>

<file path=ppt/slides/_rels/slide73.xml.rels><?xml version="1.0" encoding="UTF-8"?>

<Relationships xmlns="http://schemas.openxmlformats.org/package/2006/relationships">
  <Relationship Id="rId1" Type="http://schemas.openxmlformats.org/officeDocument/2006/relationships/slideLayout" Target="../slideLayouts/slideLayout14.xml"/>
  <Relationship Id="rId2" Type="http://schemas.openxmlformats.org/officeDocument/2006/relationships/chart" Target="../charts/chart1.xml"/>
</Relationships>

</file>

<file path=ppt/slides/_rels/slide74.xml.rels><?xml version="1.0" encoding="UTF-8"?>

<Relationships xmlns="http://schemas.openxmlformats.org/package/2006/relationships">
  <Relationship Id="rId1" Type="http://schemas.openxmlformats.org/officeDocument/2006/relationships/slideLayout" Target="../slideLayouts/slideLayout12.xml"/>
</Relationships>

</file>

<file path=ppt/slides/_rels/slide7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76.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762000" y="1143001"/>
            <a:ext cx="7772400" cy="1470025"/>
          </a:xfrm>
        </p:spPr>
        <p:txBody>
          <a:bodyPr/>
          <a:lstStyle/>
          <a:p>
            <a:r>
              <a:rPr lang="en-US" dirty="0" smtClean="0"/>
              <a:t>The inadequacy of evidence for</a:t>
            </a:r>
            <a:br>
              <a:rPr lang="en-US" dirty="0" smtClean="0"/>
            </a:br>
            <a:r>
              <a:rPr lang="en-US" dirty="0" smtClean="0"/>
              <a:t>sonority-driven stress</a:t>
            </a:r>
            <a:endParaRPr lang="en-US" dirty="0"/>
          </a:p>
        </p:txBody>
      </p:sp>
      <p:sp>
        <p:nvSpPr>
          <p:cNvPr id="7172" name="Rectangle 4"/>
          <p:cNvSpPr>
            <a:spLocks noChangeArrowheads="1"/>
          </p:cNvSpPr>
          <p:nvPr/>
        </p:nvSpPr>
        <p:spPr bwMode="auto">
          <a:xfrm>
            <a:off x="1219200" y="2667000"/>
            <a:ext cx="6400800" cy="1752600"/>
          </a:xfrm>
          <a:prstGeom prst="rect">
            <a:avLst/>
          </a:prstGeom>
          <a:noFill/>
          <a:ln w="9525">
            <a:noFill/>
            <a:miter lim="800000"/>
            <a:headEnd/>
            <a:tailEnd/>
          </a:ln>
          <a:effectLst/>
        </p:spPr>
        <p:txBody>
          <a:bodyPr/>
          <a:lstStyle/>
          <a:p>
            <a:pPr algn="ctr">
              <a:spcBef>
                <a:spcPct val="20000"/>
              </a:spcBef>
            </a:pPr>
            <a:r>
              <a:rPr lang="en-US" sz="2200" dirty="0">
                <a:solidFill>
                  <a:schemeClr val="bg1"/>
                </a:solidFill>
                <a:latin typeface="Verdana" pitchFamily="34" charset="0"/>
              </a:rPr>
              <a:t>Paul de Lacy</a:t>
            </a:r>
          </a:p>
          <a:p>
            <a:pPr algn="ctr">
              <a:spcBef>
                <a:spcPct val="20000"/>
              </a:spcBef>
            </a:pPr>
            <a:r>
              <a:rPr lang="en-US" sz="2200" dirty="0">
                <a:solidFill>
                  <a:schemeClr val="bg1"/>
                </a:solidFill>
                <a:latin typeface="Verdana" pitchFamily="34" charset="0"/>
              </a:rPr>
              <a:t>Rutgers </a:t>
            </a:r>
            <a:r>
              <a:rPr lang="en-US" sz="2200" dirty="0" smtClean="0">
                <a:solidFill>
                  <a:schemeClr val="bg1"/>
                </a:solidFill>
                <a:latin typeface="Verdana" pitchFamily="34" charset="0"/>
              </a:rPr>
              <a:t>University</a:t>
            </a:r>
          </a:p>
          <a:p>
            <a:pPr algn="ctr">
              <a:spcBef>
                <a:spcPct val="20000"/>
              </a:spcBef>
            </a:pPr>
            <a:endParaRPr lang="en-US" sz="2200" dirty="0" smtClean="0">
              <a:solidFill>
                <a:schemeClr val="bg1"/>
              </a:solidFill>
              <a:latin typeface="Verdana" pitchFamily="34" charset="0"/>
            </a:endParaRPr>
          </a:p>
          <a:p>
            <a:pPr algn="ctr">
              <a:spcBef>
                <a:spcPct val="20000"/>
              </a:spcBef>
            </a:pPr>
            <a:r>
              <a:rPr lang="en-US" sz="2200" dirty="0" smtClean="0">
                <a:solidFill>
                  <a:schemeClr val="bg1"/>
                </a:solidFill>
                <a:latin typeface="Verdana" pitchFamily="34" charset="0"/>
              </a:rPr>
              <a:t>http</a:t>
            </a:r>
            <a:r>
              <a:rPr lang="en-US" sz="2200" dirty="0" smtClean="0">
                <a:solidFill>
                  <a:schemeClr val="bg1"/>
                </a:solidFill>
                <a:latin typeface="Verdana" pitchFamily="34" charset="0"/>
              </a:rPr>
              <a:t>://www.pauldelacy.net</a:t>
            </a:r>
          </a:p>
          <a:p>
            <a:pPr algn="ctr">
              <a:spcBef>
                <a:spcPct val="20000"/>
              </a:spcBef>
            </a:pPr>
            <a:r>
              <a:rPr lang="en-US" sz="2200" dirty="0" smtClean="0">
                <a:solidFill>
                  <a:schemeClr val="bg1"/>
                </a:solidFill>
                <a:latin typeface="Verdana" pitchFamily="34" charset="0"/>
              </a:rPr>
              <a:t>delacy@rutgers.edu</a:t>
            </a:r>
            <a:endParaRPr lang="en-US" sz="2200" dirty="0">
              <a:solidFill>
                <a:schemeClr val="bg1"/>
              </a:solidFill>
              <a:latin typeface="Verdana" pitchFamily="34" charset="0"/>
            </a:endParaRPr>
          </a:p>
          <a:p>
            <a:pPr algn="ctr">
              <a:spcBef>
                <a:spcPct val="20000"/>
              </a:spcBef>
            </a:pPr>
            <a:endParaRPr lang="en-US" sz="2200" dirty="0">
              <a:solidFill>
                <a:schemeClr val="bg1"/>
              </a:solidFill>
              <a:latin typeface="Verdana" pitchFamily="34" charset="0"/>
            </a:endParaRPr>
          </a:p>
          <a:p>
            <a:pPr algn="ctr">
              <a:spcBef>
                <a:spcPct val="20000"/>
              </a:spcBef>
            </a:pPr>
            <a:r>
              <a:rPr lang="en-US" sz="2200" i="1" dirty="0" smtClean="0">
                <a:solidFill>
                  <a:schemeClr val="bg1"/>
                </a:solidFill>
                <a:latin typeface="Verdana" pitchFamily="34" charset="0"/>
              </a:rPr>
              <a:t>Workshop on </a:t>
            </a:r>
            <a:endParaRPr lang="en-US" sz="2200" i="1" dirty="0" smtClean="0">
              <a:solidFill>
                <a:schemeClr val="bg1"/>
              </a:solidFill>
              <a:latin typeface="Verdana" pitchFamily="34" charset="0"/>
            </a:endParaRPr>
          </a:p>
          <a:p>
            <a:pPr algn="ctr">
              <a:spcBef>
                <a:spcPct val="20000"/>
              </a:spcBef>
            </a:pPr>
            <a:r>
              <a:rPr lang="en-US" sz="2200" i="1" dirty="0" smtClean="0">
                <a:solidFill>
                  <a:schemeClr val="bg1"/>
                </a:solidFill>
                <a:latin typeface="Verdana" pitchFamily="34" charset="0"/>
              </a:rPr>
              <a:t>Universality and Variability in </a:t>
            </a:r>
          </a:p>
          <a:p>
            <a:pPr algn="ctr">
              <a:spcBef>
                <a:spcPct val="20000"/>
              </a:spcBef>
            </a:pPr>
            <a:r>
              <a:rPr lang="en-US" sz="2200" i="1" dirty="0" smtClean="0">
                <a:solidFill>
                  <a:schemeClr val="bg1"/>
                </a:solidFill>
                <a:latin typeface="Verdana" pitchFamily="34" charset="0"/>
              </a:rPr>
              <a:t>Segment-Prosody Interactions</a:t>
            </a:r>
          </a:p>
          <a:p>
            <a:pPr algn="ctr">
              <a:spcBef>
                <a:spcPct val="20000"/>
              </a:spcBef>
            </a:pPr>
            <a:endParaRPr lang="en-US" sz="2200" dirty="0" smtClean="0">
              <a:solidFill>
                <a:schemeClr val="bg1"/>
              </a:solidFill>
              <a:latin typeface="Verdana" pitchFamily="34" charset="0"/>
            </a:endParaRPr>
          </a:p>
        </p:txBody>
      </p:sp>
      <p:sp>
        <p:nvSpPr>
          <p:cNvPr id="4" name="Rectangle 3"/>
          <p:cNvSpPr/>
          <p:nvPr/>
        </p:nvSpPr>
        <p:spPr>
          <a:xfrm>
            <a:off x="4267200" y="304800"/>
            <a:ext cx="4526560" cy="369332"/>
          </a:xfrm>
          <a:prstGeom prst="rect">
            <a:avLst/>
          </a:prstGeom>
        </p:spPr>
        <p:txBody>
          <a:bodyPr wrap="none">
            <a:spAutoFit/>
          </a:bodyPr>
          <a:lstStyle/>
          <a:p>
            <a:pPr algn="ctr">
              <a:spcBef>
                <a:spcPct val="20000"/>
              </a:spcBef>
            </a:pPr>
            <a:r>
              <a:rPr lang="en-US" dirty="0" smtClean="0">
                <a:solidFill>
                  <a:schemeClr val="bg1"/>
                </a:solidFill>
                <a:latin typeface="Verdana" pitchFamily="34" charset="0"/>
              </a:rPr>
              <a:t>LSA Linguistic Institute, July 12 2013</a:t>
            </a:r>
          </a:p>
        </p:txBody>
      </p:sp>
    </p:spTree>
  </p:cSld>
  <p:clrMapOvr>
    <a:masterClrMapping/>
  </p:clrMapOvr>
  <p:transition advTm="15953"/>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studying the PhM is difficult</a:t>
            </a:r>
            <a:endParaRPr lang="en-US" dirty="0"/>
          </a:p>
        </p:txBody>
      </p:sp>
      <p:grpSp>
        <p:nvGrpSpPr>
          <p:cNvPr id="39" name="Group 38"/>
          <p:cNvGrpSpPr/>
          <p:nvPr/>
        </p:nvGrpSpPr>
        <p:grpSpPr>
          <a:xfrm>
            <a:off x="1752600" y="1371600"/>
            <a:ext cx="5486400" cy="6064250"/>
            <a:chOff x="1752600" y="1371600"/>
            <a:chExt cx="5486400" cy="6064250"/>
          </a:xfrm>
        </p:grpSpPr>
        <p:grpSp>
          <p:nvGrpSpPr>
            <p:cNvPr id="38" name="Group 37"/>
            <p:cNvGrpSpPr/>
            <p:nvPr/>
          </p:nvGrpSpPr>
          <p:grpSpPr>
            <a:xfrm>
              <a:off x="1752600" y="1371600"/>
              <a:ext cx="5486400" cy="6064250"/>
              <a:chOff x="1752600" y="1371600"/>
              <a:chExt cx="5486400" cy="6064250"/>
            </a:xfrm>
          </p:grpSpPr>
          <p:grpSp>
            <p:nvGrpSpPr>
              <p:cNvPr id="48130" name="Group 2"/>
              <p:cNvGrpSpPr>
                <a:grpSpLocks/>
              </p:cNvGrpSpPr>
              <p:nvPr/>
            </p:nvGrpSpPr>
            <p:grpSpPr bwMode="auto">
              <a:xfrm>
                <a:off x="1752600" y="1371600"/>
                <a:ext cx="5486400" cy="6064250"/>
                <a:chOff x="2710" y="2020"/>
                <a:chExt cx="6819" cy="9550"/>
              </a:xfrm>
            </p:grpSpPr>
            <p:sp>
              <p:nvSpPr>
                <p:cNvPr id="48131"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8132"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8133"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48134"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48135"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48136"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48137"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48138"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48139"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48140"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48141"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48142"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48143"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48144"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48145"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Neuro-motor interface</a:t>
                  </a:r>
                  <a:endParaRPr kumimoji="0" lang="en-US" sz="1800" b="0" i="0" u="none" strike="noStrike" cap="none" normalizeH="0" baseline="0" smtClean="0">
                    <a:ln>
                      <a:noFill/>
                    </a:ln>
                    <a:solidFill>
                      <a:schemeClr val="tx1"/>
                    </a:solidFill>
                    <a:effectLst/>
                    <a:latin typeface="Arial" pitchFamily="34" charset="0"/>
                  </a:endParaRPr>
                </a:p>
              </p:txBody>
            </p:sp>
            <p:cxnSp>
              <p:nvCxnSpPr>
                <p:cNvPr id="48146"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48147"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48148"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48149"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8150"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48151"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48152"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48153"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48154"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48155"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48156"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48157"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48158"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48159"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48160"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48161"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37" name="TextBox 36"/>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36" name="Oval 35"/>
            <p:cNvSpPr/>
            <p:nvPr/>
          </p:nvSpPr>
          <p:spPr>
            <a:xfrm>
              <a:off x="3276600" y="2209800"/>
              <a:ext cx="2971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3.7037E-7 L 3.33333E-6 -0.18657 " pathEditMode="relative" rAng="0" ptsTypes="AA">
                                      <p:cBhvr>
                                        <p:cTn id="6" dur="2000" fill="hold"/>
                                        <p:tgtEl>
                                          <p:spTgt spid="39"/>
                                        </p:tgtEl>
                                        <p:attrNameLst>
                                          <p:attrName>ppt_x</p:attrName>
                                          <p:attrName>ppt_y</p:attrName>
                                        </p:attrNameLst>
                                      </p:cBhvr>
                                      <p:rCtr x="0"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Chukchi</a:t>
            </a:r>
            <a:endParaRPr lang="en-US" dirty="0"/>
          </a:p>
        </p:txBody>
      </p:sp>
      <p:sp>
        <p:nvSpPr>
          <p:cNvPr id="3" name="Content Placeholder 2"/>
          <p:cNvSpPr>
            <a:spLocks noGrp="1"/>
          </p:cNvSpPr>
          <p:nvPr>
            <p:ph idx="1"/>
          </p:nvPr>
        </p:nvSpPr>
        <p:spPr/>
        <p:txBody>
          <a:bodyPr/>
          <a:lstStyle/>
          <a:p>
            <a:endParaRPr lang="en-US" dirty="0"/>
          </a:p>
        </p:txBody>
      </p:sp>
      <p:pic>
        <p:nvPicPr>
          <p:cNvPr id="5" name="Picture 2"/>
          <p:cNvPicPr>
            <a:picLocks noChangeAspect="1" noChangeArrowheads="1"/>
          </p:cNvPicPr>
          <p:nvPr/>
        </p:nvPicPr>
        <p:blipFill>
          <a:blip r:embed="rId3" cstate="print"/>
          <a:srcRect/>
          <a:stretch>
            <a:fillRect/>
          </a:stretch>
        </p:blipFill>
        <p:spPr bwMode="auto">
          <a:xfrm>
            <a:off x="457200" y="1604432"/>
            <a:ext cx="8229600" cy="4373035"/>
          </a:xfrm>
          <a:prstGeom prst="rect">
            <a:avLst/>
          </a:prstGeom>
          <a:noFill/>
          <a:ln w="9525">
            <a:noFill/>
            <a:miter lim="800000"/>
            <a:headEnd/>
            <a:tailEnd/>
          </a:ln>
          <a:effectLst/>
        </p:spPr>
      </p:pic>
      <p:sp>
        <p:nvSpPr>
          <p:cNvPr id="6" name="Oval 5"/>
          <p:cNvSpPr/>
          <p:nvPr/>
        </p:nvSpPr>
        <p:spPr>
          <a:xfrm>
            <a:off x="5257800" y="29718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315200" y="26670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086600" y="24384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315200" y="44958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34000" y="30480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836722" y="39663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41026" y="416131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553200" y="44196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505205" y="44591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377049" y="43473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6442364" y="30113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7537862" y="457694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362701" y="4541322"/>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338948" y="2902527"/>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1782288" y="322415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130140" y="305294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643249" y="4661065"/>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759532" y="233350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770418" y="36971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405254" y="4452257"/>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310252" y="446017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377545" y="4486893"/>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4301836" y="3287486"/>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3161805" y="45759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000" fill="hold"/>
                                        <p:tgtEl>
                                          <p:spTgt spid="8"/>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Chukchi</a:t>
            </a:r>
            <a:endParaRPr lang="en-US" dirty="0"/>
          </a:p>
        </p:txBody>
      </p:sp>
      <p:sp>
        <p:nvSpPr>
          <p:cNvPr id="3" name="Content Placeholder 2"/>
          <p:cNvSpPr>
            <a:spLocks noGrp="1"/>
          </p:cNvSpPr>
          <p:nvPr>
            <p:ph idx="1"/>
          </p:nvPr>
        </p:nvSpPr>
        <p:spPr/>
        <p:txBody>
          <a:bodyPr/>
          <a:lstStyle/>
          <a:p>
            <a:r>
              <a:rPr lang="en-US" dirty="0" smtClean="0"/>
              <a:t>One of the first cases of sonority-driven stress discussed: </a:t>
            </a:r>
            <a:r>
              <a:rPr lang="en-US" dirty="0" err="1" smtClean="0"/>
              <a:t>Kenstowicz</a:t>
            </a:r>
            <a:r>
              <a:rPr lang="en-US" dirty="0" smtClean="0"/>
              <a:t> (1994/1997)</a:t>
            </a:r>
          </a:p>
          <a:p>
            <a:endParaRPr lang="en-US" dirty="0" smtClean="0"/>
          </a:p>
          <a:p>
            <a:r>
              <a:rPr lang="en-US" dirty="0" smtClean="0"/>
              <a:t>Multiple sonority levels are active:</a:t>
            </a:r>
          </a:p>
          <a:p>
            <a:pPr lvl="1"/>
            <a:r>
              <a:rPr lang="en-US" dirty="0" smtClean="0"/>
              <a:t>Perhaps: a &gt; </a:t>
            </a:r>
            <a:r>
              <a:rPr lang="en-US" dirty="0" err="1" smtClean="0"/>
              <a:t>e,o</a:t>
            </a:r>
            <a:r>
              <a:rPr lang="en-US" dirty="0" smtClean="0"/>
              <a:t> &gt; </a:t>
            </a:r>
            <a:r>
              <a:rPr lang="en-US" dirty="0" err="1" smtClean="0"/>
              <a:t>i,u</a:t>
            </a:r>
            <a:r>
              <a:rPr lang="en-US" dirty="0" smtClean="0"/>
              <a:t> &gt; </a:t>
            </a:r>
            <a:r>
              <a:rPr lang="en-US" sz="2400" dirty="0" smtClean="0">
                <a:latin typeface="Doulos SIL"/>
              </a:rPr>
              <a:t>ə</a:t>
            </a:r>
          </a:p>
          <a:p>
            <a:pPr lvl="1"/>
            <a:r>
              <a:rPr lang="en-US" dirty="0" smtClean="0">
                <a:latin typeface="+mj-lt"/>
              </a:rPr>
              <a:t>But argued to be at least: a, e, o &gt; </a:t>
            </a:r>
            <a:r>
              <a:rPr lang="en-US" dirty="0" err="1" smtClean="0">
                <a:latin typeface="+mj-lt"/>
              </a:rPr>
              <a:t>i,u</a:t>
            </a:r>
            <a:r>
              <a:rPr lang="en-US" dirty="0" smtClean="0">
                <a:latin typeface="+mj-lt"/>
              </a:rPr>
              <a:t> </a:t>
            </a:r>
            <a:r>
              <a:rPr lang="en-US" dirty="0" smtClean="0"/>
              <a:t>&gt; </a:t>
            </a:r>
            <a:r>
              <a:rPr lang="en-US" sz="2400" dirty="0" smtClean="0">
                <a:latin typeface="Doulos SIL"/>
              </a:rPr>
              <a:t>ə</a:t>
            </a:r>
            <a:endParaRPr lang="en-US" dirty="0" smtClean="0">
              <a:latin typeface="Doulos SIL"/>
            </a:endParaRPr>
          </a:p>
          <a:p>
            <a:pPr lvl="1"/>
            <a:endParaRPr lang="en-US" dirty="0" smtClean="0">
              <a:latin typeface="Doulos SIL"/>
            </a:endParaRPr>
          </a:p>
          <a:p>
            <a:r>
              <a:rPr lang="en-US" dirty="0" smtClean="0">
                <a:latin typeface="+mj-lt"/>
              </a:rPr>
              <a:t>One of the </a:t>
            </a:r>
            <a:r>
              <a:rPr lang="en-US" i="1" dirty="0" smtClean="0">
                <a:latin typeface="+mj-lt"/>
              </a:rPr>
              <a:t>best documented</a:t>
            </a:r>
            <a:r>
              <a:rPr lang="en-US" dirty="0" smtClean="0">
                <a:latin typeface="+mj-lt"/>
              </a:rPr>
              <a:t> cases:</a:t>
            </a:r>
          </a:p>
          <a:p>
            <a:pPr lvl="1"/>
            <a:r>
              <a:rPr lang="en-US" dirty="0" err="1" smtClean="0">
                <a:latin typeface="+mj-lt"/>
              </a:rPr>
              <a:t>Bogoras</a:t>
            </a:r>
            <a:r>
              <a:rPr lang="en-US" dirty="0" smtClean="0">
                <a:latin typeface="+mj-lt"/>
              </a:rPr>
              <a:t> (1922), </a:t>
            </a:r>
            <a:r>
              <a:rPr lang="en-US" dirty="0" err="1" smtClean="0">
                <a:latin typeface="+mj-lt"/>
              </a:rPr>
              <a:t>Skorik</a:t>
            </a:r>
            <a:r>
              <a:rPr lang="en-US" dirty="0" smtClean="0">
                <a:latin typeface="+mj-lt"/>
              </a:rPr>
              <a:t> (1961, 1983), Krause (1979), </a:t>
            </a:r>
            <a:r>
              <a:rPr lang="en-US" dirty="0" err="1" smtClean="0">
                <a:latin typeface="+mj-lt"/>
              </a:rPr>
              <a:t>Volodin</a:t>
            </a:r>
            <a:r>
              <a:rPr lang="en-US" dirty="0" smtClean="0">
                <a:latin typeface="+mj-lt"/>
              </a:rPr>
              <a:t> &amp; </a:t>
            </a:r>
            <a:r>
              <a:rPr lang="en-US" dirty="0" err="1" smtClean="0">
                <a:latin typeface="+mj-lt"/>
              </a:rPr>
              <a:t>Skorik</a:t>
            </a:r>
            <a:r>
              <a:rPr lang="en-US" dirty="0" smtClean="0">
                <a:latin typeface="+mj-lt"/>
              </a:rPr>
              <a:t> (1997), Dunn (1999)</a:t>
            </a:r>
            <a:endParaRPr lang="en-US"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Kenstowicz</a:t>
            </a:r>
            <a:r>
              <a:rPr lang="en-US" dirty="0" smtClean="0"/>
              <a:t> (1994/1997)'s Chukchi</a:t>
            </a:r>
            <a:endParaRPr lang="en-US" dirty="0"/>
          </a:p>
        </p:txBody>
      </p:sp>
      <p:sp>
        <p:nvSpPr>
          <p:cNvPr id="3" name="Content Placeholder 2"/>
          <p:cNvSpPr>
            <a:spLocks noGrp="1"/>
          </p:cNvSpPr>
          <p:nvPr>
            <p:ph idx="1"/>
          </p:nvPr>
        </p:nvSpPr>
        <p:spPr/>
        <p:txBody>
          <a:bodyPr/>
          <a:lstStyle/>
          <a:p>
            <a:r>
              <a:rPr lang="en-US" dirty="0" smtClean="0"/>
              <a:t>Default stress</a:t>
            </a:r>
          </a:p>
          <a:p>
            <a:pPr lvl="1">
              <a:buFont typeface="Courier New" pitchFamily="49" charset="0"/>
              <a:buChar char="o"/>
            </a:pPr>
            <a:r>
              <a:rPr lang="en-US" dirty="0" smtClean="0"/>
              <a:t>Rightmost root syllable</a:t>
            </a:r>
          </a:p>
          <a:p>
            <a:pPr lvl="1">
              <a:buNone/>
            </a:pPr>
            <a:r>
              <a:rPr lang="en-US" sz="1600" dirty="0" smtClean="0"/>
              <a:t>		</a:t>
            </a:r>
            <a:r>
              <a:rPr lang="en-US" sz="1600" dirty="0" err="1" smtClean="0"/>
              <a:t>winrét-əkə</a:t>
            </a:r>
            <a:r>
              <a:rPr lang="en-US" sz="1600" dirty="0" smtClean="0"/>
              <a:t> 		‘</a:t>
            </a:r>
            <a:r>
              <a:rPr lang="en-US" sz="1600" dirty="0" smtClean="0"/>
              <a:t>help-3sg’</a:t>
            </a:r>
          </a:p>
          <a:p>
            <a:pPr lvl="1">
              <a:buNone/>
            </a:pPr>
            <a:r>
              <a:rPr lang="en-US" sz="1600" dirty="0" smtClean="0"/>
              <a:t>	</a:t>
            </a:r>
            <a:r>
              <a:rPr lang="en-US" sz="1600" dirty="0" smtClean="0"/>
              <a:t>	</a:t>
            </a:r>
            <a:r>
              <a:rPr lang="en-US" sz="1600" dirty="0" err="1" smtClean="0"/>
              <a:t>jará-ŋə</a:t>
            </a:r>
            <a:r>
              <a:rPr lang="en-US" sz="1600" dirty="0" smtClean="0"/>
              <a:t> 			‘</a:t>
            </a:r>
            <a:r>
              <a:rPr lang="en-US" sz="1600" dirty="0" smtClean="0"/>
              <a:t>house-abs </a:t>
            </a:r>
            <a:r>
              <a:rPr lang="en-US" sz="1600" dirty="0" err="1" smtClean="0"/>
              <a:t>sg</a:t>
            </a:r>
            <a:r>
              <a:rPr lang="en-US" sz="1600" dirty="0" smtClean="0"/>
              <a:t>’</a:t>
            </a:r>
          </a:p>
          <a:p>
            <a:pPr lvl="1">
              <a:buNone/>
            </a:pPr>
            <a:r>
              <a:rPr lang="en-US" sz="1600" dirty="0" smtClean="0"/>
              <a:t>	</a:t>
            </a:r>
            <a:r>
              <a:rPr lang="en-US" sz="1600" dirty="0" smtClean="0"/>
              <a:t>	</a:t>
            </a:r>
            <a:r>
              <a:rPr lang="en-US" sz="1600" dirty="0" err="1" smtClean="0"/>
              <a:t>reqoká-lgən</a:t>
            </a:r>
            <a:r>
              <a:rPr lang="en-US" sz="1600" dirty="0" smtClean="0"/>
              <a:t> 		‘</a:t>
            </a:r>
            <a:r>
              <a:rPr lang="en-US" sz="1600" dirty="0" smtClean="0"/>
              <a:t>sand</a:t>
            </a:r>
            <a:r>
              <a:rPr lang="en-US" sz="1600" dirty="0" smtClean="0"/>
              <a:t>’</a:t>
            </a:r>
          </a:p>
          <a:p>
            <a:pPr>
              <a:buNone/>
            </a:pPr>
            <a:r>
              <a:rPr lang="en-US" sz="1600" dirty="0" smtClean="0"/>
              <a:t>	</a:t>
            </a:r>
          </a:p>
          <a:p>
            <a:pPr marL="742950" lvl="2" indent="-285750">
              <a:buFont typeface="Courier New" pitchFamily="49" charset="0"/>
              <a:buChar char="o"/>
            </a:pPr>
            <a:r>
              <a:rPr lang="en-US" sz="1800" dirty="0" smtClean="0"/>
              <a:t>But </a:t>
            </a:r>
            <a:r>
              <a:rPr lang="en-US" sz="1800" dirty="0" smtClean="0"/>
              <a:t>not word-final</a:t>
            </a:r>
          </a:p>
          <a:p>
            <a:pPr>
              <a:buNone/>
            </a:pPr>
            <a:r>
              <a:rPr lang="en-US" sz="1600" dirty="0" smtClean="0"/>
              <a:t>	</a:t>
            </a:r>
            <a:r>
              <a:rPr lang="en-US" sz="1600" dirty="0" smtClean="0"/>
              <a:t>	</a:t>
            </a:r>
            <a:r>
              <a:rPr lang="en-US" sz="1600" dirty="0" err="1" smtClean="0"/>
              <a:t>tití-ŋə</a:t>
            </a:r>
            <a:r>
              <a:rPr lang="en-US" sz="1600" dirty="0" smtClean="0"/>
              <a:t>	</a:t>
            </a:r>
            <a:r>
              <a:rPr lang="en-US" sz="1600" dirty="0" err="1" smtClean="0"/>
              <a:t>cf</a:t>
            </a:r>
            <a:r>
              <a:rPr lang="en-US" sz="1600" dirty="0" smtClean="0"/>
              <a:t> </a:t>
            </a:r>
            <a:r>
              <a:rPr lang="en-US" sz="1600" dirty="0" err="1" smtClean="0"/>
              <a:t>títi</a:t>
            </a:r>
            <a:r>
              <a:rPr lang="en-US" sz="1600" dirty="0" smtClean="0"/>
              <a:t>-t 		‘needle’</a:t>
            </a:r>
          </a:p>
          <a:p>
            <a:pPr>
              <a:buNone/>
            </a:pPr>
            <a:r>
              <a:rPr lang="en-US" sz="1600" dirty="0" smtClean="0"/>
              <a:t>		</a:t>
            </a:r>
            <a:r>
              <a:rPr lang="en-US" sz="1600" dirty="0" err="1" smtClean="0"/>
              <a:t>wárat</a:t>
            </a:r>
            <a:r>
              <a:rPr lang="en-US" sz="1600" dirty="0" smtClean="0"/>
              <a:t> 	</a:t>
            </a:r>
            <a:r>
              <a:rPr lang="en-US" sz="1600" dirty="0" err="1" smtClean="0"/>
              <a:t>cf</a:t>
            </a:r>
            <a:r>
              <a:rPr lang="en-US" sz="1600" dirty="0" smtClean="0"/>
              <a:t> </a:t>
            </a:r>
            <a:r>
              <a:rPr lang="en-US" sz="1600" dirty="0" err="1" smtClean="0"/>
              <a:t>warát-te</a:t>
            </a:r>
            <a:r>
              <a:rPr lang="en-US" sz="1600" dirty="0" smtClean="0"/>
              <a:t> 	‘</a:t>
            </a:r>
            <a:r>
              <a:rPr lang="en-US" sz="1600" dirty="0" smtClean="0"/>
              <a:t>people</a:t>
            </a:r>
            <a:r>
              <a:rPr lang="en-US" sz="1600" dirty="0" smtClean="0"/>
              <a:t>’</a:t>
            </a:r>
            <a:endParaRPr lang="en-US" sz="1600" dirty="0" smtClean="0"/>
          </a:p>
          <a:p>
            <a:pPr>
              <a:buNone/>
            </a:pPr>
            <a:endParaRPr lang="en-US" dirty="0" smtClean="0"/>
          </a:p>
          <a:p>
            <a:pPr>
              <a:buNone/>
            </a:pPr>
            <a:endParaRPr lang="en-US" dirty="0" smtClean="0"/>
          </a:p>
          <a:p>
            <a:pPr lvl="1">
              <a:buNone/>
            </a:pPr>
            <a:endParaRPr lang="en-US" dirty="0" smtClean="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Kenstowicz</a:t>
            </a:r>
            <a:r>
              <a:rPr lang="en-US" dirty="0" smtClean="0"/>
              <a:t>' Chukchi: Schwa avoidance</a:t>
            </a:r>
            <a:endParaRPr lang="en-US" dirty="0"/>
          </a:p>
        </p:txBody>
      </p:sp>
      <p:sp>
        <p:nvSpPr>
          <p:cNvPr id="3" name="Content Placeholder 2"/>
          <p:cNvSpPr>
            <a:spLocks noGrp="1"/>
          </p:cNvSpPr>
          <p:nvPr>
            <p:ph idx="1"/>
          </p:nvPr>
        </p:nvSpPr>
        <p:spPr/>
        <p:txBody>
          <a:bodyPr/>
          <a:lstStyle/>
          <a:p>
            <a:r>
              <a:rPr lang="en-US" dirty="0" smtClean="0"/>
              <a:t>Avoid stressing a schwa</a:t>
            </a:r>
          </a:p>
          <a:p>
            <a:pPr>
              <a:buNone/>
            </a:pPr>
            <a:r>
              <a:rPr lang="en-US" sz="2400" dirty="0" smtClean="0"/>
              <a:t>		</a:t>
            </a:r>
            <a:r>
              <a:rPr lang="en-US" sz="2000" dirty="0" err="1" smtClean="0"/>
              <a:t>pátgərg-ən</a:t>
            </a:r>
            <a:r>
              <a:rPr lang="en-US" sz="2000" dirty="0" smtClean="0"/>
              <a:t> </a:t>
            </a:r>
            <a:r>
              <a:rPr lang="en-US" sz="2000" dirty="0" smtClean="0"/>
              <a:t>‘hole’</a:t>
            </a:r>
          </a:p>
          <a:p>
            <a:pPr>
              <a:buNone/>
            </a:pPr>
            <a:r>
              <a:rPr lang="en-US" sz="2000" dirty="0" smtClean="0"/>
              <a:t>		</a:t>
            </a:r>
            <a:r>
              <a:rPr lang="en-US" sz="2000" dirty="0" err="1" smtClean="0"/>
              <a:t>rócgəp-ək</a:t>
            </a:r>
            <a:r>
              <a:rPr lang="en-US" sz="2000" dirty="0" smtClean="0"/>
              <a:t> </a:t>
            </a:r>
            <a:r>
              <a:rPr lang="en-US" sz="2000" dirty="0" smtClean="0"/>
              <a:t>‘enervate’</a:t>
            </a:r>
          </a:p>
          <a:p>
            <a:endParaRPr lang="en-US" dirty="0" smtClean="0"/>
          </a:p>
          <a:p>
            <a:r>
              <a:rPr lang="en-US" dirty="0" smtClean="0"/>
              <a:t>Even if it means stressing the word-final syllable</a:t>
            </a:r>
          </a:p>
          <a:p>
            <a:pPr>
              <a:buNone/>
            </a:pPr>
            <a:r>
              <a:rPr lang="en-US" dirty="0" smtClean="0"/>
              <a:t>	</a:t>
            </a:r>
            <a:r>
              <a:rPr lang="en-US" sz="2400" dirty="0" smtClean="0"/>
              <a:t> </a:t>
            </a:r>
            <a:r>
              <a:rPr lang="en-US" sz="1800" dirty="0" smtClean="0"/>
              <a:t>	</a:t>
            </a:r>
            <a:r>
              <a:rPr lang="en-US" sz="1800" dirty="0" err="1" smtClean="0"/>
              <a:t>ətlá</a:t>
            </a:r>
            <a:r>
              <a:rPr lang="en-US" sz="1800" dirty="0" smtClean="0"/>
              <a:t>	‘mother’</a:t>
            </a:r>
          </a:p>
          <a:p>
            <a:pPr>
              <a:buNone/>
            </a:pPr>
            <a:r>
              <a:rPr lang="en-US" sz="1800" dirty="0" smtClean="0"/>
              <a:t>		</a:t>
            </a:r>
            <a:r>
              <a:rPr lang="en-US" sz="1800" dirty="0" err="1" smtClean="0"/>
              <a:t>ləlé</a:t>
            </a:r>
            <a:r>
              <a:rPr lang="en-US" sz="1800" dirty="0" smtClean="0"/>
              <a:t>-t	</a:t>
            </a:r>
            <a:r>
              <a:rPr lang="en-US" sz="1800" dirty="0" smtClean="0"/>
              <a:t>eyes</a:t>
            </a:r>
            <a:endParaRPr lang="en-US" dirty="0" smtClean="0"/>
          </a:p>
          <a:p>
            <a:pPr>
              <a:buNone/>
            </a:pPr>
            <a:endParaRPr lang="en-US"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Kenstowicz</a:t>
            </a:r>
            <a:r>
              <a:rPr lang="en-US" dirty="0" smtClean="0"/>
              <a:t>' Chukchi: </a:t>
            </a:r>
            <a:r>
              <a:rPr lang="en-US" dirty="0" smtClean="0"/>
              <a:t>í/</a:t>
            </a:r>
            <a:r>
              <a:rPr lang="en-US" dirty="0" smtClean="0"/>
              <a:t>ú</a:t>
            </a:r>
            <a:r>
              <a:rPr lang="en-US" dirty="0" smtClean="0"/>
              <a:t> avoidance</a:t>
            </a:r>
            <a:endParaRPr lang="en-US" dirty="0"/>
          </a:p>
        </p:txBody>
      </p:sp>
      <p:sp>
        <p:nvSpPr>
          <p:cNvPr id="3" name="Content Placeholder 2"/>
          <p:cNvSpPr>
            <a:spLocks noGrp="1"/>
          </p:cNvSpPr>
          <p:nvPr>
            <p:ph idx="1"/>
          </p:nvPr>
        </p:nvSpPr>
        <p:spPr/>
        <p:txBody>
          <a:bodyPr/>
          <a:lstStyle/>
          <a:p>
            <a:r>
              <a:rPr lang="en-US" dirty="0" smtClean="0"/>
              <a:t>Expected penultimate stress:</a:t>
            </a:r>
          </a:p>
          <a:p>
            <a:pPr lvl="1"/>
            <a:r>
              <a:rPr lang="en-US" sz="2000" dirty="0" err="1" smtClean="0"/>
              <a:t>nuténut</a:t>
            </a:r>
            <a:r>
              <a:rPr lang="en-US" sz="2000" dirty="0" smtClean="0"/>
              <a:t> </a:t>
            </a:r>
            <a:r>
              <a:rPr lang="en-US" sz="2000" dirty="0" smtClean="0"/>
              <a:t>		‘land’</a:t>
            </a:r>
          </a:p>
          <a:p>
            <a:pPr lvl="1"/>
            <a:r>
              <a:rPr lang="en-US" sz="2000" dirty="0" err="1" smtClean="0"/>
              <a:t>piŋépiŋ</a:t>
            </a:r>
            <a:r>
              <a:rPr lang="en-US" sz="2000" dirty="0" smtClean="0"/>
              <a:t> 		‘snowfall’</a:t>
            </a:r>
          </a:p>
          <a:p>
            <a:pPr lvl="1"/>
            <a:r>
              <a:rPr lang="en-US" sz="2000" dirty="0" err="1" smtClean="0"/>
              <a:t>jilʔé-jil</a:t>
            </a:r>
            <a:r>
              <a:rPr lang="en-US" sz="2000" dirty="0" smtClean="0"/>
              <a:t>		'squirrel'</a:t>
            </a:r>
          </a:p>
          <a:p>
            <a:pPr lvl="1"/>
            <a:endParaRPr lang="en-US" sz="2000" dirty="0" smtClean="0"/>
          </a:p>
          <a:p>
            <a:r>
              <a:rPr lang="en-US" sz="2400" dirty="0" smtClean="0"/>
              <a:t>But antepenult when the penult is i/u and antepenult is e/o (and a?)</a:t>
            </a:r>
            <a:endParaRPr lang="en-US" sz="2400" dirty="0" smtClean="0"/>
          </a:p>
          <a:p>
            <a:pPr>
              <a:buNone/>
            </a:pPr>
            <a:r>
              <a:rPr lang="en-US" sz="2000" dirty="0" smtClean="0"/>
              <a:t>		</a:t>
            </a:r>
            <a:r>
              <a:rPr lang="en-US" sz="2000" dirty="0" err="1" smtClean="0"/>
              <a:t>wéni</a:t>
            </a:r>
            <a:r>
              <a:rPr lang="en-US" sz="2000" dirty="0" smtClean="0"/>
              <a:t>-wen ‘bell’</a:t>
            </a:r>
          </a:p>
          <a:p>
            <a:pPr>
              <a:buNone/>
            </a:pPr>
            <a:r>
              <a:rPr lang="en-US" sz="2000" dirty="0" smtClean="0"/>
              <a:t>	</a:t>
            </a:r>
            <a:r>
              <a:rPr lang="en-US" sz="2000" dirty="0" smtClean="0"/>
              <a:t>	</a:t>
            </a:r>
            <a:r>
              <a:rPr lang="en-US" sz="2000" dirty="0" err="1" smtClean="0"/>
              <a:t>céri-cer</a:t>
            </a:r>
            <a:r>
              <a:rPr lang="en-US" sz="2000" dirty="0" smtClean="0"/>
              <a:t> ‘dirt’</a:t>
            </a:r>
          </a:p>
          <a:p>
            <a:pPr>
              <a:buNone/>
            </a:pPr>
            <a:r>
              <a:rPr lang="en-US" sz="2000" dirty="0" smtClean="0"/>
              <a:t>		</a:t>
            </a:r>
            <a:r>
              <a:rPr lang="en-US" sz="2000" dirty="0" err="1" smtClean="0"/>
              <a:t>kéli-kel</a:t>
            </a:r>
            <a:r>
              <a:rPr lang="en-US" sz="2000" dirty="0" smtClean="0"/>
              <a:t> paper</a:t>
            </a:r>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Analytically</a:t>
            </a:r>
            <a:endParaRPr lang="en-US" dirty="0"/>
          </a:p>
        </p:txBody>
      </p:sp>
      <p:sp>
        <p:nvSpPr>
          <p:cNvPr id="3" name="Content Placeholder 2"/>
          <p:cNvSpPr>
            <a:spLocks noGrp="1"/>
          </p:cNvSpPr>
          <p:nvPr>
            <p:ph idx="1"/>
          </p:nvPr>
        </p:nvSpPr>
        <p:spPr/>
        <p:txBody>
          <a:bodyPr/>
          <a:lstStyle/>
          <a:p>
            <a:r>
              <a:rPr lang="en-US" dirty="0" smtClean="0"/>
              <a:t>Avoid stressed schwa</a:t>
            </a:r>
          </a:p>
          <a:p>
            <a:endParaRPr lang="en-US" dirty="0" smtClean="0"/>
          </a:p>
          <a:p>
            <a:r>
              <a:rPr lang="en-US" dirty="0" smtClean="0"/>
              <a:t>Avoid </a:t>
            </a:r>
            <a:r>
              <a:rPr lang="en-US" dirty="0" err="1" smtClean="0"/>
              <a:t>PrWd</a:t>
            </a:r>
            <a:r>
              <a:rPr lang="en-US" dirty="0" smtClean="0"/>
              <a:t>-final stress</a:t>
            </a:r>
          </a:p>
          <a:p>
            <a:endParaRPr lang="en-US" dirty="0" smtClean="0"/>
          </a:p>
          <a:p>
            <a:r>
              <a:rPr lang="en-US" dirty="0" smtClean="0"/>
              <a:t>Avoid stressed high vowels</a:t>
            </a:r>
          </a:p>
          <a:p>
            <a:endParaRPr lang="en-US" dirty="0" smtClean="0"/>
          </a:p>
          <a:p>
            <a:r>
              <a:rPr lang="en-US" dirty="0" smtClean="0"/>
              <a:t>Align the </a:t>
            </a:r>
            <a:r>
              <a:rPr lang="en-US" dirty="0" err="1" smtClean="0"/>
              <a:t>PrWd</a:t>
            </a:r>
            <a:r>
              <a:rPr lang="en-US" dirty="0" smtClean="0"/>
              <a:t> head with the rightmost root syllable</a:t>
            </a:r>
          </a:p>
          <a:p>
            <a:endParaRPr lang="en-US" dirty="0" smtClean="0"/>
          </a:p>
          <a:p>
            <a:r>
              <a:rPr lang="en-US" dirty="0" smtClean="0"/>
              <a:t>*</a:t>
            </a:r>
            <a:r>
              <a:rPr lang="en-US" dirty="0" err="1" smtClean="0"/>
              <a:t>Hd</a:t>
            </a:r>
            <a:r>
              <a:rPr lang="en-US" dirty="0" smtClean="0"/>
              <a:t>/ə </a:t>
            </a:r>
            <a:r>
              <a:rPr lang="en-US" cap="small" dirty="0" smtClean="0"/>
              <a:t>» </a:t>
            </a:r>
            <a:r>
              <a:rPr lang="en-US" cap="small" dirty="0" err="1" smtClean="0"/>
              <a:t>nonfinality</a:t>
            </a:r>
            <a:r>
              <a:rPr lang="en-US" cap="small" dirty="0" smtClean="0"/>
              <a:t> » *</a:t>
            </a:r>
            <a:r>
              <a:rPr lang="en-US" cap="small" dirty="0" err="1" smtClean="0"/>
              <a:t>Hd</a:t>
            </a:r>
            <a:r>
              <a:rPr lang="en-US" cap="small" dirty="0" smtClean="0"/>
              <a:t>/{</a:t>
            </a:r>
            <a:r>
              <a:rPr lang="en-US" dirty="0" err="1" smtClean="0"/>
              <a:t>ə,i,u</a:t>
            </a:r>
            <a:r>
              <a:rPr lang="en-US" dirty="0" smtClean="0"/>
              <a:t>} </a:t>
            </a:r>
            <a:r>
              <a:rPr lang="en-US" cap="small" dirty="0" smtClean="0"/>
              <a:t>» </a:t>
            </a:r>
            <a:r>
              <a:rPr lang="en-US" cap="small" dirty="0" smtClean="0"/>
              <a:t>align-R(Root,'</a:t>
            </a:r>
            <a:r>
              <a:rPr lang="en-US" cap="small" dirty="0" smtClean="0">
                <a:sym typeface="Symbol"/>
              </a:rPr>
              <a:t></a:t>
            </a:r>
            <a:r>
              <a:rPr lang="en-US" cap="small" dirty="0" smtClean="0"/>
              <a:t>)</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Well-sourced</a:t>
            </a:r>
            <a:endParaRPr lang="en-US" dirty="0"/>
          </a:p>
        </p:txBody>
      </p:sp>
      <p:sp>
        <p:nvSpPr>
          <p:cNvPr id="3" name="Content Placeholder 2"/>
          <p:cNvSpPr>
            <a:spLocks noGrp="1"/>
          </p:cNvSpPr>
          <p:nvPr>
            <p:ph idx="1"/>
          </p:nvPr>
        </p:nvSpPr>
        <p:spPr>
          <a:xfrm>
            <a:off x="304800" y="5181600"/>
            <a:ext cx="5257800" cy="533399"/>
          </a:xfrm>
        </p:spPr>
        <p:txBody>
          <a:bodyPr/>
          <a:lstStyle/>
          <a:p>
            <a:pPr>
              <a:buNone/>
            </a:pPr>
            <a:r>
              <a:rPr lang="en-US" dirty="0" err="1" smtClean="0"/>
              <a:t>Kenstowicz</a:t>
            </a:r>
            <a:r>
              <a:rPr lang="en-US" dirty="0" smtClean="0"/>
              <a:t> (1994/1997)</a:t>
            </a:r>
            <a:endParaRPr lang="en-US" dirty="0"/>
          </a:p>
        </p:txBody>
      </p:sp>
      <p:sp>
        <p:nvSpPr>
          <p:cNvPr id="4" name="Content Placeholder 2"/>
          <p:cNvSpPr txBox="1">
            <a:spLocks/>
          </p:cNvSpPr>
          <p:nvPr/>
        </p:nvSpPr>
        <p:spPr bwMode="auto">
          <a:xfrm>
            <a:off x="457200" y="3276600"/>
            <a:ext cx="41148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smtClean="0">
                <a:ln>
                  <a:noFill/>
                </a:ln>
                <a:solidFill>
                  <a:schemeClr val="tx1"/>
                </a:solidFill>
                <a:effectLst/>
                <a:uLnTx/>
                <a:uFillTx/>
                <a:latin typeface="+mn-lt"/>
                <a:ea typeface="+mn-ea"/>
                <a:cs typeface="+mn-cs"/>
              </a:rPr>
              <a:t>Krause (1979)</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sp>
        <p:nvSpPr>
          <p:cNvPr id="5" name="Content Placeholder 2"/>
          <p:cNvSpPr txBox="1">
            <a:spLocks/>
          </p:cNvSpPr>
          <p:nvPr/>
        </p:nvSpPr>
        <p:spPr bwMode="auto">
          <a:xfrm>
            <a:off x="457200" y="2514600"/>
            <a:ext cx="41148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err="1" smtClean="0">
                <a:ln>
                  <a:noFill/>
                </a:ln>
                <a:solidFill>
                  <a:schemeClr val="tx1"/>
                </a:solidFill>
                <a:effectLst/>
                <a:uLnTx/>
                <a:uFillTx/>
                <a:latin typeface="+mn-lt"/>
                <a:ea typeface="+mn-ea"/>
                <a:cs typeface="+mn-cs"/>
              </a:rPr>
              <a:t>Skorik</a:t>
            </a:r>
            <a:r>
              <a:rPr kumimoji="0" lang="en-US" sz="2200" b="0" i="0" u="none" strike="noStrike" kern="0" cap="none" spc="0" normalizeH="0" baseline="0" noProof="0" dirty="0" smtClean="0">
                <a:ln>
                  <a:noFill/>
                </a:ln>
                <a:solidFill>
                  <a:schemeClr val="tx1"/>
                </a:solidFill>
                <a:effectLst/>
                <a:uLnTx/>
                <a:uFillTx/>
                <a:latin typeface="+mn-lt"/>
                <a:ea typeface="+mn-ea"/>
                <a:cs typeface="+mn-cs"/>
              </a:rPr>
              <a:t> (1961)</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bwMode="auto">
          <a:xfrm>
            <a:off x="457200" y="1524000"/>
            <a:ext cx="35814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err="1" smtClean="0">
                <a:ln>
                  <a:noFill/>
                </a:ln>
                <a:solidFill>
                  <a:schemeClr val="tx1"/>
                </a:solidFill>
                <a:effectLst/>
                <a:uLnTx/>
                <a:uFillTx/>
                <a:latin typeface="+mn-lt"/>
                <a:ea typeface="+mn-ea"/>
                <a:cs typeface="+mn-cs"/>
              </a:rPr>
              <a:t>Bogoras</a:t>
            </a:r>
            <a:r>
              <a:rPr kumimoji="0" lang="en-US" sz="2200" b="0" i="0" u="none" strike="noStrike" kern="0" cap="none" spc="0" normalizeH="0" baseline="0" noProof="0" dirty="0" smtClean="0">
                <a:ln>
                  <a:noFill/>
                </a:ln>
                <a:solidFill>
                  <a:schemeClr val="tx1"/>
                </a:solidFill>
                <a:effectLst/>
                <a:uLnTx/>
                <a:uFillTx/>
                <a:latin typeface="+mn-lt"/>
                <a:ea typeface="+mn-ea"/>
                <a:cs typeface="+mn-cs"/>
              </a:rPr>
              <a:t>/Boas (1922)</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bwMode="auto">
          <a:xfrm>
            <a:off x="2895600" y="3200400"/>
            <a:ext cx="52578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err="1" smtClean="0">
                <a:ln>
                  <a:noFill/>
                </a:ln>
                <a:solidFill>
                  <a:schemeClr val="tx1"/>
                </a:solidFill>
                <a:effectLst/>
                <a:uLnTx/>
                <a:uFillTx/>
                <a:latin typeface="+mn-lt"/>
                <a:ea typeface="+mn-ea"/>
                <a:cs typeface="+mn-cs"/>
              </a:rPr>
              <a:t>Skorik</a:t>
            </a:r>
            <a:r>
              <a:rPr kumimoji="0" lang="en-US" sz="2200" b="0" i="0" u="none" strike="noStrike" kern="0" cap="none" spc="0" normalizeH="0" baseline="0" noProof="0" dirty="0" smtClean="0">
                <a:ln>
                  <a:noFill/>
                </a:ln>
                <a:solidFill>
                  <a:schemeClr val="tx1"/>
                </a:solidFill>
                <a:effectLst/>
                <a:uLnTx/>
                <a:uFillTx/>
                <a:latin typeface="+mn-lt"/>
                <a:ea typeface="+mn-ea"/>
                <a:cs typeface="+mn-cs"/>
              </a:rPr>
              <a:t> (1983)</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bwMode="auto">
          <a:xfrm>
            <a:off x="3733800" y="4343400"/>
            <a:ext cx="52578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err="1" smtClean="0">
                <a:ln>
                  <a:noFill/>
                </a:ln>
                <a:solidFill>
                  <a:schemeClr val="tx1"/>
                </a:solidFill>
                <a:effectLst/>
                <a:uLnTx/>
                <a:uFillTx/>
                <a:latin typeface="+mn-lt"/>
                <a:ea typeface="+mn-ea"/>
                <a:cs typeface="+mn-cs"/>
              </a:rPr>
              <a:t>Volodin</a:t>
            </a:r>
            <a:r>
              <a:rPr kumimoji="0" lang="en-US" sz="2200" b="0" i="0" u="none" strike="noStrike" kern="0" cap="none" spc="0" normalizeH="0" noProof="0" dirty="0" smtClean="0">
                <a:ln>
                  <a:noFill/>
                </a:ln>
                <a:solidFill>
                  <a:schemeClr val="tx1"/>
                </a:solidFill>
                <a:effectLst/>
                <a:uLnTx/>
                <a:uFillTx/>
                <a:latin typeface="+mn-lt"/>
                <a:ea typeface="+mn-ea"/>
                <a:cs typeface="+mn-cs"/>
              </a:rPr>
              <a:t> &amp; </a:t>
            </a:r>
            <a:r>
              <a:rPr kumimoji="0" lang="en-US" sz="2200" b="0" i="0" u="none" strike="noStrike" kern="0" cap="none" spc="0" normalizeH="0" noProof="0" dirty="0" err="1" smtClean="0">
                <a:ln>
                  <a:noFill/>
                </a:ln>
                <a:solidFill>
                  <a:schemeClr val="tx1"/>
                </a:solidFill>
                <a:effectLst/>
                <a:uLnTx/>
                <a:uFillTx/>
                <a:latin typeface="+mn-lt"/>
                <a:ea typeface="+mn-ea"/>
                <a:cs typeface="+mn-cs"/>
              </a:rPr>
              <a:t>Skorik</a:t>
            </a:r>
            <a:r>
              <a:rPr kumimoji="0" lang="en-US" sz="2200" b="0" i="0" u="none" strike="noStrike" kern="0" cap="none" spc="0" normalizeH="0" noProof="0" dirty="0" smtClean="0">
                <a:ln>
                  <a:noFill/>
                </a:ln>
                <a:solidFill>
                  <a:schemeClr val="tx1"/>
                </a:solidFill>
                <a:effectLst/>
                <a:uLnTx/>
                <a:uFillTx/>
                <a:latin typeface="+mn-lt"/>
                <a:ea typeface="+mn-ea"/>
                <a:cs typeface="+mn-cs"/>
              </a:rPr>
              <a:t> (1996)</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bwMode="auto">
          <a:xfrm>
            <a:off x="4419600" y="5410200"/>
            <a:ext cx="5257800" cy="5333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200" b="0" i="0" u="none" strike="noStrike" kern="0" cap="none" spc="0" normalizeH="0" baseline="0" noProof="0" dirty="0" smtClean="0">
                <a:ln>
                  <a:noFill/>
                </a:ln>
                <a:solidFill>
                  <a:schemeClr val="tx1"/>
                </a:solidFill>
                <a:effectLst/>
                <a:uLnTx/>
                <a:uFillTx/>
                <a:latin typeface="+mn-lt"/>
                <a:ea typeface="+mn-ea"/>
                <a:cs typeface="+mn-cs"/>
              </a:rPr>
              <a:t>Dunn</a:t>
            </a:r>
            <a:r>
              <a:rPr kumimoji="0" lang="en-US" sz="2200" b="0" i="0" u="none" strike="noStrike" kern="0" cap="none" spc="0" normalizeH="0" noProof="0" dirty="0" smtClean="0">
                <a:ln>
                  <a:noFill/>
                </a:ln>
                <a:solidFill>
                  <a:schemeClr val="tx1"/>
                </a:solidFill>
                <a:effectLst/>
                <a:uLnTx/>
                <a:uFillTx/>
                <a:latin typeface="+mn-lt"/>
                <a:ea typeface="+mn-ea"/>
                <a:cs typeface="+mn-cs"/>
              </a:rPr>
              <a:t> (1999)</a:t>
            </a:r>
            <a:endParaRPr kumimoji="0" lang="en-US" sz="2200" b="0" i="0" u="none" strike="noStrike" kern="0" cap="none" spc="0" normalizeH="0" baseline="0" noProof="0" dirty="0">
              <a:ln>
                <a:noFill/>
              </a:ln>
              <a:solidFill>
                <a:schemeClr val="tx1"/>
              </a:solidFill>
              <a:effectLst/>
              <a:uLnTx/>
              <a:uFillTx/>
              <a:latin typeface="+mn-lt"/>
              <a:ea typeface="+mn-ea"/>
              <a:cs typeface="+mn-cs"/>
            </a:endParaRPr>
          </a:p>
        </p:txBody>
      </p:sp>
      <p:cxnSp>
        <p:nvCxnSpPr>
          <p:cNvPr id="11" name="Straight Arrow Connector 10"/>
          <p:cNvCxnSpPr/>
          <p:nvPr/>
        </p:nvCxnSpPr>
        <p:spPr>
          <a:xfrm flipV="1">
            <a:off x="1676400" y="3733800"/>
            <a:ext cx="0" cy="1447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676400" y="281940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676400" y="1981200"/>
            <a:ext cx="0" cy="533400"/>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1828800" y="2895600"/>
            <a:ext cx="190500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object of study?</a:t>
            </a:r>
            <a:endParaRPr lang="en-US" dirty="0"/>
          </a:p>
        </p:txBody>
      </p:sp>
      <p:sp>
        <p:nvSpPr>
          <p:cNvPr id="3" name="Content Placeholder 2"/>
          <p:cNvSpPr>
            <a:spLocks noGrp="1"/>
          </p:cNvSpPr>
          <p:nvPr>
            <p:ph idx="1"/>
          </p:nvPr>
        </p:nvSpPr>
        <p:spPr/>
        <p:txBody>
          <a:bodyPr/>
          <a:lstStyle/>
          <a:p>
            <a:r>
              <a:rPr lang="en-US" sz="2000" dirty="0" smtClean="0"/>
              <a:t>Generative phonology</a:t>
            </a:r>
          </a:p>
          <a:p>
            <a:pPr lvl="1"/>
            <a:r>
              <a:rPr lang="en-US" sz="1600" dirty="0" smtClean="0"/>
              <a:t>is about an object in the natural world: the Phonological Module (PhM)</a:t>
            </a:r>
          </a:p>
          <a:p>
            <a:pPr lvl="1"/>
            <a:endParaRPr lang="en-US" sz="1600" dirty="0" smtClean="0"/>
          </a:p>
          <a:p>
            <a:r>
              <a:rPr lang="en-US" sz="2000" dirty="0" smtClean="0"/>
              <a:t>If E is evidence for the PhM, then some PhM in the world generates E</a:t>
            </a:r>
          </a:p>
          <a:p>
            <a:endParaRPr lang="en-US" sz="2000" dirty="0" smtClean="0"/>
          </a:p>
          <a:p>
            <a:r>
              <a:rPr lang="en-US" sz="2000" dirty="0" smtClean="0"/>
              <a:t>What else could speech data be about?</a:t>
            </a:r>
          </a:p>
          <a:p>
            <a:endParaRPr lang="en-US" sz="2000" dirty="0" smtClean="0"/>
          </a:p>
          <a:p>
            <a:r>
              <a:rPr lang="en-US" sz="2000" dirty="0" smtClean="0"/>
              <a:t>Behavior ~ normative behavior</a:t>
            </a:r>
          </a:p>
          <a:p>
            <a:pPr lvl="1"/>
            <a:r>
              <a:rPr lang="en-US" sz="1600" dirty="0" smtClean="0"/>
              <a:t>'A language'</a:t>
            </a:r>
          </a:p>
          <a:p>
            <a:pPr lvl="1"/>
            <a:endParaRPr lang="en-US" sz="1600" dirty="0" smtClean="0"/>
          </a:p>
          <a:p>
            <a:r>
              <a:rPr lang="en-US" sz="2000" dirty="0" smtClean="0"/>
              <a:t>Was the Chukchi data above generated by a PhM that exists (or did exist)?</a:t>
            </a:r>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Skorik</a:t>
            </a:r>
            <a:r>
              <a:rPr lang="en-US" dirty="0" smtClean="0"/>
              <a:t> (1961)</a:t>
            </a:r>
            <a:endParaRPr lang="en-US" dirty="0"/>
          </a:p>
        </p:txBody>
      </p:sp>
      <p:sp>
        <p:nvSpPr>
          <p:cNvPr id="3" name="Content Placeholder 2"/>
          <p:cNvSpPr>
            <a:spLocks noGrp="1"/>
          </p:cNvSpPr>
          <p:nvPr>
            <p:ph idx="1"/>
          </p:nvPr>
        </p:nvSpPr>
        <p:spPr/>
        <p:txBody>
          <a:bodyPr/>
          <a:lstStyle/>
          <a:p>
            <a:r>
              <a:rPr lang="en-US" dirty="0" smtClean="0"/>
              <a:t>“Further identification of the Chukchi language’s dialects and a full description of them is an urgent task, but this will only be possible if there is </a:t>
            </a:r>
            <a:r>
              <a:rPr lang="en-US" dirty="0" smtClean="0">
                <a:solidFill>
                  <a:srgbClr val="FF0000"/>
                </a:solidFill>
              </a:rPr>
              <a:t>a detailed description of the phonetics and grammar of the literary language</a:t>
            </a:r>
            <a:r>
              <a:rPr lang="en-US" dirty="0" smtClean="0"/>
              <a:t>, which is based on the eastern dialect.  The present work is such a description.” (</a:t>
            </a:r>
            <a:r>
              <a:rPr lang="en-US" dirty="0" err="1" smtClean="0"/>
              <a:t>Skorik</a:t>
            </a:r>
            <a:r>
              <a:rPr lang="en-US" dirty="0" smtClean="0"/>
              <a:t> 1961:13; my translation)</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Workshop Goals</a:t>
            </a:r>
            <a:endParaRPr lang="en-US" dirty="0"/>
          </a:p>
        </p:txBody>
      </p:sp>
      <p:sp>
        <p:nvSpPr>
          <p:cNvPr id="3" name="Content Placeholder 2"/>
          <p:cNvSpPr>
            <a:spLocks noGrp="1"/>
          </p:cNvSpPr>
          <p:nvPr>
            <p:ph idx="1"/>
          </p:nvPr>
        </p:nvSpPr>
        <p:spPr/>
        <p:txBody>
          <a:bodyPr/>
          <a:lstStyle/>
          <a:p>
            <a:endParaRPr lang="en-US" dirty="0" smtClean="0"/>
          </a:p>
          <a:p>
            <a:r>
              <a:rPr lang="en-US" dirty="0" smtClean="0"/>
              <a:t>To gain </a:t>
            </a:r>
            <a:r>
              <a:rPr lang="en-US" dirty="0" smtClean="0"/>
              <a:t>more insight into the interdependence of the segmental and prosodic levels from a cross-linguistic </a:t>
            </a:r>
            <a:r>
              <a:rPr lang="en-US" dirty="0" smtClean="0"/>
              <a:t>perspective</a:t>
            </a:r>
          </a:p>
          <a:p>
            <a:endParaRPr lang="en-US" dirty="0" smtClean="0"/>
          </a:p>
          <a:p>
            <a:r>
              <a:rPr lang="en-US" dirty="0" smtClean="0"/>
              <a:t>What patterns of segmental and supra-segmental interactions are found cross-linguistically</a:t>
            </a:r>
            <a:r>
              <a:rPr lang="en-US" dirty="0" smtClean="0"/>
              <a:t>?</a:t>
            </a:r>
          </a:p>
          <a:p>
            <a:endParaRPr lang="en-US" dirty="0" smtClean="0"/>
          </a:p>
          <a:p>
            <a:r>
              <a:rPr lang="en-US" dirty="0" smtClean="0"/>
              <a:t>How </a:t>
            </a:r>
            <a:r>
              <a:rPr lang="en-US" dirty="0" smtClean="0"/>
              <a:t>does metrical structure influence segments, phonotactics, and phonological processes</a:t>
            </a:r>
            <a:r>
              <a:rPr lang="en-US" dirty="0" smtClean="0"/>
              <a:t>?</a:t>
            </a:r>
            <a:endParaRPr lang="en-US" dirty="0" smtClean="0"/>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Dunn (1999) on </a:t>
            </a:r>
            <a:r>
              <a:rPr lang="en-US" dirty="0" err="1" smtClean="0"/>
              <a:t>Skorik</a:t>
            </a:r>
            <a:endParaRPr lang="en-US" dirty="0"/>
          </a:p>
        </p:txBody>
      </p:sp>
      <p:sp>
        <p:nvSpPr>
          <p:cNvPr id="3" name="Content Placeholder 2"/>
          <p:cNvSpPr>
            <a:spLocks noGrp="1"/>
          </p:cNvSpPr>
          <p:nvPr>
            <p:ph idx="1"/>
          </p:nvPr>
        </p:nvSpPr>
        <p:spPr/>
        <p:txBody>
          <a:bodyPr/>
          <a:lstStyle/>
          <a:p>
            <a:r>
              <a:rPr lang="en-US" dirty="0" smtClean="0"/>
              <a:t>“Schoolteachers, who had all attended the same teachers’ college in St Petersburg, had received heavy exposure to </a:t>
            </a:r>
            <a:r>
              <a:rPr lang="en-US" dirty="0" err="1" smtClean="0"/>
              <a:t>Skorik’s</a:t>
            </a:r>
            <a:r>
              <a:rPr lang="en-US" dirty="0" smtClean="0"/>
              <a:t> Chukchi grammar, and accepted it as </a:t>
            </a:r>
            <a:r>
              <a:rPr lang="en-US" dirty="0" smtClean="0">
                <a:solidFill>
                  <a:srgbClr val="FF0000"/>
                </a:solidFill>
              </a:rPr>
              <a:t>the prestige standard</a:t>
            </a:r>
            <a:r>
              <a:rPr lang="en-US" dirty="0" smtClean="0"/>
              <a:t>, although admitting privately that </a:t>
            </a:r>
            <a:r>
              <a:rPr lang="en-US" dirty="0" smtClean="0">
                <a:solidFill>
                  <a:srgbClr val="FF0000"/>
                </a:solidFill>
              </a:rPr>
              <a:t>nobody they knew spoke like that</a:t>
            </a:r>
            <a:r>
              <a:rPr lang="en-US" dirty="0" smtClean="0"/>
              <a:t>… People are quite happy to conclude that </a:t>
            </a:r>
            <a:r>
              <a:rPr lang="en-US" u="sng" dirty="0" smtClean="0"/>
              <a:t>all</a:t>
            </a:r>
            <a:r>
              <a:rPr lang="en-US" dirty="0" smtClean="0"/>
              <a:t> Chukchi speakers use their native language incorrectly if popular usage does not agree with </a:t>
            </a:r>
            <a:r>
              <a:rPr lang="en-US" dirty="0" err="1" smtClean="0"/>
              <a:t>Skorik’s</a:t>
            </a:r>
            <a:r>
              <a:rPr lang="en-US" dirty="0" smtClean="0"/>
              <a:t> grammar.  While methodologically suspect, the greatest tragedy of this is that it frequently renders language teaching to non- and partial speakers completely </a:t>
            </a:r>
            <a:r>
              <a:rPr lang="en-US" dirty="0" smtClean="0">
                <a:solidFill>
                  <a:srgbClr val="FF0000"/>
                </a:solidFill>
              </a:rPr>
              <a:t>ineffective—the language they are taught does not correspond to that used in the community</a:t>
            </a:r>
            <a:r>
              <a:rPr lang="en-US" dirty="0" smtClean="0"/>
              <a:t>.” (Dunn 1999:16)</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Dunn (1999:1)</a:t>
            </a:r>
            <a:endParaRPr lang="en-US" dirty="0"/>
          </a:p>
        </p:txBody>
      </p:sp>
      <p:sp>
        <p:nvSpPr>
          <p:cNvPr id="3" name="Content Placeholder 2"/>
          <p:cNvSpPr>
            <a:spLocks noGrp="1"/>
          </p:cNvSpPr>
          <p:nvPr>
            <p:ph idx="1"/>
          </p:nvPr>
        </p:nvSpPr>
        <p:spPr/>
        <p:txBody>
          <a:bodyPr/>
          <a:lstStyle/>
          <a:p>
            <a:r>
              <a:rPr lang="en-US" sz="2000" dirty="0" smtClean="0"/>
              <a:t>"This </a:t>
            </a:r>
            <a:r>
              <a:rPr lang="en-US" sz="2000" dirty="0" smtClean="0"/>
              <a:t>'standard language' is an </a:t>
            </a:r>
            <a:r>
              <a:rPr lang="en-US" sz="2000" dirty="0" smtClean="0">
                <a:solidFill>
                  <a:srgbClr val="FF0000"/>
                </a:solidFill>
              </a:rPr>
              <a:t>artificial language </a:t>
            </a:r>
            <a:r>
              <a:rPr lang="en-US" sz="2000" dirty="0" smtClean="0"/>
              <a:t>based on conservative northern Chukchi, and which underwent various </a:t>
            </a:r>
            <a:r>
              <a:rPr lang="en-US" sz="2000" dirty="0" smtClean="0"/>
              <a:t>forms </a:t>
            </a:r>
            <a:r>
              <a:rPr lang="en-US" sz="2000" dirty="0" smtClean="0"/>
              <a:t>of engineering during the Soviet period</a:t>
            </a:r>
            <a:r>
              <a:rPr lang="en-US" sz="2000" dirty="0" smtClean="0"/>
              <a:t>.”</a:t>
            </a:r>
          </a:p>
          <a:p>
            <a:endParaRPr lang="en-US" dirty="0" smtClean="0"/>
          </a:p>
          <a:p>
            <a:r>
              <a:rPr lang="en-US" sz="2000" dirty="0" smtClean="0"/>
              <a:t>"Although </a:t>
            </a:r>
            <a:r>
              <a:rPr lang="en-US" sz="2000" dirty="0" smtClean="0"/>
              <a:t>the grammar includes copious numbers of example sentences, their naturalness as examples of Chukchi is questionable.  </a:t>
            </a:r>
            <a:r>
              <a:rPr lang="en-US" sz="2000" dirty="0" smtClean="0"/>
              <a:t>… suggesting </a:t>
            </a:r>
            <a:r>
              <a:rPr lang="en-US" sz="2000" dirty="0" smtClean="0"/>
              <a:t>strongly that they are either all translations of Russian, or worse, that </a:t>
            </a:r>
            <a:r>
              <a:rPr lang="en-US" sz="2000" dirty="0" smtClean="0">
                <a:solidFill>
                  <a:srgbClr val="FF0000"/>
                </a:solidFill>
              </a:rPr>
              <a:t>they are simply made </a:t>
            </a:r>
            <a:r>
              <a:rPr lang="en-US" sz="2000" dirty="0" smtClean="0">
                <a:solidFill>
                  <a:srgbClr val="FF0000"/>
                </a:solidFill>
              </a:rPr>
              <a:t>up</a:t>
            </a:r>
            <a:r>
              <a:rPr lang="en-US" sz="2000" dirty="0" smtClean="0">
                <a:solidFill>
                  <a:srgbClr val="FF0000"/>
                </a:solidFill>
              </a:rPr>
              <a:t> </a:t>
            </a:r>
            <a:r>
              <a:rPr lang="en-US" sz="2000" dirty="0" smtClean="0"/>
              <a:t>… Unless </a:t>
            </a:r>
            <a:r>
              <a:rPr lang="en-US" sz="2000" dirty="0" smtClean="0"/>
              <a:t>evidence is forthcoming that </a:t>
            </a:r>
            <a:r>
              <a:rPr lang="en-US" sz="2000" dirty="0" err="1" smtClean="0"/>
              <a:t>Skorik’s</a:t>
            </a:r>
            <a:r>
              <a:rPr lang="en-US" sz="2000" dirty="0" smtClean="0"/>
              <a:t> data represents a true, spoken variety [of] Chukchi it would be wise to </a:t>
            </a:r>
            <a:r>
              <a:rPr lang="en-US" sz="2000" dirty="0" smtClean="0">
                <a:solidFill>
                  <a:srgbClr val="FF0000"/>
                </a:solidFill>
              </a:rPr>
              <a:t>approach his materials with skepticism</a:t>
            </a:r>
            <a:r>
              <a:rPr lang="en-US" sz="2000" dirty="0" smtClean="0"/>
              <a:t>.” (Dunn 1999)</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a:t>
            </a:r>
            <a:r>
              <a:rPr lang="en-US" dirty="0" err="1" smtClean="0"/>
              <a:t>Skorik</a:t>
            </a:r>
            <a:r>
              <a:rPr lang="en-US" dirty="0" smtClean="0"/>
              <a:t> (1961) unusual?</a:t>
            </a:r>
            <a:endParaRPr lang="en-US" dirty="0"/>
          </a:p>
        </p:txBody>
      </p:sp>
      <p:sp>
        <p:nvSpPr>
          <p:cNvPr id="3" name="Content Placeholder 2"/>
          <p:cNvSpPr>
            <a:spLocks noGrp="1"/>
          </p:cNvSpPr>
          <p:nvPr>
            <p:ph idx="1"/>
          </p:nvPr>
        </p:nvSpPr>
        <p:spPr/>
        <p:txBody>
          <a:bodyPr/>
          <a:lstStyle/>
          <a:p>
            <a:r>
              <a:rPr lang="en-US" dirty="0" smtClean="0"/>
              <a:t>Large studies of phonological stress use grammars</a:t>
            </a:r>
          </a:p>
          <a:p>
            <a:pPr lvl="1"/>
            <a:r>
              <a:rPr lang="en-US" dirty="0" smtClean="0"/>
              <a:t>Hayes (1995), Gordon (1999)</a:t>
            </a:r>
          </a:p>
          <a:p>
            <a:r>
              <a:rPr lang="en-US" dirty="0" smtClean="0"/>
              <a:t>Gordon’s </a:t>
            </a:r>
            <a:r>
              <a:rPr lang="en-US" dirty="0" smtClean="0"/>
              <a:t>(1999: appendix 1) list of 392 stress </a:t>
            </a:r>
            <a:r>
              <a:rPr lang="en-US" dirty="0" smtClean="0"/>
              <a:t>systems</a:t>
            </a:r>
          </a:p>
          <a:p>
            <a:pPr lvl="1"/>
            <a:r>
              <a:rPr lang="en-US" dirty="0" smtClean="0"/>
              <a:t>mean </a:t>
            </a:r>
            <a:r>
              <a:rPr lang="en-US" dirty="0" smtClean="0"/>
              <a:t>publication date for earliest sources is 1972 and the median is 1975, so </a:t>
            </a:r>
            <a:r>
              <a:rPr lang="en-US" dirty="0" err="1" smtClean="0"/>
              <a:t>Skorik</a:t>
            </a:r>
            <a:r>
              <a:rPr lang="en-US" dirty="0" smtClean="0"/>
              <a:t> is </a:t>
            </a:r>
            <a:r>
              <a:rPr lang="en-US" dirty="0" smtClean="0"/>
              <a:t>slightly older than the </a:t>
            </a:r>
            <a:r>
              <a:rPr lang="en-US" dirty="0" smtClean="0"/>
              <a:t>average, but not too far</a:t>
            </a:r>
          </a:p>
          <a:p>
            <a:r>
              <a:rPr lang="en-US" dirty="0" smtClean="0"/>
              <a:t>Goals of grammar-writers</a:t>
            </a:r>
          </a:p>
          <a:p>
            <a:pPr lvl="1"/>
            <a:r>
              <a:rPr lang="en-US" dirty="0" smtClean="0"/>
              <a:t>To create a statement of normative behavior</a:t>
            </a:r>
          </a:p>
          <a:p>
            <a:pPr lvl="1"/>
            <a:r>
              <a:rPr lang="en-US" dirty="0" smtClean="0"/>
              <a:t>For religious, political, commercial, or other reasons ("it's a job", "save the languages")</a:t>
            </a:r>
          </a:p>
          <a:p>
            <a:r>
              <a:rPr lang="en-US" dirty="0" smtClean="0"/>
              <a:t>How many descriptions aim to describe the capabilities of a PhM?</a:t>
            </a: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Dunn (1999)</a:t>
            </a:r>
            <a:endParaRPr lang="en-US" dirty="0"/>
          </a:p>
        </p:txBody>
      </p:sp>
      <p:sp>
        <p:nvSpPr>
          <p:cNvPr id="3" name="Content Placeholder 2"/>
          <p:cNvSpPr>
            <a:spLocks noGrp="1"/>
          </p:cNvSpPr>
          <p:nvPr>
            <p:ph idx="1"/>
          </p:nvPr>
        </p:nvSpPr>
        <p:spPr/>
        <p:txBody>
          <a:bodyPr/>
          <a:lstStyle/>
          <a:p>
            <a:r>
              <a:rPr lang="en-US" dirty="0" smtClean="0"/>
              <a:t>“this is the first attempt at a comprehensive grammar of Chukchi which [is] … based on </a:t>
            </a:r>
            <a:r>
              <a:rPr lang="en-US" dirty="0" err="1" smtClean="0"/>
              <a:t>unelicited</a:t>
            </a:r>
            <a:r>
              <a:rPr lang="en-US" dirty="0" smtClean="0"/>
              <a:t> spoken language produced by </a:t>
            </a:r>
            <a:r>
              <a:rPr lang="en-US" dirty="0" smtClean="0"/>
              <a:t>near </a:t>
            </a:r>
            <a:r>
              <a:rPr lang="en-US" dirty="0" smtClean="0"/>
              <a:t>monolinguals.” (Dunn 1999:1)</a:t>
            </a:r>
          </a:p>
          <a:p>
            <a:endParaRPr lang="en-US" dirty="0" smtClean="0"/>
          </a:p>
          <a:p>
            <a:r>
              <a:rPr lang="en-US" dirty="0" smtClean="0"/>
              <a:t>But still about normative behavior</a:t>
            </a:r>
          </a:p>
          <a:p>
            <a:pPr lvl="1"/>
            <a:r>
              <a:rPr lang="en-US" dirty="0" smtClean="0"/>
              <a:t>Amalgamated the speech of many people</a:t>
            </a:r>
          </a:p>
          <a:p>
            <a:pPr lvl="1"/>
            <a:r>
              <a:rPr lang="en-US" dirty="0" smtClean="0"/>
              <a:t>Produced a synthesis that he called 'the Chukchi (</a:t>
            </a:r>
            <a:r>
              <a:rPr lang="en-US" dirty="0" err="1" smtClean="0"/>
              <a:t>Telqep</a:t>
            </a:r>
            <a:r>
              <a:rPr lang="en-US" dirty="0" smtClean="0"/>
              <a:t> dialect) language'</a:t>
            </a:r>
          </a:p>
          <a:p>
            <a:pPr lvl="1"/>
            <a:r>
              <a:rPr lang="en-US" dirty="0" smtClean="0"/>
              <a:t>What happened when people disagreed?  Democracy?</a:t>
            </a:r>
          </a:p>
          <a:p>
            <a:pPr lvl="1"/>
            <a:r>
              <a:rPr lang="en-US" dirty="0" smtClean="0"/>
              <a:t>If </a:t>
            </a:r>
            <a:r>
              <a:rPr lang="en-US" dirty="0" smtClean="0"/>
              <a:t>10 people said [</a:t>
            </a:r>
            <a:r>
              <a:rPr lang="en-US" dirty="0" err="1" smtClean="0"/>
              <a:t>ətlá</a:t>
            </a:r>
            <a:r>
              <a:rPr lang="en-US" dirty="0" smtClean="0"/>
              <a:t>] ‘mother’ and 4 said [</a:t>
            </a:r>
            <a:r>
              <a:rPr lang="en-US" dirty="0" err="1" smtClean="0"/>
              <a:t>ə́tla</a:t>
            </a:r>
            <a:r>
              <a:rPr lang="en-US" dirty="0" smtClean="0"/>
              <a:t>], which one is the Chukchi form?  Which one made it into the grammar?</a:t>
            </a:r>
            <a:endParaRPr lang="en-US" dirty="0" smtClean="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Suppose …</a:t>
            </a:r>
            <a:endParaRPr lang="en-US" dirty="0"/>
          </a:p>
        </p:txBody>
      </p:sp>
      <p:graphicFrame>
        <p:nvGraphicFramePr>
          <p:cNvPr id="4" name="Content Placeholder 3"/>
          <p:cNvGraphicFramePr>
            <a:graphicFrameLocks noGrp="1"/>
          </p:cNvGraphicFramePr>
          <p:nvPr>
            <p:ph idx="1"/>
          </p:nvPr>
        </p:nvGraphicFramePr>
        <p:xfrm>
          <a:off x="457200" y="1524000"/>
          <a:ext cx="8229600" cy="17526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'Chukchi' speakers</a:t>
                      </a:r>
                      <a:endParaRPr lang="en-US" dirty="0"/>
                    </a:p>
                  </a:txBody>
                  <a:tcPr/>
                </a:tc>
                <a:tc>
                  <a:txBody>
                    <a:bodyPr/>
                    <a:lstStyle/>
                    <a:p>
                      <a:r>
                        <a:rPr lang="en-US" dirty="0" smtClean="0"/>
                        <a:t>Stress where?</a:t>
                      </a:r>
                      <a:endParaRPr lang="en-US" dirty="0"/>
                    </a:p>
                  </a:txBody>
                  <a:tcPr/>
                </a:tc>
                <a:tc>
                  <a:txBody>
                    <a:bodyPr/>
                    <a:lstStyle/>
                    <a:p>
                      <a:r>
                        <a:rPr lang="en-US" dirty="0" smtClean="0"/>
                        <a:t>Avoid schwa?</a:t>
                      </a:r>
                      <a:endParaRPr lang="en-US" dirty="0"/>
                    </a:p>
                  </a:txBody>
                  <a:tcPr/>
                </a:tc>
                <a:tc>
                  <a:txBody>
                    <a:bodyPr/>
                    <a:lstStyle/>
                    <a:p>
                      <a:r>
                        <a:rPr lang="en-US" dirty="0" smtClean="0"/>
                        <a:t>Avoid</a:t>
                      </a:r>
                      <a:r>
                        <a:rPr lang="en-US" baseline="0" dirty="0" smtClean="0"/>
                        <a:t> final stress?</a:t>
                      </a:r>
                      <a:endParaRPr lang="en-US" dirty="0"/>
                    </a:p>
                  </a:txBody>
                  <a:tcPr/>
                </a:tc>
              </a:tr>
              <a:tr h="370840">
                <a:tc>
                  <a:txBody>
                    <a:bodyPr/>
                    <a:lstStyle/>
                    <a:p>
                      <a:r>
                        <a:rPr lang="en-US" i="1" dirty="0" err="1" smtClean="0">
                          <a:latin typeface="+mj-lt"/>
                        </a:rPr>
                        <a:t>Kromo</a:t>
                      </a:r>
                      <a:endParaRPr lang="en-US" i="1" dirty="0">
                        <a:latin typeface="+mj-lt"/>
                      </a:endParaRPr>
                    </a:p>
                  </a:txBody>
                  <a:tcPr/>
                </a:tc>
                <a:tc>
                  <a:txBody>
                    <a:bodyPr/>
                    <a:lstStyle/>
                    <a:p>
                      <a:r>
                        <a:rPr lang="en-US" dirty="0" smtClean="0"/>
                        <a:t>Penult</a:t>
                      </a:r>
                      <a:endParaRPr lang="en-US" dirty="0"/>
                    </a:p>
                  </a:txBody>
                  <a:tcPr/>
                </a:tc>
                <a:tc>
                  <a:txBody>
                    <a:bodyPr/>
                    <a:lstStyle/>
                    <a:p>
                      <a:r>
                        <a:rPr lang="en-US" dirty="0" smtClean="0"/>
                        <a:t>Yes</a:t>
                      </a:r>
                      <a:endParaRPr lang="en-US" dirty="0"/>
                    </a:p>
                  </a:txBody>
                  <a:tcPr/>
                </a:tc>
                <a:tc>
                  <a:txBody>
                    <a:bodyPr/>
                    <a:lstStyle/>
                    <a:p>
                      <a:r>
                        <a:rPr lang="en-US" dirty="0" smtClean="0"/>
                        <a:t>No</a:t>
                      </a:r>
                      <a:endParaRPr lang="en-US" dirty="0"/>
                    </a:p>
                  </a:txBody>
                  <a:tcPr/>
                </a:tc>
              </a:tr>
              <a:tr h="370840">
                <a:tc>
                  <a:txBody>
                    <a:bodyPr/>
                    <a:lstStyle/>
                    <a:p>
                      <a:r>
                        <a:rPr lang="en-US" i="1" dirty="0" err="1" smtClean="0">
                          <a:latin typeface="+mj-lt"/>
                        </a:rPr>
                        <a:t>Təwiwi</a:t>
                      </a:r>
                      <a:endParaRPr lang="en-US" i="1" dirty="0">
                        <a:latin typeface="+mj-lt"/>
                      </a:endParaRPr>
                    </a:p>
                  </a:txBody>
                  <a:tcPr/>
                </a:tc>
                <a:tc>
                  <a:txBody>
                    <a:bodyPr/>
                    <a:lstStyle/>
                    <a:p>
                      <a:r>
                        <a:rPr lang="en-US" dirty="0" smtClean="0"/>
                        <a:t>Penult</a:t>
                      </a:r>
                      <a:endParaRPr lang="en-US" dirty="0"/>
                    </a:p>
                  </a:txBody>
                  <a:tcPr/>
                </a:tc>
                <a:tc>
                  <a:txBody>
                    <a:bodyPr/>
                    <a:lstStyle/>
                    <a:p>
                      <a:r>
                        <a:rPr lang="en-US" dirty="0" smtClean="0"/>
                        <a:t>No</a:t>
                      </a:r>
                      <a:endParaRPr lang="en-US" dirty="0"/>
                    </a:p>
                  </a:txBody>
                  <a:tcPr/>
                </a:tc>
                <a:tc>
                  <a:txBody>
                    <a:bodyPr/>
                    <a:lstStyle/>
                    <a:p>
                      <a:r>
                        <a:rPr lang="en-US" dirty="0" smtClean="0"/>
                        <a:t>Yes</a:t>
                      </a:r>
                      <a:endParaRPr lang="en-US" dirty="0"/>
                    </a:p>
                  </a:txBody>
                  <a:tcPr/>
                </a:tc>
              </a:tr>
              <a:tr h="370840">
                <a:tc>
                  <a:txBody>
                    <a:bodyPr/>
                    <a:lstStyle/>
                    <a:p>
                      <a:r>
                        <a:rPr lang="en-US" i="1" dirty="0" err="1" smtClean="0">
                          <a:latin typeface="+mj-lt"/>
                        </a:rPr>
                        <a:t>Rərowtat</a:t>
                      </a:r>
                      <a:endParaRPr lang="en-US" i="1" dirty="0">
                        <a:latin typeface="+mj-lt"/>
                      </a:endParaRPr>
                    </a:p>
                  </a:txBody>
                  <a:tcPr/>
                </a:tc>
                <a:tc>
                  <a:txBody>
                    <a:bodyPr/>
                    <a:lstStyle/>
                    <a:p>
                      <a:r>
                        <a:rPr lang="en-US" dirty="0" smtClean="0"/>
                        <a:t>Antepenult</a:t>
                      </a:r>
                      <a:endParaRPr lang="en-US" dirty="0"/>
                    </a:p>
                  </a:txBody>
                  <a:tcPr/>
                </a:tc>
                <a:tc>
                  <a:txBody>
                    <a:bodyPr/>
                    <a:lstStyle/>
                    <a:p>
                      <a:r>
                        <a:rPr lang="en-US" dirty="0" smtClean="0"/>
                        <a:t>Yes</a:t>
                      </a:r>
                      <a:endParaRPr lang="en-US" dirty="0"/>
                    </a:p>
                  </a:txBody>
                  <a:tcPr/>
                </a:tc>
                <a:tc>
                  <a:txBody>
                    <a:bodyPr/>
                    <a:lstStyle/>
                    <a:p>
                      <a:r>
                        <a:rPr lang="en-US" dirty="0" smtClean="0"/>
                        <a:t>Yes</a:t>
                      </a:r>
                      <a:endParaRPr lang="en-US" dirty="0"/>
                    </a:p>
                  </a:txBody>
                  <a:tcPr/>
                </a:tc>
              </a:tr>
            </a:tbl>
          </a:graphicData>
        </a:graphic>
      </p:graphicFrame>
      <p:sp>
        <p:nvSpPr>
          <p:cNvPr id="5" name="TextBox 4"/>
          <p:cNvSpPr txBox="1"/>
          <p:nvPr/>
        </p:nvSpPr>
        <p:spPr>
          <a:xfrm>
            <a:off x="609600" y="3733800"/>
            <a:ext cx="8034572" cy="2185214"/>
          </a:xfrm>
          <a:prstGeom prst="rect">
            <a:avLst/>
          </a:prstGeom>
          <a:noFill/>
        </p:spPr>
        <p:txBody>
          <a:bodyPr wrap="none" rtlCol="0">
            <a:spAutoFit/>
          </a:bodyPr>
          <a:lstStyle/>
          <a:p>
            <a:r>
              <a:rPr lang="en-US" sz="2000" dirty="0" smtClean="0"/>
              <a:t>Democracy:</a:t>
            </a:r>
          </a:p>
          <a:p>
            <a:pPr>
              <a:buFont typeface="Arial" pitchFamily="34" charset="0"/>
              <a:buChar char="•"/>
            </a:pPr>
            <a:r>
              <a:rPr lang="en-US" sz="2000" dirty="0" smtClean="0"/>
              <a:t> "Chukchi" stresses the penult, avoids schwa, and avoids final stress</a:t>
            </a:r>
          </a:p>
          <a:p>
            <a:pPr>
              <a:buFont typeface="Arial" pitchFamily="34" charset="0"/>
              <a:buChar char="•"/>
            </a:pPr>
            <a:endParaRPr lang="en-US" sz="2000" dirty="0" smtClean="0"/>
          </a:p>
          <a:p>
            <a:pPr>
              <a:buFont typeface="Arial" pitchFamily="34" charset="0"/>
              <a:buChar char="•"/>
            </a:pPr>
            <a:r>
              <a:rPr lang="en-US" sz="2000" dirty="0" smtClean="0"/>
              <a:t> But there is </a:t>
            </a:r>
            <a:r>
              <a:rPr lang="en-US" sz="2000" u="sng" dirty="0" smtClean="0"/>
              <a:t>no PhM</a:t>
            </a:r>
            <a:r>
              <a:rPr lang="en-US" sz="2000" dirty="0" smtClean="0"/>
              <a:t> that generates this pattern</a:t>
            </a:r>
          </a:p>
          <a:p>
            <a:pPr lvl="1">
              <a:buFont typeface="Arial" pitchFamily="34" charset="0"/>
              <a:buChar char="•"/>
            </a:pPr>
            <a:r>
              <a:rPr lang="en-US" sz="2000" dirty="0" smtClean="0"/>
              <a:t> Perhaps this pattern is impossible</a:t>
            </a:r>
          </a:p>
          <a:p>
            <a:endParaRPr lang="en-US" dirty="0" smtClean="0"/>
          </a:p>
          <a:p>
            <a:endParaRPr lang="en-US" dirty="0"/>
          </a:p>
        </p:txBody>
      </p:sp>
      <p:sp>
        <p:nvSpPr>
          <p:cNvPr id="6" name="Oval 5"/>
          <p:cNvSpPr/>
          <p:nvPr/>
        </p:nvSpPr>
        <p:spPr>
          <a:xfrm>
            <a:off x="2514600" y="2057400"/>
            <a:ext cx="11430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495800" y="2133600"/>
            <a:ext cx="11430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495800" y="2895600"/>
            <a:ext cx="1143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77000" y="2514600"/>
            <a:ext cx="11430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PhM or person?</a:t>
            </a:r>
            <a:endParaRPr lang="en-US" dirty="0"/>
          </a:p>
        </p:txBody>
      </p:sp>
      <p:sp>
        <p:nvSpPr>
          <p:cNvPr id="3" name="Content Placeholder 2"/>
          <p:cNvSpPr>
            <a:spLocks noGrp="1"/>
          </p:cNvSpPr>
          <p:nvPr>
            <p:ph idx="1"/>
          </p:nvPr>
        </p:nvSpPr>
        <p:spPr/>
        <p:txBody>
          <a:bodyPr/>
          <a:lstStyle/>
          <a:p>
            <a:r>
              <a:rPr lang="en-US" dirty="0" err="1" smtClean="0"/>
              <a:t>Multilinguals</a:t>
            </a:r>
            <a:r>
              <a:rPr lang="en-US" dirty="0" smtClean="0"/>
              <a:t> have several PhMs</a:t>
            </a:r>
          </a:p>
          <a:p>
            <a:pPr lvl="1"/>
            <a:r>
              <a:rPr lang="en-US" dirty="0" smtClean="0"/>
              <a:t>Speech must be controlled for PhM</a:t>
            </a:r>
          </a:p>
          <a:p>
            <a:endParaRPr lang="en-US" dirty="0" smtClean="0"/>
          </a:p>
          <a:p>
            <a:r>
              <a:rPr lang="en-US" dirty="0" smtClean="0"/>
              <a:t>“Full </a:t>
            </a:r>
            <a:r>
              <a:rPr lang="en-US" dirty="0" smtClean="0"/>
              <a:t>speakers [of Chukchi] </a:t>
            </a:r>
            <a:r>
              <a:rPr lang="en-US" dirty="0" smtClean="0">
                <a:solidFill>
                  <a:srgbClr val="FF0000"/>
                </a:solidFill>
              </a:rPr>
              <a:t>generally</a:t>
            </a:r>
            <a:r>
              <a:rPr lang="en-US" dirty="0" smtClean="0"/>
              <a:t> keep the two languages apart, but in certain circumstances speakers </a:t>
            </a:r>
            <a:r>
              <a:rPr lang="en-US" dirty="0" smtClean="0">
                <a:solidFill>
                  <a:srgbClr val="FF0000"/>
                </a:solidFill>
              </a:rPr>
              <a:t>switch</a:t>
            </a:r>
            <a:r>
              <a:rPr lang="en-US" dirty="0" smtClean="0"/>
              <a:t> between Chukchi and Russian within a single sentence.” </a:t>
            </a:r>
            <a:r>
              <a:rPr lang="en-US" dirty="0" smtClean="0"/>
              <a:t>(Dunn 1999:14)</a:t>
            </a:r>
          </a:p>
          <a:p>
            <a:endParaRPr lang="en-US" dirty="0" smtClean="0"/>
          </a:p>
          <a:p>
            <a:r>
              <a:rPr lang="en-US" dirty="0" smtClean="0"/>
              <a:t>“</a:t>
            </a:r>
            <a:r>
              <a:rPr lang="en-US" dirty="0" smtClean="0"/>
              <a:t>In </a:t>
            </a:r>
            <a:r>
              <a:rPr lang="en-US" dirty="0" err="1" smtClean="0"/>
              <a:t>Tawajwaam</a:t>
            </a:r>
            <a:r>
              <a:rPr lang="en-US" dirty="0" smtClean="0"/>
              <a:t> the language of day-to-day communication is Russian.  People of about 30 years and older speaker Chukchi, and the elderly are monolingual.  The bilinguals use a certain amount of code-switching” (p.16).</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Speech Style</a:t>
            </a:r>
            <a:endParaRPr lang="en-US" dirty="0"/>
          </a:p>
        </p:txBody>
      </p:sp>
      <p:sp>
        <p:nvSpPr>
          <p:cNvPr id="3" name="Content Placeholder 2"/>
          <p:cNvSpPr>
            <a:spLocks noGrp="1"/>
          </p:cNvSpPr>
          <p:nvPr>
            <p:ph idx="1"/>
          </p:nvPr>
        </p:nvSpPr>
        <p:spPr/>
        <p:txBody>
          <a:bodyPr/>
          <a:lstStyle/>
          <a:p>
            <a:r>
              <a:rPr lang="en-US" dirty="0" smtClean="0"/>
              <a:t>Everyone(?) has multiple speech styles</a:t>
            </a:r>
          </a:p>
          <a:p>
            <a:endParaRPr lang="en-US" dirty="0" smtClean="0"/>
          </a:p>
          <a:p>
            <a:r>
              <a:rPr lang="en-US" dirty="0" smtClean="0"/>
              <a:t>“</a:t>
            </a:r>
            <a:r>
              <a:rPr lang="en-US" dirty="0" smtClean="0"/>
              <a:t>This work focuses on a subset of speech genres … (i) conversation, (ii) elicited monologues, and (iii) folktales.” (p.17-18).</a:t>
            </a:r>
          </a:p>
          <a:p>
            <a:endParaRPr lang="en-US" dirty="0" smtClean="0"/>
          </a:p>
          <a:p>
            <a:r>
              <a:rPr lang="en-US" dirty="0" smtClean="0"/>
              <a:t>“</a:t>
            </a:r>
            <a:r>
              <a:rPr lang="en-US" dirty="0" smtClean="0"/>
              <a:t>The examples of conversation were limited to incidental conversation and semi-interview situations with one (younger, usually less fluent) native speaker talking with a </a:t>
            </a:r>
            <a:r>
              <a:rPr lang="en-US" dirty="0" err="1" smtClean="0"/>
              <a:t>knowledgable</a:t>
            </a:r>
            <a:r>
              <a:rPr lang="en-US" dirty="0" smtClean="0"/>
              <a:t> older speaker about a topic selected by me and the interviewer.”</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Eliciting my data</a:t>
            </a:r>
            <a:endParaRPr lang="en-US" dirty="0"/>
          </a:p>
        </p:txBody>
      </p:sp>
      <p:graphicFrame>
        <p:nvGraphicFramePr>
          <p:cNvPr id="4" name="Content Placeholder 3"/>
          <p:cNvGraphicFramePr>
            <a:graphicFrameLocks noGrp="1"/>
          </p:cNvGraphicFramePr>
          <p:nvPr>
            <p:ph idx="1"/>
          </p:nvPr>
        </p:nvGraphicFramePr>
        <p:xfrm>
          <a:off x="457200" y="1524000"/>
          <a:ext cx="8229600" cy="12852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n-US" dirty="0"/>
                    </a:p>
                  </a:txBody>
                  <a:tcPr/>
                </a:tc>
                <a:tc>
                  <a:txBody>
                    <a:bodyPr/>
                    <a:lstStyle/>
                    <a:p>
                      <a:r>
                        <a:rPr lang="en-US" dirty="0" smtClean="0"/>
                        <a:t>butter</a:t>
                      </a:r>
                      <a:endParaRPr lang="en-US" dirty="0"/>
                    </a:p>
                  </a:txBody>
                  <a:tcPr/>
                </a:tc>
                <a:tc>
                  <a:txBody>
                    <a:bodyPr/>
                    <a:lstStyle/>
                    <a:p>
                      <a:r>
                        <a:rPr lang="en-US" dirty="0" smtClean="0"/>
                        <a:t>metre</a:t>
                      </a:r>
                      <a:endParaRPr lang="en-US" dirty="0"/>
                    </a:p>
                  </a:txBody>
                  <a:tcPr/>
                </a:tc>
                <a:tc>
                  <a:txBody>
                    <a:bodyPr/>
                    <a:lstStyle/>
                    <a:p>
                      <a:r>
                        <a:rPr lang="en-US" dirty="0" smtClean="0"/>
                        <a:t>hospital</a:t>
                      </a:r>
                      <a:endParaRPr lang="en-US" dirty="0"/>
                    </a:p>
                  </a:txBody>
                  <a:tcPr/>
                </a:tc>
              </a:tr>
              <a:tr h="370840">
                <a:tc>
                  <a:txBody>
                    <a:bodyPr/>
                    <a:lstStyle/>
                    <a:p>
                      <a:r>
                        <a:rPr lang="en-US" dirty="0" smtClean="0"/>
                        <a:t>Informal</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err="1" smtClean="0">
                          <a:solidFill>
                            <a:schemeClr val="dk1"/>
                          </a:solidFill>
                          <a:latin typeface="Doulos SIL" pitchFamily="2" charset="0"/>
                          <a:ea typeface="+mn-ea"/>
                          <a:cs typeface="+mn-cs"/>
                        </a:rPr>
                        <a:t>bʌ</a:t>
                      </a:r>
                      <a:r>
                        <a:rPr lang="en-US" sz="2400" kern="1200" dirty="0" err="1" smtClean="0">
                          <a:solidFill>
                            <a:schemeClr val="dk1"/>
                          </a:solidFill>
                          <a:latin typeface="Doulos SIL" pitchFamily="2" charset="0"/>
                          <a:ea typeface="+mn-ea"/>
                          <a:cs typeface="+mn-cs"/>
                          <a:sym typeface="SILDoulos IPA93"/>
                        </a:rPr>
                        <a:t></a:t>
                      </a:r>
                      <a:r>
                        <a:rPr lang="en-US" sz="2400" kern="1200" dirty="0" err="1" smtClean="0">
                          <a:solidFill>
                            <a:schemeClr val="dk1"/>
                          </a:solidFill>
                          <a:latin typeface="Doulos SIL" pitchFamily="2" charset="0"/>
                          <a:ea typeface="+mn-ea"/>
                          <a:cs typeface="+mn-cs"/>
                        </a:rPr>
                        <a:t>ɾə</a:t>
                      </a:r>
                      <a:endParaRPr lang="en-US" sz="2400" dirty="0" smtClean="0">
                        <a:latin typeface="Doulos SIL" pitchFamily="2" charset="0"/>
                      </a:endParaRPr>
                    </a:p>
                  </a:txBody>
                  <a:tcPr/>
                </a:tc>
                <a:tc>
                  <a:txBody>
                    <a:bodyPr/>
                    <a:lstStyle/>
                    <a:p>
                      <a:r>
                        <a:rPr lang="en-US" sz="2400" kern="1200" dirty="0" err="1" smtClean="0">
                          <a:solidFill>
                            <a:schemeClr val="dk1"/>
                          </a:solidFill>
                          <a:latin typeface="Doulos SIL" pitchFamily="2" charset="0"/>
                          <a:ea typeface="+mn-ea"/>
                          <a:cs typeface="+mn-cs"/>
                        </a:rPr>
                        <a:t>míːɾə</a:t>
                      </a:r>
                      <a:endParaRPr lang="en-US" sz="2400" dirty="0">
                        <a:latin typeface="Doulos SIL" pitchFamily="2" charset="0"/>
                      </a:endParaRPr>
                    </a:p>
                  </a:txBody>
                  <a:tcPr/>
                </a:tc>
                <a:tc>
                  <a:txBody>
                    <a:bodyPr/>
                    <a:lstStyle/>
                    <a:p>
                      <a:r>
                        <a:rPr lang="en-US" sz="2400" kern="1200" dirty="0" err="1" smtClean="0">
                          <a:solidFill>
                            <a:schemeClr val="dk1"/>
                          </a:solidFill>
                          <a:latin typeface="Doulos SIL" pitchFamily="2" charset="0"/>
                          <a:ea typeface="+mn-ea"/>
                          <a:cs typeface="+mn-cs"/>
                        </a:rPr>
                        <a:t>hɔ</a:t>
                      </a:r>
                      <a:r>
                        <a:rPr lang="en-US" sz="2400" kern="1200" dirty="0" err="1" smtClean="0">
                          <a:solidFill>
                            <a:schemeClr val="dk1"/>
                          </a:solidFill>
                          <a:latin typeface="Doulos SIL" pitchFamily="2" charset="0"/>
                          <a:ea typeface="+mn-ea"/>
                          <a:cs typeface="+mn-cs"/>
                          <a:sym typeface="SILDoulos IPA93"/>
                        </a:rPr>
                        <a:t></a:t>
                      </a:r>
                      <a:r>
                        <a:rPr lang="en-US" sz="2400" kern="1200" dirty="0" err="1" smtClean="0">
                          <a:solidFill>
                            <a:schemeClr val="dk1"/>
                          </a:solidFill>
                          <a:latin typeface="Doulos SIL" pitchFamily="2" charset="0"/>
                          <a:ea typeface="+mn-ea"/>
                          <a:cs typeface="+mn-cs"/>
                        </a:rPr>
                        <a:t>spəɾəʊ</a:t>
                      </a:r>
                      <a:endParaRPr lang="en-US" sz="2400" dirty="0">
                        <a:latin typeface="Doulos SIL" pitchFamily="2" charset="0"/>
                      </a:endParaRPr>
                    </a:p>
                  </a:txBody>
                  <a:tcPr/>
                </a:tc>
              </a:tr>
              <a:tr h="370840">
                <a:tc>
                  <a:txBody>
                    <a:bodyPr/>
                    <a:lstStyle/>
                    <a:p>
                      <a:r>
                        <a:rPr lang="en-US" dirty="0" err="1" smtClean="0"/>
                        <a:t>Acrolect</a:t>
                      </a:r>
                      <a:endParaRPr lang="en-US" dirty="0"/>
                    </a:p>
                  </a:txBody>
                  <a:tcPr/>
                </a:tc>
                <a:tc>
                  <a:txBody>
                    <a:bodyPr/>
                    <a:lstStyle/>
                    <a:p>
                      <a:r>
                        <a:rPr lang="en-US" sz="2400" kern="1200" dirty="0" err="1" smtClean="0">
                          <a:solidFill>
                            <a:schemeClr val="dk1"/>
                          </a:solidFill>
                          <a:latin typeface="Doulos SIL" pitchFamily="2" charset="0"/>
                          <a:ea typeface="+mn-ea"/>
                          <a:cs typeface="+mn-cs"/>
                        </a:rPr>
                        <a:t>bʌ</a:t>
                      </a:r>
                      <a:r>
                        <a:rPr lang="en-US" sz="2400" kern="1200" dirty="0" err="1" smtClean="0">
                          <a:solidFill>
                            <a:schemeClr val="dk1"/>
                          </a:solidFill>
                          <a:latin typeface="Doulos SIL" pitchFamily="2" charset="0"/>
                          <a:ea typeface="+mn-ea"/>
                          <a:cs typeface="+mn-cs"/>
                          <a:sym typeface="SILDoulos IPA93"/>
                        </a:rPr>
                        <a:t></a:t>
                      </a:r>
                      <a:r>
                        <a:rPr lang="en-US" sz="2400" kern="1200" dirty="0" err="1" smtClean="0">
                          <a:solidFill>
                            <a:schemeClr val="dk1"/>
                          </a:solidFill>
                          <a:latin typeface="Doulos SIL" pitchFamily="2" charset="0"/>
                          <a:ea typeface="+mn-ea"/>
                          <a:cs typeface="+mn-cs"/>
                        </a:rPr>
                        <a:t>ɾə</a:t>
                      </a:r>
                      <a:endParaRPr lang="en-US" sz="2400" dirty="0">
                        <a:latin typeface="Doulos SIL" pitchFamily="2"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err="1" smtClean="0">
                          <a:solidFill>
                            <a:schemeClr val="dk1"/>
                          </a:solidFill>
                          <a:latin typeface="Doulos SIL" pitchFamily="2" charset="0"/>
                          <a:ea typeface="+mn-ea"/>
                          <a:cs typeface="+mn-cs"/>
                        </a:rPr>
                        <a:t>míːtə</a:t>
                      </a:r>
                      <a:endParaRPr lang="en-US" sz="2400" dirty="0" smtClean="0">
                        <a:latin typeface="Doulos SIL" pitchFamily="2" charset="0"/>
                      </a:endParaRPr>
                    </a:p>
                  </a:txBody>
                  <a:tcPr/>
                </a:tc>
                <a:tc>
                  <a:txBody>
                    <a:bodyPr/>
                    <a:lstStyle/>
                    <a:p>
                      <a:r>
                        <a:rPr lang="en-US" sz="2400" kern="1200" dirty="0" err="1" smtClean="0">
                          <a:solidFill>
                            <a:schemeClr val="dk1"/>
                          </a:solidFill>
                          <a:latin typeface="Doulos SIL" pitchFamily="2" charset="0"/>
                          <a:ea typeface="+mn-ea"/>
                          <a:cs typeface="+mn-cs"/>
                        </a:rPr>
                        <a:t>hɔ</a:t>
                      </a:r>
                      <a:r>
                        <a:rPr lang="en-US" sz="2400" kern="1200" dirty="0" err="1" smtClean="0">
                          <a:solidFill>
                            <a:schemeClr val="dk1"/>
                          </a:solidFill>
                          <a:latin typeface="Doulos SIL" pitchFamily="2" charset="0"/>
                          <a:ea typeface="+mn-ea"/>
                          <a:cs typeface="+mn-cs"/>
                          <a:sym typeface="SILDoulos IPA93"/>
                        </a:rPr>
                        <a:t></a:t>
                      </a:r>
                      <a:r>
                        <a:rPr lang="en-US" sz="2400" kern="1200" dirty="0" err="1" smtClean="0">
                          <a:solidFill>
                            <a:schemeClr val="dk1"/>
                          </a:solidFill>
                          <a:latin typeface="Doulos SIL" pitchFamily="2" charset="0"/>
                          <a:ea typeface="+mn-ea"/>
                          <a:cs typeface="+mn-cs"/>
                        </a:rPr>
                        <a:t>spətɫ</a:t>
                      </a:r>
                      <a:endParaRPr lang="en-US" sz="2400" dirty="0">
                        <a:latin typeface="Doulos SIL" pitchFamily="2" charset="0"/>
                      </a:endParaRPr>
                    </a:p>
                  </a:txBody>
                  <a:tcPr/>
                </a:tc>
              </a:tr>
            </a:tbl>
          </a:graphicData>
        </a:graphic>
      </p:graphicFrame>
      <p:sp>
        <p:nvSpPr>
          <p:cNvPr id="5" name="TextBox 4"/>
          <p:cNvSpPr txBox="1"/>
          <p:nvPr/>
        </p:nvSpPr>
        <p:spPr>
          <a:xfrm>
            <a:off x="1066800" y="2819401"/>
            <a:ext cx="5928226" cy="3323987"/>
          </a:xfrm>
          <a:prstGeom prst="rect">
            <a:avLst/>
          </a:prstGeom>
          <a:noFill/>
        </p:spPr>
        <p:txBody>
          <a:bodyPr wrap="square" rtlCol="0">
            <a:spAutoFit/>
          </a:bodyPr>
          <a:lstStyle/>
          <a:p>
            <a:r>
              <a:rPr lang="en-US" sz="2000" dirty="0" smtClean="0"/>
              <a:t>Elicitation possibilities, no control for speech style</a:t>
            </a:r>
          </a:p>
          <a:p>
            <a:endParaRPr lang="en-US" sz="2000" dirty="0" smtClean="0"/>
          </a:p>
          <a:p>
            <a:r>
              <a:rPr lang="en-US" sz="2000" dirty="0" smtClean="0"/>
              <a:t>{</a:t>
            </a:r>
            <a:r>
              <a:rPr lang="en-US" sz="2000" dirty="0" err="1" smtClean="0">
                <a:solidFill>
                  <a:schemeClr val="dk1"/>
                </a:solidFill>
                <a:latin typeface="Doulos SIL" pitchFamily="2" charset="0"/>
              </a:rPr>
              <a:t>míː</a:t>
            </a:r>
            <a:r>
              <a:rPr lang="en-US" sz="2000" dirty="0" err="1" smtClean="0">
                <a:solidFill>
                  <a:schemeClr val="dk1"/>
                </a:solidFill>
                <a:latin typeface="Doulos SIL" pitchFamily="2" charset="0"/>
              </a:rPr>
              <a:t>ɾə</a:t>
            </a:r>
            <a:r>
              <a:rPr lang="en-US" sz="2000" dirty="0" smtClean="0">
                <a:solidFill>
                  <a:schemeClr val="dk1"/>
                </a:solidFill>
                <a:latin typeface="Doulos SIL" pitchFamily="2" charset="0"/>
              </a:rPr>
              <a:t>, </a:t>
            </a:r>
            <a:r>
              <a:rPr lang="en-US" sz="2000" dirty="0" err="1" smtClean="0">
                <a:solidFill>
                  <a:schemeClr val="dk1"/>
                </a:solidFill>
              </a:rPr>
              <a:t>hɔ</a:t>
            </a:r>
            <a:r>
              <a:rPr lang="en-US" sz="2000" dirty="0" err="1" smtClean="0">
                <a:solidFill>
                  <a:schemeClr val="dk1"/>
                </a:solidFill>
                <a:sym typeface="SILDoulos IPA93"/>
              </a:rPr>
              <a:t></a:t>
            </a:r>
            <a:r>
              <a:rPr lang="en-US" sz="2000" dirty="0" err="1" smtClean="0">
                <a:solidFill>
                  <a:schemeClr val="dk1"/>
                </a:solidFill>
              </a:rPr>
              <a:t>spəɾəʊ</a:t>
            </a:r>
            <a:r>
              <a:rPr lang="en-US" sz="2000" dirty="0" smtClean="0"/>
              <a:t>}  = PhM</a:t>
            </a:r>
          </a:p>
          <a:p>
            <a:r>
              <a:rPr lang="en-US" sz="2000" dirty="0" smtClean="0"/>
              <a:t>{</a:t>
            </a:r>
            <a:r>
              <a:rPr lang="en-US" sz="2000" dirty="0" err="1" smtClean="0">
                <a:solidFill>
                  <a:schemeClr val="dk1"/>
                </a:solidFill>
                <a:latin typeface="Doulos SIL" pitchFamily="2" charset="0"/>
              </a:rPr>
              <a:t>míːɾə</a:t>
            </a:r>
            <a:r>
              <a:rPr lang="en-US" sz="2000" dirty="0" smtClean="0">
                <a:solidFill>
                  <a:schemeClr val="dk1"/>
                </a:solidFill>
                <a:latin typeface="Doulos SIL" pitchFamily="2" charset="0"/>
              </a:rPr>
              <a:t>, </a:t>
            </a:r>
            <a:r>
              <a:rPr lang="en-US" sz="2000" dirty="0" err="1" smtClean="0">
                <a:solidFill>
                  <a:schemeClr val="dk1"/>
                </a:solidFill>
              </a:rPr>
              <a:t>hɔ</a:t>
            </a:r>
            <a:r>
              <a:rPr lang="en-US" sz="2000" dirty="0" err="1" smtClean="0">
                <a:solidFill>
                  <a:schemeClr val="dk1"/>
                </a:solidFill>
                <a:sym typeface="SILDoulos IPA93"/>
              </a:rPr>
              <a:t></a:t>
            </a:r>
            <a:r>
              <a:rPr lang="en-US" sz="2000" dirty="0" err="1" smtClean="0">
                <a:solidFill>
                  <a:schemeClr val="dk1"/>
                </a:solidFill>
              </a:rPr>
              <a:t>spətɫ</a:t>
            </a:r>
            <a:r>
              <a:rPr lang="en-US" sz="2000" dirty="0" smtClean="0"/>
              <a:t>}     = Not a PhM</a:t>
            </a:r>
          </a:p>
          <a:p>
            <a:r>
              <a:rPr lang="en-US" sz="2000" dirty="0" smtClean="0"/>
              <a:t>{</a:t>
            </a:r>
            <a:r>
              <a:rPr lang="en-US" sz="2000" dirty="0" err="1" smtClean="0">
                <a:solidFill>
                  <a:schemeClr val="dk1"/>
                </a:solidFill>
                <a:latin typeface="Doulos SIL" pitchFamily="2" charset="0"/>
              </a:rPr>
              <a:t>míːtə</a:t>
            </a:r>
            <a:r>
              <a:rPr lang="en-US" sz="2000" dirty="0" smtClean="0"/>
              <a:t>, </a:t>
            </a:r>
            <a:r>
              <a:rPr lang="en-US" sz="2000" dirty="0" err="1" smtClean="0">
                <a:solidFill>
                  <a:schemeClr val="dk1"/>
                </a:solidFill>
              </a:rPr>
              <a:t>hɔ</a:t>
            </a:r>
            <a:r>
              <a:rPr lang="en-US" sz="2000" dirty="0" err="1" smtClean="0">
                <a:solidFill>
                  <a:schemeClr val="dk1"/>
                </a:solidFill>
                <a:sym typeface="SILDoulos IPA93"/>
              </a:rPr>
              <a:t></a:t>
            </a:r>
            <a:r>
              <a:rPr lang="en-US" sz="2000" dirty="0" err="1" smtClean="0">
                <a:solidFill>
                  <a:schemeClr val="dk1"/>
                </a:solidFill>
              </a:rPr>
              <a:t>spəɾəʊ</a:t>
            </a:r>
            <a:r>
              <a:rPr lang="en-US" sz="2000" dirty="0" smtClean="0"/>
              <a:t>}  = Not a PhM</a:t>
            </a:r>
            <a:endParaRPr lang="en-US" sz="2000" dirty="0" smtClean="0"/>
          </a:p>
          <a:p>
            <a:r>
              <a:rPr lang="en-US" sz="2000" dirty="0" smtClean="0"/>
              <a:t>{</a:t>
            </a:r>
            <a:r>
              <a:rPr lang="en-US" sz="2000" dirty="0" err="1" smtClean="0">
                <a:solidFill>
                  <a:schemeClr val="dk1"/>
                </a:solidFill>
                <a:latin typeface="Doulos SIL" pitchFamily="2" charset="0"/>
              </a:rPr>
              <a:t>míː</a:t>
            </a:r>
            <a:r>
              <a:rPr lang="en-US" sz="2000" dirty="0" err="1" smtClean="0">
                <a:solidFill>
                  <a:schemeClr val="dk1"/>
                </a:solidFill>
                <a:latin typeface="Doulos SIL" pitchFamily="2" charset="0"/>
              </a:rPr>
              <a:t>tə</a:t>
            </a:r>
            <a:r>
              <a:rPr lang="en-US" sz="2000" dirty="0" smtClean="0"/>
              <a:t>, </a:t>
            </a:r>
            <a:r>
              <a:rPr lang="en-US" sz="2000" dirty="0" err="1" smtClean="0">
                <a:solidFill>
                  <a:schemeClr val="dk1"/>
                </a:solidFill>
              </a:rPr>
              <a:t>hɔ</a:t>
            </a:r>
            <a:r>
              <a:rPr lang="en-US" sz="2000" dirty="0" err="1" smtClean="0">
                <a:solidFill>
                  <a:schemeClr val="dk1"/>
                </a:solidFill>
                <a:sym typeface="SILDoulos IPA93"/>
              </a:rPr>
              <a:t></a:t>
            </a:r>
            <a:r>
              <a:rPr lang="en-US" sz="2000" dirty="0" err="1" smtClean="0">
                <a:solidFill>
                  <a:schemeClr val="dk1"/>
                </a:solidFill>
              </a:rPr>
              <a:t>spətɫ</a:t>
            </a:r>
            <a:r>
              <a:rPr lang="en-US" sz="2000" dirty="0" smtClean="0"/>
              <a:t>}     = PhM</a:t>
            </a:r>
          </a:p>
          <a:p>
            <a:endParaRPr lang="en-US" dirty="0" smtClean="0"/>
          </a:p>
          <a:p>
            <a:endParaRPr lang="en-US" dirty="0" smtClean="0"/>
          </a:p>
          <a:p>
            <a:endParaRPr lang="en-US" dirty="0" smtClean="0"/>
          </a:p>
          <a:p>
            <a:endParaRPr lang="en-US" dirty="0" smtClean="0"/>
          </a:p>
          <a:p>
            <a:endParaRPr lang="en-US" dirty="0"/>
          </a:p>
        </p:txBody>
      </p:sp>
      <p:sp>
        <p:nvSpPr>
          <p:cNvPr id="6" name="TextBox 5"/>
          <p:cNvSpPr txBox="1"/>
          <p:nvPr/>
        </p:nvSpPr>
        <p:spPr>
          <a:xfrm>
            <a:off x="432961" y="5334000"/>
            <a:ext cx="8711039" cy="1015663"/>
          </a:xfrm>
          <a:prstGeom prst="rect">
            <a:avLst/>
          </a:prstGeom>
          <a:noFill/>
        </p:spPr>
        <p:txBody>
          <a:bodyPr wrap="none" rtlCol="0">
            <a:spAutoFit/>
          </a:bodyPr>
          <a:lstStyle/>
          <a:p>
            <a:r>
              <a:rPr lang="en-US" sz="2000" dirty="0" smtClean="0"/>
              <a:t>Q: In the journal </a:t>
            </a:r>
            <a:r>
              <a:rPr lang="en-US" sz="2000" i="1" dirty="0" smtClean="0"/>
              <a:t>Phonology</a:t>
            </a:r>
            <a:r>
              <a:rPr lang="en-US" sz="2000" dirty="0" smtClean="0"/>
              <a:t>, how many articles state that they controlled for</a:t>
            </a:r>
          </a:p>
          <a:p>
            <a:r>
              <a:rPr lang="en-US" sz="2000" dirty="0" smtClean="0"/>
              <a:t>speech style, and explained how they did it?</a:t>
            </a:r>
          </a:p>
          <a:p>
            <a:r>
              <a:rPr lang="en-US" sz="2000" dirty="0" smtClean="0"/>
              <a:t>A: I found one: Broselow et al. (1997)</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Meadow Mari pooling</a:t>
            </a:r>
            <a:endParaRPr lang="en-US" dirty="0"/>
          </a:p>
        </p:txBody>
      </p:sp>
      <p:sp>
        <p:nvSpPr>
          <p:cNvPr id="3" name="Content Placeholder 2"/>
          <p:cNvSpPr>
            <a:spLocks noGrp="1"/>
          </p:cNvSpPr>
          <p:nvPr>
            <p:ph idx="1"/>
          </p:nvPr>
        </p:nvSpPr>
        <p:spPr/>
        <p:txBody>
          <a:bodyPr/>
          <a:lstStyle/>
          <a:p>
            <a:r>
              <a:rPr lang="en-US" dirty="0" smtClean="0"/>
              <a:t>Stress the rightmost non-schwa, avoiding word-final e/o/</a:t>
            </a:r>
            <a:r>
              <a:rPr lang="en-US" dirty="0" smtClean="0">
                <a:latin typeface="Verdana"/>
              </a:rPr>
              <a:t>ø too; else the leftmost syllable</a:t>
            </a:r>
          </a:p>
          <a:p>
            <a:pPr lvl="1"/>
            <a:r>
              <a:rPr lang="en-US" dirty="0" err="1" smtClean="0">
                <a:latin typeface="+mj-lt"/>
              </a:rPr>
              <a:t>Co.'Co</a:t>
            </a:r>
            <a:endParaRPr lang="en-US" dirty="0" smtClean="0">
              <a:latin typeface="+mj-lt"/>
            </a:endParaRPr>
          </a:p>
          <a:p>
            <a:pPr lvl="1"/>
            <a:r>
              <a:rPr lang="en-US" dirty="0" smtClean="0">
                <a:latin typeface="+mj-lt"/>
              </a:rPr>
              <a:t>'</a:t>
            </a:r>
            <a:r>
              <a:rPr lang="en-US" dirty="0" err="1" smtClean="0">
                <a:latin typeface="+mj-lt"/>
              </a:rPr>
              <a:t>Co.Cə</a:t>
            </a:r>
            <a:endParaRPr lang="en-US" dirty="0" smtClean="0">
              <a:latin typeface="+mj-lt"/>
            </a:endParaRPr>
          </a:p>
          <a:p>
            <a:pPr lvl="1"/>
            <a:r>
              <a:rPr lang="en-US" dirty="0" smtClean="0">
                <a:latin typeface="+mj-lt"/>
              </a:rPr>
              <a:t>'</a:t>
            </a:r>
            <a:r>
              <a:rPr lang="en-US" dirty="0" err="1" smtClean="0">
                <a:latin typeface="+mj-lt"/>
              </a:rPr>
              <a:t>Co.Ce</a:t>
            </a:r>
            <a:endParaRPr lang="en-US" dirty="0" smtClean="0">
              <a:latin typeface="+mj-lt"/>
            </a:endParaRPr>
          </a:p>
          <a:p>
            <a:pPr lvl="1"/>
            <a:r>
              <a:rPr lang="en-US" dirty="0" smtClean="0">
                <a:latin typeface="+mj-lt"/>
              </a:rPr>
              <a:t>'</a:t>
            </a:r>
            <a:r>
              <a:rPr lang="en-US" dirty="0" err="1" smtClean="0">
                <a:latin typeface="+mj-lt"/>
              </a:rPr>
              <a:t>Cə.Ce</a:t>
            </a:r>
            <a:endParaRPr lang="en-US" dirty="0" smtClean="0">
              <a:latin typeface="+mj-lt"/>
            </a:endParaRPr>
          </a:p>
          <a:p>
            <a:pPr lvl="1"/>
            <a:r>
              <a:rPr lang="en-US" dirty="0" smtClean="0">
                <a:latin typeface="+mj-lt"/>
              </a:rPr>
              <a:t>'</a:t>
            </a:r>
            <a:r>
              <a:rPr lang="en-US" dirty="0" err="1" smtClean="0">
                <a:latin typeface="+mj-lt"/>
              </a:rPr>
              <a:t>Cə.C</a:t>
            </a:r>
            <a:r>
              <a:rPr lang="en-US" dirty="0" err="1" smtClean="0">
                <a:latin typeface="+mj-lt"/>
              </a:rPr>
              <a:t>ə</a:t>
            </a:r>
            <a:endParaRPr lang="en-US" dirty="0" smtClean="0">
              <a:latin typeface="+mj-lt"/>
            </a:endParaRPr>
          </a:p>
          <a:p>
            <a:endParaRPr lang="en-US" dirty="0" smtClean="0">
              <a:latin typeface="Verdana"/>
            </a:endParaRPr>
          </a:p>
          <a:p>
            <a:r>
              <a:rPr lang="en-US" dirty="0" smtClean="0">
                <a:latin typeface="Verdana"/>
              </a:rPr>
              <a:t>Lehiste et al. (2005)'s phonetic study identified vowel duration as marking stress</a:t>
            </a:r>
          </a:p>
          <a:p>
            <a:pPr lvl="1"/>
            <a:r>
              <a:rPr lang="en-US" dirty="0" smtClean="0">
                <a:latin typeface="Verdana"/>
              </a:rPr>
              <a:t>They then checked to see if their subjects' duration matched the traditional stress descriptions</a:t>
            </a:r>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Actual PhMs </a:t>
            </a:r>
            <a:r>
              <a:rPr lang="en-US" dirty="0" smtClean="0">
                <a:sym typeface="Symbol"/>
              </a:rPr>
              <a:t> "Mari"</a:t>
            </a:r>
            <a:endParaRPr lang="en-US" dirty="0"/>
          </a:p>
        </p:txBody>
      </p:sp>
      <p:graphicFrame>
        <p:nvGraphicFramePr>
          <p:cNvPr id="4" name="Content Placeholder 3"/>
          <p:cNvGraphicFramePr>
            <a:graphicFrameLocks noGrp="1"/>
          </p:cNvGraphicFramePr>
          <p:nvPr>
            <p:ph idx="1"/>
          </p:nvPr>
        </p:nvGraphicFramePr>
        <p:xfrm>
          <a:off x="609600" y="1295400"/>
          <a:ext cx="7543802" cy="4663440"/>
        </p:xfrm>
        <a:graphic>
          <a:graphicData uri="http://schemas.openxmlformats.org/drawingml/2006/table">
            <a:tbl>
              <a:tblPr/>
              <a:tblGrid>
                <a:gridCol w="1135786"/>
                <a:gridCol w="672505"/>
                <a:gridCol w="633009"/>
                <a:gridCol w="698125"/>
                <a:gridCol w="698125"/>
                <a:gridCol w="580703"/>
                <a:gridCol w="698125"/>
                <a:gridCol w="698125"/>
                <a:gridCol w="593513"/>
                <a:gridCol w="1135786"/>
              </a:tblGrid>
              <a:tr h="259976">
                <a:tc>
                  <a:txBody>
                    <a:bodyPr/>
                    <a:lstStyle/>
                    <a:p>
                      <a:pPr marL="0" marR="0">
                        <a:spcBef>
                          <a:spcPts val="0"/>
                        </a:spcBef>
                        <a:spcAft>
                          <a:spcPts val="0"/>
                        </a:spcAft>
                      </a:pPr>
                      <a:endParaRPr lang="en-US" sz="1800" dirty="0">
                        <a:latin typeface="Times New Roman"/>
                        <a:ea typeface="Calibri"/>
                        <a:cs typeface="LUPalatinoPlai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LV</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ST</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VN</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VA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EI</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AA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NK</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JT</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latin typeface="Times New Roman"/>
                          <a:ea typeface="Calibri"/>
                          <a:cs typeface="LUPalatinoPlain"/>
                        </a:rPr>
                        <a:t>Pooled</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dirty="0" err="1">
                          <a:latin typeface="Times New Roman"/>
                          <a:ea typeface="Calibri"/>
                        </a:rPr>
                        <a:t>š</a:t>
                      </a:r>
                      <a:r>
                        <a:rPr lang="en-US" sz="1800" dirty="0" err="1">
                          <a:latin typeface="Doulos SIL"/>
                          <a:ea typeface="Calibri"/>
                          <a:cs typeface="LUPalatinoPlain"/>
                        </a:rPr>
                        <a:t>ə</a:t>
                      </a:r>
                      <a:r>
                        <a:rPr lang="en-US" sz="1800" dirty="0" err="1">
                          <a:latin typeface="Times New Roman"/>
                          <a:ea typeface="Calibri"/>
                          <a:cs typeface="LUPalatinoPlain"/>
                        </a:rPr>
                        <a:t>ŋa</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k</a:t>
                      </a:r>
                      <a:r>
                        <a:rPr lang="en-US" sz="1800">
                          <a:latin typeface="Doulos SIL"/>
                          <a:ea typeface="Calibri"/>
                          <a:cs typeface="LUPalatinoPlain"/>
                        </a:rPr>
                        <a:t>ə</a:t>
                      </a:r>
                      <a:r>
                        <a:rPr lang="en-US" sz="1800">
                          <a:latin typeface="Times New Roman"/>
                          <a:ea typeface="Calibri"/>
                          <a:cs typeface="LUPalatinoPlain"/>
                        </a:rPr>
                        <a:t>ne</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1</a:t>
                      </a:r>
                      <a:r>
                        <a:rPr lang="en-US" sz="1800">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dirty="0" err="1">
                          <a:latin typeface="Times New Roman"/>
                          <a:ea typeface="Calibri"/>
                          <a:cs typeface="LUPalatinoPlain"/>
                        </a:rPr>
                        <a:t>č</a:t>
                      </a:r>
                      <a:r>
                        <a:rPr lang="en-US" sz="1800" dirty="0" err="1">
                          <a:latin typeface="Doulos SIL"/>
                          <a:ea typeface="Calibri"/>
                          <a:cs typeface="LUPalatinoPlain"/>
                        </a:rPr>
                        <a:t>ə</a:t>
                      </a:r>
                      <a:r>
                        <a:rPr lang="en-US" sz="1800" dirty="0" err="1">
                          <a:latin typeface="Times New Roman"/>
                          <a:ea typeface="Calibri"/>
                          <a:cs typeface="LUPalatinoPlain"/>
                        </a:rPr>
                        <a:t>ke</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r>
                        <a:rPr lang="en-US" sz="1800">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k</a:t>
                      </a:r>
                      <a:r>
                        <a:rPr lang="en-US" sz="1800">
                          <a:latin typeface="Doulos SIL"/>
                          <a:ea typeface="Calibri"/>
                          <a:cs typeface="LUPalatinoPlain"/>
                        </a:rPr>
                        <a:t>ə</a:t>
                      </a:r>
                      <a:r>
                        <a:rPr lang="en-US" sz="1800">
                          <a:latin typeface="Times New Roman"/>
                          <a:ea typeface="Calibri"/>
                        </a:rPr>
                        <a:t>š</a:t>
                      </a:r>
                      <a:r>
                        <a:rPr lang="en-US" sz="1800">
                          <a:latin typeface="Times New Roman"/>
                          <a:ea typeface="Calibri"/>
                          <a:cs typeface="LUPalatinoPlain"/>
                        </a:rPr>
                        <a:t>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kugu</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ida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vita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rPr>
                        <a:t>š</a:t>
                      </a:r>
                      <a:r>
                        <a:rPr lang="en-US" sz="1800">
                          <a:latin typeface="Times New Roman"/>
                          <a:ea typeface="Calibri"/>
                          <a:cs typeface="LUPalatinoPlain"/>
                        </a:rPr>
                        <a:t>unna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59976">
                <a:tc>
                  <a:txBody>
                    <a:bodyPr/>
                    <a:lstStyle/>
                    <a:p>
                      <a:pPr marL="0" marR="0">
                        <a:spcBef>
                          <a:spcPts val="0"/>
                        </a:spcBef>
                        <a:spcAft>
                          <a:spcPts val="0"/>
                        </a:spcAft>
                      </a:pPr>
                      <a:r>
                        <a:rPr lang="en-US" sz="1800">
                          <a:latin typeface="Times New Roman"/>
                          <a:ea typeface="Calibri"/>
                          <a:cs typeface="LUPalatinoPlain"/>
                        </a:rPr>
                        <a:t>ijda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highlight>
                            <a:srgbClr val="FFFF00"/>
                          </a:highlight>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purde</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kidda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pörtda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akla</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ludde</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1</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2</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59976">
                <a:tc>
                  <a:txBody>
                    <a:bodyPr/>
                    <a:lstStyle/>
                    <a:p>
                      <a:pPr marL="0" marR="0">
                        <a:spcBef>
                          <a:spcPts val="0"/>
                        </a:spcBef>
                        <a:spcAft>
                          <a:spcPts val="0"/>
                        </a:spcAft>
                      </a:pPr>
                      <a:r>
                        <a:rPr lang="en-US" sz="1800">
                          <a:latin typeface="Times New Roman"/>
                          <a:ea typeface="Calibri"/>
                          <a:cs typeface="LUPalatinoPlain"/>
                        </a:rPr>
                        <a:t>lua</a:t>
                      </a:r>
                      <a:r>
                        <a:rPr lang="en-US" sz="1800">
                          <a:latin typeface="Times New Roman"/>
                          <a:ea typeface="Calibri"/>
                        </a:rPr>
                        <a:t>š</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9976">
                <a:tc>
                  <a:txBody>
                    <a:bodyPr/>
                    <a:lstStyle/>
                    <a:p>
                      <a:pPr marL="0" marR="0">
                        <a:spcBef>
                          <a:spcPts val="0"/>
                        </a:spcBef>
                        <a:spcAft>
                          <a:spcPts val="0"/>
                        </a:spcAft>
                      </a:pPr>
                      <a:r>
                        <a:rPr lang="en-US" sz="1800">
                          <a:latin typeface="Times New Roman"/>
                          <a:ea typeface="Calibri"/>
                          <a:cs typeface="LUPalatinoPlain"/>
                        </a:rPr>
                        <a:t>jere</a:t>
                      </a:r>
                      <a:r>
                        <a:rPr lang="en-US" sz="1800">
                          <a:latin typeface="Times New Roman"/>
                          <a:ea typeface="Calibri"/>
                        </a:rPr>
                        <a:t>š</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highlight>
                            <a:srgbClr val="FFFF00"/>
                          </a:highlight>
                          <a:latin typeface="Times New Roman"/>
                          <a:ea typeface="Calibri"/>
                          <a:cs typeface="LUPalatinoPlain"/>
                        </a:rPr>
                        <a:t>1</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a:latin typeface="Times New Roman"/>
                          <a:ea typeface="Calibri"/>
                          <a:cs typeface="LUPalatinoPlain"/>
                        </a:rPr>
                        <a:t>2</a:t>
                      </a:r>
                      <a:endParaRPr lang="en-US" sz="18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u="sng" dirty="0">
                          <a:latin typeface="Times New Roman"/>
                          <a:ea typeface="Calibri"/>
                          <a:cs typeface="LUPalatinoPlain"/>
                        </a:rPr>
                        <a:t>2</a:t>
                      </a:r>
                      <a:endParaRPr lang="en-US" sz="1800" dirty="0">
                        <a:latin typeface="Times New Roman"/>
                        <a:ea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685800" y="6096000"/>
            <a:ext cx="6218369" cy="461665"/>
          </a:xfrm>
          <a:prstGeom prst="rect">
            <a:avLst/>
          </a:prstGeom>
          <a:noFill/>
        </p:spPr>
        <p:txBody>
          <a:bodyPr wrap="none" rtlCol="0">
            <a:spAutoFit/>
          </a:bodyPr>
          <a:lstStyle/>
          <a:p>
            <a:r>
              <a:rPr lang="en-US" sz="2400" dirty="0" smtClean="0"/>
              <a:t>Is there a PhM that generates "Mari" stress?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Sonority-driven stress in Chukchi</a:t>
            </a:r>
            <a:endParaRPr lang="en-US" dirty="0"/>
          </a:p>
        </p:txBody>
      </p:sp>
      <p:sp>
        <p:nvSpPr>
          <p:cNvPr id="3" name="Content Placeholder 2"/>
          <p:cNvSpPr>
            <a:spLocks noGrp="1"/>
          </p:cNvSpPr>
          <p:nvPr>
            <p:ph idx="1"/>
          </p:nvPr>
        </p:nvSpPr>
        <p:spPr>
          <a:xfrm>
            <a:off x="457200" y="1371600"/>
            <a:ext cx="8229600" cy="5029200"/>
          </a:xfrm>
        </p:spPr>
        <p:txBody>
          <a:bodyPr/>
          <a:lstStyle/>
          <a:p>
            <a:r>
              <a:rPr lang="en-US" dirty="0" smtClean="0"/>
              <a:t>Stress the rightmost syllable of the root</a:t>
            </a:r>
          </a:p>
          <a:p>
            <a:pPr>
              <a:buNone/>
            </a:pPr>
            <a:r>
              <a:rPr lang="en-US" sz="1800" dirty="0" smtClean="0"/>
              <a:t>	</a:t>
            </a:r>
            <a:r>
              <a:rPr lang="en-US" sz="1800" dirty="0" smtClean="0"/>
              <a:t>	</a:t>
            </a:r>
            <a:r>
              <a:rPr lang="en-US" sz="1800" dirty="0" err="1" smtClean="0"/>
              <a:t>winrét-əkə</a:t>
            </a:r>
            <a:r>
              <a:rPr lang="en-US" sz="1800" dirty="0" smtClean="0"/>
              <a:t> 		‘</a:t>
            </a:r>
            <a:r>
              <a:rPr lang="en-US" sz="1800" dirty="0" smtClean="0"/>
              <a:t>help-3sg’</a:t>
            </a:r>
          </a:p>
          <a:p>
            <a:pPr>
              <a:buNone/>
            </a:pPr>
            <a:r>
              <a:rPr lang="en-US" sz="1800" dirty="0" smtClean="0"/>
              <a:t>	</a:t>
            </a:r>
            <a:r>
              <a:rPr lang="en-US" sz="1800" dirty="0" smtClean="0"/>
              <a:t>	</a:t>
            </a:r>
            <a:r>
              <a:rPr lang="en-US" sz="1800" dirty="0" err="1" smtClean="0"/>
              <a:t>jará-ŋə</a:t>
            </a:r>
            <a:r>
              <a:rPr lang="en-US" sz="1800" dirty="0" smtClean="0"/>
              <a:t> 			‘</a:t>
            </a:r>
            <a:r>
              <a:rPr lang="en-US" sz="1800" dirty="0" smtClean="0"/>
              <a:t>house-abs </a:t>
            </a:r>
            <a:r>
              <a:rPr lang="en-US" sz="1800" dirty="0" err="1" smtClean="0"/>
              <a:t>sg</a:t>
            </a:r>
            <a:r>
              <a:rPr lang="en-US" sz="1800" dirty="0" smtClean="0"/>
              <a:t>’</a:t>
            </a:r>
          </a:p>
          <a:p>
            <a:pPr>
              <a:buNone/>
            </a:pPr>
            <a:r>
              <a:rPr lang="en-US" sz="1800" dirty="0" smtClean="0"/>
              <a:t>	</a:t>
            </a:r>
            <a:r>
              <a:rPr lang="en-US" sz="1800" dirty="0" smtClean="0"/>
              <a:t>	</a:t>
            </a:r>
            <a:r>
              <a:rPr lang="en-US" sz="1800" dirty="0" err="1" smtClean="0"/>
              <a:t>reqoká-lgən</a:t>
            </a:r>
            <a:r>
              <a:rPr lang="en-US" sz="1800" dirty="0" smtClean="0"/>
              <a:t> 		‘</a:t>
            </a:r>
            <a:r>
              <a:rPr lang="en-US" sz="1800" dirty="0" smtClean="0"/>
              <a:t>sand’</a:t>
            </a:r>
          </a:p>
          <a:p>
            <a:pPr>
              <a:buNone/>
            </a:pPr>
            <a:endParaRPr lang="en-US" dirty="0" smtClean="0"/>
          </a:p>
          <a:p>
            <a:r>
              <a:rPr lang="en-US" dirty="0" smtClean="0"/>
              <a:t>But avoid stressing a schwa</a:t>
            </a:r>
          </a:p>
          <a:p>
            <a:pPr>
              <a:buNone/>
            </a:pPr>
            <a:r>
              <a:rPr lang="en-US" sz="1800" dirty="0" smtClean="0"/>
              <a:t>		</a:t>
            </a:r>
            <a:r>
              <a:rPr lang="en-US" sz="1800" dirty="0" err="1" smtClean="0"/>
              <a:t>pátgərg-ən</a:t>
            </a:r>
            <a:r>
              <a:rPr lang="en-US" sz="1800" dirty="0" smtClean="0"/>
              <a:t> 		‘</a:t>
            </a:r>
            <a:r>
              <a:rPr lang="en-US" sz="1800" dirty="0" smtClean="0"/>
              <a:t>hole’</a:t>
            </a:r>
          </a:p>
          <a:p>
            <a:pPr>
              <a:buNone/>
            </a:pPr>
            <a:r>
              <a:rPr lang="en-US" sz="1800" dirty="0" smtClean="0"/>
              <a:t>	</a:t>
            </a:r>
            <a:r>
              <a:rPr lang="en-US" sz="1800" dirty="0" smtClean="0"/>
              <a:t>	</a:t>
            </a:r>
            <a:r>
              <a:rPr lang="en-US" sz="1800" dirty="0" err="1" smtClean="0"/>
              <a:t>rócgəp-ək</a:t>
            </a:r>
            <a:r>
              <a:rPr lang="en-US" sz="1800" dirty="0" smtClean="0"/>
              <a:t> </a:t>
            </a:r>
            <a:r>
              <a:rPr lang="en-US" sz="1800" dirty="0" smtClean="0"/>
              <a:t>		‘enervate’</a:t>
            </a:r>
            <a:endParaRPr lang="en-US" dirty="0" smtClean="0"/>
          </a:p>
          <a:p>
            <a:endParaRPr lang="en-US" sz="1800" dirty="0" smtClean="0"/>
          </a:p>
          <a:p>
            <a:r>
              <a:rPr lang="en-US" dirty="0" smtClean="0"/>
              <a:t>And avoid high vowels [i u] when more sonorous vowels [e o a] are available</a:t>
            </a:r>
          </a:p>
          <a:p>
            <a:pPr>
              <a:buNone/>
            </a:pPr>
            <a:r>
              <a:rPr lang="en-US" sz="1800" dirty="0" smtClean="0"/>
              <a:t>		</a:t>
            </a:r>
            <a:r>
              <a:rPr lang="en-US" sz="1800" dirty="0" err="1" smtClean="0"/>
              <a:t>wéni</a:t>
            </a:r>
            <a:r>
              <a:rPr lang="en-US" sz="1800" dirty="0" smtClean="0"/>
              <a:t>-wen </a:t>
            </a:r>
            <a:r>
              <a:rPr lang="en-US" sz="1800" dirty="0" smtClean="0"/>
              <a:t>		‘</a:t>
            </a:r>
            <a:r>
              <a:rPr lang="en-US" sz="1800" dirty="0" smtClean="0"/>
              <a:t>bell’</a:t>
            </a:r>
          </a:p>
          <a:p>
            <a:pPr>
              <a:buNone/>
            </a:pPr>
            <a:r>
              <a:rPr lang="en-US" sz="1800" dirty="0" smtClean="0"/>
              <a:t>		</a:t>
            </a:r>
            <a:r>
              <a:rPr lang="en-US" sz="1800" dirty="0" err="1" smtClean="0"/>
              <a:t>céri-cer</a:t>
            </a:r>
            <a:r>
              <a:rPr lang="en-US" sz="1800" dirty="0" smtClean="0"/>
              <a:t> </a:t>
            </a:r>
            <a:r>
              <a:rPr lang="en-US" sz="1800" dirty="0" smtClean="0"/>
              <a:t>		‘</a:t>
            </a:r>
            <a:r>
              <a:rPr lang="en-US" sz="1800" dirty="0" smtClean="0"/>
              <a:t>dirt’</a:t>
            </a:r>
          </a:p>
          <a:p>
            <a:pPr>
              <a:buNone/>
            </a:pPr>
            <a:r>
              <a:rPr lang="en-US" sz="1800" dirty="0" smtClean="0"/>
              <a:t>		</a:t>
            </a:r>
            <a:r>
              <a:rPr lang="en-US" sz="1800" dirty="0" err="1" smtClean="0"/>
              <a:t>kéli-kel</a:t>
            </a:r>
            <a:r>
              <a:rPr lang="en-US" sz="1800" dirty="0" smtClean="0"/>
              <a:t> </a:t>
            </a:r>
            <a:r>
              <a:rPr lang="en-US" sz="1800" dirty="0" smtClean="0"/>
              <a:t>		'paper'</a:t>
            </a:r>
            <a:endParaRPr lang="en-US" sz="1800" dirty="0" smtClean="0"/>
          </a:p>
          <a:p>
            <a:endParaRPr lang="en-US" sz="1800" dirty="0" smtClean="0"/>
          </a:p>
          <a:p>
            <a:pPr>
              <a:buNone/>
            </a:pPr>
            <a:r>
              <a:rPr lang="en-US" sz="1800" dirty="0" smtClean="0"/>
              <a:t>	</a:t>
            </a:r>
            <a:r>
              <a:rPr lang="en-US" sz="1800" dirty="0" smtClean="0"/>
              <a:t>	</a:t>
            </a:r>
            <a:endParaRPr lang="en-US"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which PhM are you using now?</a:t>
            </a:r>
            <a:endParaRPr lang="en-US" dirty="0"/>
          </a:p>
        </p:txBody>
      </p:sp>
      <p:sp>
        <p:nvSpPr>
          <p:cNvPr id="3" name="Content Placeholder 2"/>
          <p:cNvSpPr>
            <a:spLocks noGrp="1"/>
          </p:cNvSpPr>
          <p:nvPr>
            <p:ph idx="1"/>
          </p:nvPr>
        </p:nvSpPr>
        <p:spPr/>
        <p:txBody>
          <a:bodyPr/>
          <a:lstStyle/>
          <a:p>
            <a:r>
              <a:rPr lang="en-US" dirty="0" smtClean="0"/>
              <a:t>For perception, the situation is much trickier</a:t>
            </a:r>
          </a:p>
          <a:p>
            <a:r>
              <a:rPr lang="en-US" dirty="0" smtClean="0"/>
              <a:t>When we ask "Is this form acceptable to you?" which PhM is being used?</a:t>
            </a:r>
          </a:p>
          <a:p>
            <a:endParaRPr lang="en-US" dirty="0" smtClean="0"/>
          </a:p>
          <a:p>
            <a:r>
              <a:rPr lang="en-US" dirty="0" smtClean="0"/>
              <a:t>van </a:t>
            </a:r>
            <a:r>
              <a:rPr lang="en-US" dirty="0" err="1" smtClean="0"/>
              <a:t>Zanten</a:t>
            </a:r>
            <a:r>
              <a:rPr lang="en-US" dirty="0" smtClean="0"/>
              <a:t> et al. (2004) in a perceptual experiment about Indonesian stress (which avoids stressed schwa):</a:t>
            </a:r>
          </a:p>
          <a:p>
            <a:pPr lvl="1"/>
            <a:r>
              <a:rPr lang="en-US" dirty="0" smtClean="0"/>
              <a:t>“We presented the listeners with a great variety of pitch movements as regards shapes and locations.  All these stimuli were acceptable to the listeners.  One listener actually remarked that he could hear that the stimuli were different, but that he, as an Indonesian, was used to different pronunciations, and that all stimuli were quite acceptable to him.” (p.10)</a:t>
            </a:r>
          </a:p>
          <a:p>
            <a:pPr lvl="1"/>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Lexicon vs. PhM: stress source ambiguity</a:t>
            </a:r>
            <a:endParaRPr lang="en-US" dirty="0"/>
          </a:p>
        </p:txBody>
      </p:sp>
      <p:grpSp>
        <p:nvGrpSpPr>
          <p:cNvPr id="4" name="Content Placeholder 3"/>
          <p:cNvGrpSpPr>
            <a:grpSpLocks noGrp="1"/>
          </p:cNvGrpSpPr>
          <p:nvPr>
            <p:ph idx="1"/>
          </p:nvPr>
        </p:nvGrpSpPr>
        <p:grpSpPr>
          <a:xfrm>
            <a:off x="457200" y="1524000"/>
            <a:ext cx="8229600" cy="4533900"/>
            <a:chOff x="1752600" y="1371600"/>
            <a:chExt cx="5486400" cy="6064250"/>
          </a:xfrm>
        </p:grpSpPr>
        <p:grpSp>
          <p:nvGrpSpPr>
            <p:cNvPr id="5" name="Group 37"/>
            <p:cNvGrpSpPr/>
            <p:nvPr/>
          </p:nvGrpSpPr>
          <p:grpSpPr>
            <a:xfrm>
              <a:off x="1752600" y="1371600"/>
              <a:ext cx="5486400" cy="6064250"/>
              <a:chOff x="1752600" y="1371600"/>
              <a:chExt cx="5486400" cy="6064250"/>
            </a:xfrm>
          </p:grpSpPr>
          <p:grpSp>
            <p:nvGrpSpPr>
              <p:cNvPr id="7" name="Group 2"/>
              <p:cNvGrpSpPr>
                <a:grpSpLocks/>
              </p:cNvGrpSpPr>
              <p:nvPr/>
            </p:nvGrpSpPr>
            <p:grpSpPr bwMode="auto">
              <a:xfrm>
                <a:off x="1752600" y="1371600"/>
                <a:ext cx="5486400" cy="6064250"/>
                <a:chOff x="2710" y="2020"/>
                <a:chExt cx="6819" cy="9550"/>
              </a:xfrm>
            </p:grpSpPr>
            <p:sp>
              <p:nvSpPr>
                <p:cNvPr id="9"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14"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15"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16"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17"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19"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20"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21"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22"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23"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Neuro-motor interface</a:t>
                  </a:r>
                  <a:endParaRPr kumimoji="0" lang="en-US" sz="1800" b="0" i="0" u="none" strike="noStrike" cap="none" normalizeH="0" baseline="0" smtClean="0">
                    <a:ln>
                      <a:noFill/>
                    </a:ln>
                    <a:solidFill>
                      <a:schemeClr val="tx1"/>
                    </a:solidFill>
                    <a:effectLst/>
                    <a:latin typeface="Arial" pitchFamily="34" charset="0"/>
                  </a:endParaRPr>
                </a:p>
              </p:txBody>
            </p:sp>
            <p:cxnSp>
              <p:nvCxnSpPr>
                <p:cNvPr id="24"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25"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26"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27"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32"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33"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34"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35"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36"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37"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38"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39"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8" name="TextBox 7"/>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6" name="Oval 5"/>
            <p:cNvSpPr/>
            <p:nvPr/>
          </p:nvSpPr>
          <p:spPr>
            <a:xfrm>
              <a:off x="3276600" y="2209800"/>
              <a:ext cx="2971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Oval 39"/>
          <p:cNvSpPr/>
          <p:nvPr/>
        </p:nvSpPr>
        <p:spPr>
          <a:xfrm>
            <a:off x="3352800" y="1676400"/>
            <a:ext cx="2286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Lexicon vs. PhM</a:t>
            </a:r>
            <a:endParaRPr lang="en-US" dirty="0"/>
          </a:p>
        </p:txBody>
      </p:sp>
      <p:sp>
        <p:nvSpPr>
          <p:cNvPr id="3" name="Content Placeholder 2"/>
          <p:cNvSpPr>
            <a:spLocks noGrp="1"/>
          </p:cNvSpPr>
          <p:nvPr>
            <p:ph idx="1"/>
          </p:nvPr>
        </p:nvSpPr>
        <p:spPr/>
        <p:txBody>
          <a:bodyPr/>
          <a:lstStyle/>
          <a:p>
            <a:r>
              <a:rPr lang="en-US" dirty="0" smtClean="0"/>
              <a:t>Is [</a:t>
            </a:r>
            <a:r>
              <a:rPr lang="en-US" dirty="0" err="1" smtClean="0"/>
              <a:t>nuténut</a:t>
            </a:r>
            <a:r>
              <a:rPr lang="en-US" dirty="0" smtClean="0"/>
              <a:t>] stressed on the penult because</a:t>
            </a:r>
          </a:p>
          <a:p>
            <a:pPr lvl="1">
              <a:buNone/>
            </a:pPr>
            <a:r>
              <a:rPr lang="en-US" sz="2000" dirty="0" smtClean="0"/>
              <a:t>Lexicon: /</a:t>
            </a:r>
            <a:r>
              <a:rPr lang="en-US" sz="2000" dirty="0" err="1" smtClean="0"/>
              <a:t>nuténut</a:t>
            </a:r>
            <a:r>
              <a:rPr lang="en-US" sz="2000" dirty="0" smtClean="0"/>
              <a:t>/ </a:t>
            </a:r>
            <a:r>
              <a:rPr lang="en-US" sz="2400" baseline="3000" dirty="0" smtClean="0">
                <a:sym typeface="Wingdings" pitchFamily="2" charset="2"/>
              </a:rPr>
              <a:t> </a:t>
            </a:r>
            <a:r>
              <a:rPr lang="en-US" sz="2800" baseline="3000" dirty="0" smtClean="0">
                <a:sym typeface="Wingdings" pitchFamily="2" charset="2"/>
              </a:rPr>
              <a:t>[</a:t>
            </a:r>
            <a:r>
              <a:rPr lang="en-US" sz="2000" dirty="0" err="1" smtClean="0"/>
              <a:t>nuténut</a:t>
            </a:r>
            <a:r>
              <a:rPr lang="en-US" sz="2000" dirty="0" smtClean="0"/>
              <a:t>]</a:t>
            </a:r>
          </a:p>
          <a:p>
            <a:pPr lvl="1">
              <a:buNone/>
            </a:pPr>
            <a:endParaRPr lang="en-US" sz="2000" dirty="0" smtClean="0"/>
          </a:p>
          <a:p>
            <a:pPr lvl="1">
              <a:buNone/>
            </a:pPr>
            <a:r>
              <a:rPr lang="en-US" sz="2000" dirty="0" smtClean="0"/>
              <a:t>or PhM: </a:t>
            </a:r>
            <a:r>
              <a:rPr lang="en-US" sz="2000" dirty="0" smtClean="0"/>
              <a:t>/</a:t>
            </a:r>
            <a:r>
              <a:rPr lang="en-US" sz="2000" dirty="0" err="1" smtClean="0"/>
              <a:t>nutenut</a:t>
            </a:r>
            <a:r>
              <a:rPr lang="en-US" sz="2000" dirty="0" smtClean="0"/>
              <a:t>/ </a:t>
            </a:r>
            <a:r>
              <a:rPr lang="en-US" sz="2000" dirty="0" smtClean="0"/>
              <a:t> </a:t>
            </a:r>
            <a:r>
              <a:rPr lang="en-US" sz="2000" baseline="3000" dirty="0" smtClean="0">
                <a:sym typeface="Wingdings" pitchFamily="2" charset="2"/>
              </a:rPr>
              <a:t> </a:t>
            </a:r>
            <a:r>
              <a:rPr lang="en-US" sz="2800" baseline="3000" dirty="0" smtClean="0">
                <a:sym typeface="Wingdings" pitchFamily="2" charset="2"/>
              </a:rPr>
              <a:t>Transformation</a:t>
            </a:r>
            <a:r>
              <a:rPr lang="en-US" sz="2000" dirty="0" smtClean="0">
                <a:sym typeface="Wingdings" pitchFamily="2" charset="2"/>
              </a:rPr>
              <a:t>: </a:t>
            </a:r>
            <a:r>
              <a:rPr lang="en-US" sz="2800" baseline="3000" dirty="0" smtClean="0">
                <a:sym typeface="Wingdings" pitchFamily="2" charset="2"/>
              </a:rPr>
              <a:t>[</a:t>
            </a:r>
            <a:r>
              <a:rPr lang="en-US" sz="2000" dirty="0" err="1" smtClean="0"/>
              <a:t>nuténut</a:t>
            </a:r>
            <a:r>
              <a:rPr lang="en-US" sz="2000" dirty="0" smtClean="0"/>
              <a:t>]</a:t>
            </a:r>
          </a:p>
          <a:p>
            <a:pPr lvl="1">
              <a:buNone/>
            </a:pPr>
            <a:endParaRPr lang="en-US" dirty="0" smtClean="0"/>
          </a:p>
          <a:p>
            <a:r>
              <a:rPr lang="en-US" dirty="0" smtClean="0"/>
              <a:t>Stress avoids high vowels for mid vowels …</a:t>
            </a:r>
          </a:p>
          <a:p>
            <a:pPr>
              <a:buNone/>
            </a:pPr>
            <a:r>
              <a:rPr lang="en-US" sz="2000" dirty="0" smtClean="0"/>
              <a:t> </a:t>
            </a:r>
            <a:r>
              <a:rPr lang="en-US" sz="2000" dirty="0" smtClean="0"/>
              <a:t>	</a:t>
            </a:r>
            <a:r>
              <a:rPr lang="en-US" sz="2000" b="1" dirty="0" smtClean="0">
                <a:solidFill>
                  <a:srgbClr val="FF0000"/>
                </a:solidFill>
              </a:rPr>
              <a:t> </a:t>
            </a:r>
            <a:r>
              <a:rPr lang="en-US" sz="2000" b="1" dirty="0" err="1" smtClean="0">
                <a:solidFill>
                  <a:srgbClr val="FF0000"/>
                </a:solidFill>
              </a:rPr>
              <a:t>wéni</a:t>
            </a:r>
            <a:r>
              <a:rPr lang="en-US" sz="2000" b="1" dirty="0" smtClean="0">
                <a:solidFill>
                  <a:srgbClr val="FF0000"/>
                </a:solidFill>
              </a:rPr>
              <a:t>-wen 	‘</a:t>
            </a:r>
            <a:r>
              <a:rPr lang="en-US" sz="2000" b="1" dirty="0" smtClean="0">
                <a:solidFill>
                  <a:srgbClr val="FF0000"/>
                </a:solidFill>
              </a:rPr>
              <a:t>bell’</a:t>
            </a:r>
          </a:p>
          <a:p>
            <a:pPr>
              <a:buNone/>
            </a:pPr>
            <a:r>
              <a:rPr lang="en-US" sz="2000" b="1" dirty="0" smtClean="0">
                <a:solidFill>
                  <a:srgbClr val="FF0000"/>
                </a:solidFill>
              </a:rPr>
              <a:t>	</a:t>
            </a:r>
            <a:r>
              <a:rPr lang="en-US" sz="2000" b="1" dirty="0" smtClean="0">
                <a:solidFill>
                  <a:srgbClr val="FF0000"/>
                </a:solidFill>
              </a:rPr>
              <a:t> </a:t>
            </a:r>
            <a:r>
              <a:rPr lang="en-US" sz="2000" b="1" dirty="0" err="1" smtClean="0">
                <a:solidFill>
                  <a:srgbClr val="FF0000"/>
                </a:solidFill>
              </a:rPr>
              <a:t>céri-cer</a:t>
            </a:r>
            <a:r>
              <a:rPr lang="en-US" sz="2000" b="1" dirty="0" smtClean="0">
                <a:solidFill>
                  <a:srgbClr val="FF0000"/>
                </a:solidFill>
              </a:rPr>
              <a:t> 		‘</a:t>
            </a:r>
            <a:r>
              <a:rPr lang="en-US" sz="2000" b="1" dirty="0" smtClean="0">
                <a:solidFill>
                  <a:srgbClr val="FF0000"/>
                </a:solidFill>
              </a:rPr>
              <a:t>dirt’</a:t>
            </a:r>
          </a:p>
          <a:p>
            <a:pPr>
              <a:buNone/>
            </a:pPr>
            <a:r>
              <a:rPr lang="en-US" sz="2000" b="1" dirty="0" smtClean="0">
                <a:solidFill>
                  <a:srgbClr val="FF0000"/>
                </a:solidFill>
              </a:rPr>
              <a:t>	</a:t>
            </a:r>
            <a:r>
              <a:rPr lang="en-US" sz="2000" b="1" dirty="0" smtClean="0">
                <a:solidFill>
                  <a:srgbClr val="FF0000"/>
                </a:solidFill>
              </a:rPr>
              <a:t> </a:t>
            </a:r>
            <a:r>
              <a:rPr lang="en-US" sz="2000" b="1" dirty="0" err="1" smtClean="0">
                <a:solidFill>
                  <a:srgbClr val="FF0000"/>
                </a:solidFill>
              </a:rPr>
              <a:t>kéli-kel</a:t>
            </a:r>
            <a:r>
              <a:rPr lang="en-US" sz="2000" b="1" dirty="0" smtClean="0">
                <a:solidFill>
                  <a:srgbClr val="FF0000"/>
                </a:solidFill>
              </a:rPr>
              <a:t> 		'paper'</a:t>
            </a:r>
          </a:p>
          <a:p>
            <a:pPr>
              <a:buNone/>
            </a:pPr>
            <a:r>
              <a:rPr lang="en-US" sz="2000" dirty="0" smtClean="0"/>
              <a:t> </a:t>
            </a:r>
            <a:r>
              <a:rPr lang="en-US" sz="2000" dirty="0" smtClean="0"/>
              <a:t>    </a:t>
            </a:r>
            <a:r>
              <a:rPr lang="en-US" sz="2000" dirty="0" err="1" smtClean="0"/>
              <a:t>nuténut</a:t>
            </a:r>
            <a:r>
              <a:rPr lang="en-US" sz="2000" dirty="0" smtClean="0"/>
              <a:t> </a:t>
            </a:r>
            <a:r>
              <a:rPr lang="en-US" sz="2000" dirty="0" smtClean="0"/>
              <a:t>		‘land’</a:t>
            </a:r>
          </a:p>
          <a:p>
            <a:pPr lvl="1">
              <a:buNone/>
            </a:pPr>
            <a:r>
              <a:rPr lang="en-US" sz="2000" dirty="0" err="1" smtClean="0"/>
              <a:t>piŋépiŋ</a:t>
            </a:r>
            <a:r>
              <a:rPr lang="en-US" sz="2000" dirty="0" smtClean="0"/>
              <a:t> </a:t>
            </a:r>
            <a:r>
              <a:rPr lang="en-US" sz="2000" dirty="0" smtClean="0"/>
              <a:t>		‘snowfall’</a:t>
            </a:r>
          </a:p>
          <a:p>
            <a:pPr lvl="1">
              <a:buNone/>
            </a:pPr>
            <a:r>
              <a:rPr lang="en-US" sz="2000" dirty="0" err="1" smtClean="0"/>
              <a:t>jilʔé-jil</a:t>
            </a:r>
            <a:r>
              <a:rPr lang="en-US" sz="2000" dirty="0" smtClean="0"/>
              <a:t>		'squirrel'</a:t>
            </a:r>
          </a:p>
          <a:p>
            <a:pPr lvl="1">
              <a:buNone/>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 three forms enough?</a:t>
            </a:r>
            <a:endParaRPr lang="en-US" dirty="0"/>
          </a:p>
        </p:txBody>
      </p:sp>
      <p:sp>
        <p:nvSpPr>
          <p:cNvPr id="3" name="Content Placeholder 2"/>
          <p:cNvSpPr>
            <a:spLocks noGrp="1"/>
          </p:cNvSpPr>
          <p:nvPr>
            <p:ph idx="1"/>
          </p:nvPr>
        </p:nvSpPr>
        <p:spPr/>
        <p:txBody>
          <a:bodyPr/>
          <a:lstStyle/>
          <a:p>
            <a:pPr>
              <a:buNone/>
            </a:pPr>
            <a:r>
              <a:rPr lang="en-US" sz="2000" dirty="0" smtClean="0"/>
              <a:t> 	</a:t>
            </a:r>
            <a:r>
              <a:rPr lang="en-US" sz="2000" b="1" dirty="0" smtClean="0">
                <a:solidFill>
                  <a:srgbClr val="FF0000"/>
                </a:solidFill>
              </a:rPr>
              <a:t> </a:t>
            </a:r>
            <a:r>
              <a:rPr lang="en-US" sz="2000" b="1" dirty="0" err="1" smtClean="0">
                <a:solidFill>
                  <a:srgbClr val="FF0000"/>
                </a:solidFill>
              </a:rPr>
              <a:t>wéni</a:t>
            </a:r>
            <a:r>
              <a:rPr lang="en-US" sz="2000" b="1" dirty="0" smtClean="0">
                <a:solidFill>
                  <a:srgbClr val="FF0000"/>
                </a:solidFill>
              </a:rPr>
              <a:t>-wen 	‘bell’</a:t>
            </a:r>
          </a:p>
          <a:p>
            <a:pPr>
              <a:buNone/>
            </a:pPr>
            <a:r>
              <a:rPr lang="en-US" sz="2000" b="1" dirty="0" smtClean="0">
                <a:solidFill>
                  <a:srgbClr val="FF0000"/>
                </a:solidFill>
              </a:rPr>
              <a:t>	 </a:t>
            </a:r>
            <a:r>
              <a:rPr lang="en-US" sz="2000" b="1" dirty="0" err="1" smtClean="0">
                <a:solidFill>
                  <a:srgbClr val="FF0000"/>
                </a:solidFill>
              </a:rPr>
              <a:t>céri-cer</a:t>
            </a:r>
            <a:r>
              <a:rPr lang="en-US" sz="2000" b="1" dirty="0" smtClean="0">
                <a:solidFill>
                  <a:srgbClr val="FF0000"/>
                </a:solidFill>
              </a:rPr>
              <a:t> 		‘dirt’</a:t>
            </a:r>
          </a:p>
          <a:p>
            <a:pPr>
              <a:buNone/>
            </a:pPr>
            <a:r>
              <a:rPr lang="en-US" sz="2000" b="1" dirty="0" smtClean="0">
                <a:solidFill>
                  <a:srgbClr val="FF0000"/>
                </a:solidFill>
              </a:rPr>
              <a:t>	 </a:t>
            </a:r>
            <a:r>
              <a:rPr lang="en-US" sz="2000" b="1" dirty="0" err="1" smtClean="0">
                <a:solidFill>
                  <a:srgbClr val="FF0000"/>
                </a:solidFill>
              </a:rPr>
              <a:t>kéli-kel</a:t>
            </a:r>
            <a:r>
              <a:rPr lang="en-US" sz="2000" b="1" dirty="0" smtClean="0">
                <a:solidFill>
                  <a:srgbClr val="FF0000"/>
                </a:solidFill>
              </a:rPr>
              <a:t> 		'paper'</a:t>
            </a:r>
          </a:p>
          <a:p>
            <a:pPr>
              <a:buNone/>
            </a:pPr>
            <a:r>
              <a:rPr lang="en-US" sz="2000" dirty="0" smtClean="0"/>
              <a:t>     </a:t>
            </a:r>
            <a:r>
              <a:rPr lang="en-US" sz="2000" dirty="0" err="1" smtClean="0"/>
              <a:t>nuténut</a:t>
            </a:r>
            <a:r>
              <a:rPr lang="en-US" sz="2000" dirty="0" smtClean="0"/>
              <a:t> 		‘land</a:t>
            </a:r>
            <a:r>
              <a:rPr lang="en-US" sz="2000" dirty="0" smtClean="0"/>
              <a:t>’				</a:t>
            </a:r>
          </a:p>
          <a:p>
            <a:pPr lvl="1">
              <a:buNone/>
            </a:pPr>
            <a:r>
              <a:rPr lang="en-US" sz="2000" dirty="0" err="1" smtClean="0"/>
              <a:t>piŋépiŋ</a:t>
            </a:r>
            <a:r>
              <a:rPr lang="en-US" sz="2000" dirty="0" smtClean="0"/>
              <a:t> 		‘snowfall’		</a:t>
            </a:r>
          </a:p>
          <a:p>
            <a:pPr lvl="1">
              <a:buNone/>
            </a:pPr>
            <a:r>
              <a:rPr lang="en-US" sz="2000" dirty="0" err="1" smtClean="0"/>
              <a:t>jilʔé-jil</a:t>
            </a:r>
            <a:r>
              <a:rPr lang="en-US" sz="2000" dirty="0" smtClean="0"/>
              <a:t>		'squirrel'		</a:t>
            </a:r>
          </a:p>
          <a:p>
            <a:pPr lvl="1">
              <a:buNone/>
            </a:pPr>
            <a:r>
              <a:rPr lang="en-US" sz="2000" dirty="0" smtClean="0"/>
              <a:t>							</a:t>
            </a:r>
          </a:p>
          <a:p>
            <a:pPr lvl="1">
              <a:buNone/>
            </a:pPr>
            <a:endParaRPr lang="en-US" dirty="0"/>
          </a:p>
        </p:txBody>
      </p:sp>
      <p:sp>
        <p:nvSpPr>
          <p:cNvPr id="4" name="Oval Callout 3"/>
          <p:cNvSpPr/>
          <p:nvPr/>
        </p:nvSpPr>
        <p:spPr>
          <a:xfrm>
            <a:off x="5495925" y="2495550"/>
            <a:ext cx="3276600" cy="1828800"/>
          </a:xfrm>
          <a:prstGeom prst="wedgeEllipseCallout">
            <a:avLst>
              <a:gd name="adj1" fmla="val -20542"/>
              <a:gd name="adj2" fmla="val 7031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715000" y="4648200"/>
            <a:ext cx="1774845" cy="369332"/>
          </a:xfrm>
          <a:prstGeom prst="rect">
            <a:avLst/>
          </a:prstGeom>
          <a:noFill/>
        </p:spPr>
        <p:txBody>
          <a:bodyPr wrap="none" rtlCol="0">
            <a:spAutoFit/>
          </a:bodyPr>
          <a:lstStyle/>
          <a:p>
            <a:r>
              <a:rPr lang="en-US" dirty="0" err="1" smtClean="0"/>
              <a:t>Bogoras</a:t>
            </a:r>
            <a:r>
              <a:rPr lang="en-US" dirty="0" smtClean="0"/>
              <a:t> (1922)</a:t>
            </a:r>
            <a:endParaRPr lang="en-US" dirty="0"/>
          </a:p>
        </p:txBody>
      </p:sp>
      <p:sp>
        <p:nvSpPr>
          <p:cNvPr id="7" name="TextBox 6"/>
          <p:cNvSpPr txBox="1"/>
          <p:nvPr/>
        </p:nvSpPr>
        <p:spPr>
          <a:xfrm>
            <a:off x="6019800" y="2724150"/>
            <a:ext cx="2119491" cy="1323439"/>
          </a:xfrm>
          <a:prstGeom prst="rect">
            <a:avLst/>
          </a:prstGeom>
          <a:noFill/>
        </p:spPr>
        <p:txBody>
          <a:bodyPr wrap="none" rtlCol="0">
            <a:spAutoFit/>
          </a:bodyPr>
          <a:lstStyle/>
          <a:p>
            <a:r>
              <a:rPr lang="en-US" sz="2000" dirty="0" err="1" smtClean="0"/>
              <a:t>nútenut</a:t>
            </a:r>
            <a:endParaRPr lang="en-US" sz="2000" dirty="0" smtClean="0"/>
          </a:p>
          <a:p>
            <a:r>
              <a:rPr lang="en-US" sz="2000" dirty="0" smtClean="0"/>
              <a:t>{no form</a:t>
            </a:r>
            <a:r>
              <a:rPr lang="en-US" sz="2000" dirty="0" smtClean="0"/>
              <a:t>}</a:t>
            </a:r>
          </a:p>
          <a:p>
            <a:r>
              <a:rPr lang="en-US" sz="2000" dirty="0" err="1" smtClean="0"/>
              <a:t>jílʔe-jil</a:t>
            </a:r>
            <a:endParaRPr lang="en-US" sz="2000" dirty="0" smtClean="0"/>
          </a:p>
          <a:p>
            <a:r>
              <a:rPr lang="en-US" sz="2000" dirty="0" err="1" smtClean="0"/>
              <a:t>mére-</a:t>
            </a:r>
            <a:r>
              <a:rPr lang="en-US" sz="2000" u="sng" dirty="0" err="1" smtClean="0"/>
              <a:t>mer</a:t>
            </a:r>
            <a:r>
              <a:rPr lang="en-US" sz="2000" u="sng" dirty="0" smtClean="0"/>
              <a:t> </a:t>
            </a:r>
            <a:r>
              <a:rPr lang="en-US" sz="2000" dirty="0" smtClean="0"/>
              <a:t> ‘tears</a:t>
            </a:r>
            <a:r>
              <a:rPr lang="en-US" sz="2000" dirty="0" smtClean="0"/>
              <a: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to schwa?</a:t>
            </a:r>
            <a:endParaRPr lang="en-US" dirty="0"/>
          </a:p>
        </p:txBody>
      </p:sp>
      <p:sp>
        <p:nvSpPr>
          <p:cNvPr id="3" name="Content Placeholder 2"/>
          <p:cNvSpPr>
            <a:spLocks noGrp="1"/>
          </p:cNvSpPr>
          <p:nvPr>
            <p:ph idx="1"/>
          </p:nvPr>
        </p:nvSpPr>
        <p:spPr/>
        <p:txBody>
          <a:bodyPr/>
          <a:lstStyle/>
          <a:p>
            <a:r>
              <a:rPr lang="en-US" sz="2400" dirty="0" err="1" smtClean="0"/>
              <a:t>ətlá</a:t>
            </a:r>
            <a:r>
              <a:rPr lang="en-US" sz="2400" dirty="0" smtClean="0"/>
              <a:t>		"mother"</a:t>
            </a:r>
          </a:p>
          <a:p>
            <a:r>
              <a:rPr lang="en-US" sz="2400" dirty="0" smtClean="0"/>
              <a:t>Krause (1979:127)</a:t>
            </a:r>
          </a:p>
          <a:p>
            <a:pPr lvl="1"/>
            <a:r>
              <a:rPr lang="en-US" sz="2000" dirty="0" smtClean="0"/>
              <a:t>/</a:t>
            </a:r>
            <a:r>
              <a:rPr lang="en-US" sz="2000" dirty="0" err="1" smtClean="0"/>
              <a:t>ətlaʔ</a:t>
            </a:r>
            <a:r>
              <a:rPr lang="en-US" sz="2000" dirty="0" smtClean="0"/>
              <a:t>/ </a:t>
            </a:r>
            <a:r>
              <a:rPr lang="en-US" sz="2000" dirty="0" smtClean="0"/>
              <a:t>	</a:t>
            </a:r>
            <a:r>
              <a:rPr lang="en-US" sz="2000" dirty="0" smtClean="0">
                <a:sym typeface="Symbol"/>
              </a:rPr>
              <a:t></a:t>
            </a:r>
            <a:r>
              <a:rPr lang="en-US" sz="2000" dirty="0" smtClean="0"/>
              <a:t> </a:t>
            </a:r>
            <a:r>
              <a:rPr lang="en-US" sz="2000" dirty="0" smtClean="0"/>
              <a:t>[</a:t>
            </a:r>
            <a:r>
              <a:rPr lang="en-US" sz="2000" dirty="0" err="1" smtClean="0"/>
              <a:t>ətlá</a:t>
            </a:r>
            <a:r>
              <a:rPr lang="en-US" sz="2000" dirty="0" smtClean="0"/>
              <a:t>]	</a:t>
            </a:r>
            <a:r>
              <a:rPr lang="en-US" sz="2000" dirty="0" err="1" smtClean="0"/>
              <a:t>cf</a:t>
            </a:r>
            <a:r>
              <a:rPr lang="en-US" sz="2000" dirty="0" smtClean="0"/>
              <a:t> </a:t>
            </a:r>
            <a:r>
              <a:rPr lang="en-US" sz="2000" dirty="0" smtClean="0"/>
              <a:t>[</a:t>
            </a:r>
            <a:r>
              <a:rPr lang="en-US" sz="2000" dirty="0" err="1" smtClean="0"/>
              <a:t>ətlaʔ</a:t>
            </a:r>
            <a:r>
              <a:rPr lang="en-US" sz="2000" dirty="0" smtClean="0"/>
              <a:t>-t] </a:t>
            </a:r>
            <a:r>
              <a:rPr lang="en-US" sz="2000" dirty="0" smtClean="0"/>
              <a:t>	(</a:t>
            </a:r>
            <a:r>
              <a:rPr lang="en-US" sz="2000" dirty="0" smtClean="0"/>
              <a:t>plural)</a:t>
            </a:r>
          </a:p>
          <a:p>
            <a:pPr lvl="1">
              <a:buFont typeface="Courier New" pitchFamily="49" charset="0"/>
              <a:buChar char="o"/>
            </a:pPr>
            <a:r>
              <a:rPr lang="en-US" sz="2000" dirty="0" smtClean="0"/>
              <a:t>/</a:t>
            </a:r>
            <a:r>
              <a:rPr lang="en-US" sz="2000" dirty="0" err="1" smtClean="0"/>
              <a:t>wəlpa</a:t>
            </a:r>
            <a:r>
              <a:rPr lang="en-US" sz="2000" dirty="0" smtClean="0"/>
              <a:t>/ </a:t>
            </a:r>
            <a:r>
              <a:rPr lang="en-US" sz="2000" dirty="0" smtClean="0">
                <a:sym typeface="Symbol"/>
              </a:rPr>
              <a:t></a:t>
            </a:r>
            <a:r>
              <a:rPr lang="en-US" sz="2000" dirty="0" smtClean="0"/>
              <a:t> [</a:t>
            </a:r>
            <a:r>
              <a:rPr lang="en-US" sz="2400" dirty="0" err="1" smtClean="0">
                <a:latin typeface="Doulos SIL" pitchFamily="2" charset="0"/>
              </a:rPr>
              <a:t>wə</a:t>
            </a:r>
            <a:r>
              <a:rPr lang="en-US" sz="2400" dirty="0" err="1" smtClean="0">
                <a:latin typeface="Doulos SIL" pitchFamily="2" charset="0"/>
              </a:rPr>
              <a:t>́</a:t>
            </a:r>
            <a:r>
              <a:rPr lang="en-US" sz="2400" dirty="0" err="1" smtClean="0">
                <a:latin typeface="Doulos SIL" pitchFamily="2" charset="0"/>
              </a:rPr>
              <a:t>lpə</a:t>
            </a:r>
            <a:r>
              <a:rPr lang="en-US" sz="2000" dirty="0" smtClean="0"/>
              <a:t>] </a:t>
            </a:r>
            <a:r>
              <a:rPr lang="en-US" sz="2000" dirty="0" smtClean="0"/>
              <a:t>	cf</a:t>
            </a:r>
            <a:r>
              <a:rPr lang="en-US" sz="2000" dirty="0" smtClean="0"/>
              <a:t>. [</a:t>
            </a:r>
            <a:r>
              <a:rPr lang="en-US" sz="2000" dirty="0" err="1" smtClean="0"/>
              <a:t>wəlpá</a:t>
            </a:r>
            <a:r>
              <a:rPr lang="en-US" sz="2000" dirty="0" smtClean="0"/>
              <a:t>-t] </a:t>
            </a:r>
            <a:r>
              <a:rPr lang="en-US" sz="2000" dirty="0" smtClean="0"/>
              <a:t>	(</a:t>
            </a:r>
            <a:r>
              <a:rPr lang="en-US" sz="2000" dirty="0" smtClean="0"/>
              <a:t>plural</a:t>
            </a:r>
            <a:r>
              <a:rPr lang="en-US" sz="2000" dirty="0" smtClean="0"/>
              <a:t>)</a:t>
            </a:r>
          </a:p>
          <a:p>
            <a:pPr>
              <a:buFont typeface="Courier New" pitchFamily="49" charset="0"/>
              <a:buChar char="o"/>
            </a:pPr>
            <a:endParaRPr lang="en-US" sz="2400" dirty="0" smtClean="0"/>
          </a:p>
          <a:p>
            <a:pPr>
              <a:buFont typeface="Courier New" pitchFamily="49" charset="0"/>
              <a:buChar char="o"/>
            </a:pPr>
            <a:r>
              <a:rPr lang="en-US" sz="2400" dirty="0" smtClean="0"/>
              <a:t>So:</a:t>
            </a:r>
            <a:r>
              <a:rPr lang="en-US" sz="2400" dirty="0" smtClean="0"/>
              <a:t> /</a:t>
            </a:r>
            <a:r>
              <a:rPr lang="en-US" sz="2400" dirty="0" err="1" smtClean="0"/>
              <a:t>ətláʔ</a:t>
            </a:r>
            <a:r>
              <a:rPr lang="en-US" sz="2400" dirty="0" smtClean="0"/>
              <a:t>/ </a:t>
            </a:r>
            <a:r>
              <a:rPr lang="en-US" sz="2400" dirty="0" smtClean="0">
                <a:sym typeface="Wingdings" pitchFamily="2" charset="2"/>
              </a:rPr>
              <a:t> </a:t>
            </a:r>
            <a:r>
              <a:rPr lang="en-US" sz="2400" dirty="0" smtClean="0"/>
              <a:t>[</a:t>
            </a:r>
            <a:r>
              <a:rPr lang="en-US" sz="2400" dirty="0" err="1" smtClean="0"/>
              <a:t>ətlá</a:t>
            </a:r>
            <a:r>
              <a:rPr lang="en-US" sz="2400" dirty="0" smtClean="0"/>
              <a:t>]</a:t>
            </a:r>
          </a:p>
          <a:p>
            <a:pPr lvl="2">
              <a:buNone/>
            </a:pPr>
            <a:r>
              <a:rPr lang="en-US" sz="2000" dirty="0" smtClean="0"/>
              <a:t>/</a:t>
            </a:r>
            <a:r>
              <a:rPr lang="en-US" sz="2800" dirty="0" err="1" smtClean="0">
                <a:latin typeface="Doulos SIL" pitchFamily="2" charset="0"/>
              </a:rPr>
              <a:t>wə́lpə</a:t>
            </a:r>
            <a:r>
              <a:rPr lang="en-US" sz="2800" dirty="0" smtClean="0">
                <a:latin typeface="Doulos SIL" pitchFamily="2" charset="0"/>
              </a:rPr>
              <a:t>/ </a:t>
            </a:r>
            <a:r>
              <a:rPr lang="en-US" sz="2800" baseline="3000" dirty="0" smtClean="0">
                <a:latin typeface="Doulos SIL" pitchFamily="2" charset="0"/>
                <a:sym typeface="Wingdings" pitchFamily="2" charset="2"/>
              </a:rPr>
              <a:t> </a:t>
            </a:r>
            <a:r>
              <a:rPr lang="en-US" sz="3600" baseline="3000" dirty="0" smtClean="0">
                <a:latin typeface="Doulos SIL" pitchFamily="2" charset="0"/>
                <a:sym typeface="Wingdings" pitchFamily="2" charset="2"/>
              </a:rPr>
              <a:t>[</a:t>
            </a:r>
            <a:r>
              <a:rPr lang="en-US" sz="2800" dirty="0" err="1" smtClean="0">
                <a:latin typeface="Doulos SIL" pitchFamily="2" charset="0"/>
              </a:rPr>
              <a:t>wə́lpə</a:t>
            </a:r>
            <a:r>
              <a:rPr lang="en-US" sz="2400" dirty="0" smtClean="0">
                <a:latin typeface="Doulos SIL" pitchFamily="2" charset="0"/>
              </a:rPr>
              <a:t>]</a:t>
            </a:r>
          </a:p>
          <a:p>
            <a:r>
              <a:rPr lang="en-US" sz="2000" dirty="0" smtClean="0"/>
              <a:t> </a:t>
            </a:r>
            <a:r>
              <a:rPr lang="en-US" sz="2000" dirty="0" smtClean="0"/>
              <a:t>“As such, the proposed rule of </a:t>
            </a:r>
            <a:r>
              <a:rPr lang="en-US" sz="2000" dirty="0" smtClean="0">
                <a:solidFill>
                  <a:srgbClr val="FF0000"/>
                </a:solidFill>
              </a:rPr>
              <a:t>stressed schwa retraction </a:t>
            </a:r>
            <a:r>
              <a:rPr lang="en-US" sz="2000" dirty="0" smtClean="0"/>
              <a:t>[i.e. avoidance of stressed schwa] </a:t>
            </a:r>
            <a:r>
              <a:rPr lang="en-US" sz="2000" dirty="0" smtClean="0">
                <a:solidFill>
                  <a:srgbClr val="FF0000"/>
                </a:solidFill>
              </a:rPr>
              <a:t>may prove to be trivial </a:t>
            </a:r>
            <a:r>
              <a:rPr lang="en-US" sz="2000" dirty="0" smtClean="0"/>
              <a:t>in the derivations of forms such as [</a:t>
            </a:r>
            <a:r>
              <a:rPr lang="en-US" sz="2000" dirty="0" err="1" smtClean="0"/>
              <a:t>tátlən-ək</a:t>
            </a:r>
            <a:r>
              <a:rPr lang="en-US" sz="2000" dirty="0" smtClean="0"/>
              <a:t>], because the surface stress could have been </a:t>
            </a:r>
            <a:r>
              <a:rPr lang="en-US" sz="2000" dirty="0" smtClean="0">
                <a:solidFill>
                  <a:srgbClr val="FF0000"/>
                </a:solidFill>
              </a:rPr>
              <a:t>as easily underlyingly assigned as retracted</a:t>
            </a:r>
            <a:r>
              <a:rPr lang="en-US" sz="2000" dirty="0" smtClean="0"/>
              <a:t>.” (Krause 1979:127)</a:t>
            </a:r>
            <a:endParaRPr lang="en-US" sz="2600" dirty="0" smtClean="0"/>
          </a:p>
          <a:p>
            <a:pPr lvl="1"/>
            <a:endParaRPr lang="en-US" sz="2000"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Krause (1979) comments</a:t>
            </a:r>
            <a:endParaRPr lang="en-US" dirty="0"/>
          </a:p>
        </p:txBody>
      </p:sp>
      <p:sp>
        <p:nvSpPr>
          <p:cNvPr id="3" name="Content Placeholder 2"/>
          <p:cNvSpPr>
            <a:spLocks noGrp="1"/>
          </p:cNvSpPr>
          <p:nvPr>
            <p:ph idx="1"/>
          </p:nvPr>
        </p:nvSpPr>
        <p:spPr/>
        <p:txBody>
          <a:bodyPr/>
          <a:lstStyle/>
          <a:p>
            <a:r>
              <a:rPr lang="en-US" dirty="0" smtClean="0"/>
              <a:t>“Problems such as this </a:t>
            </a:r>
            <a:r>
              <a:rPr lang="en-US" dirty="0" smtClean="0">
                <a:solidFill>
                  <a:srgbClr val="FF0000"/>
                </a:solidFill>
              </a:rPr>
              <a:t>pervade any investigation of stress without a native informant</a:t>
            </a:r>
            <a:r>
              <a:rPr lang="en-US" dirty="0" smtClean="0"/>
              <a:t>” (p.124)</a:t>
            </a:r>
          </a:p>
          <a:p>
            <a:endParaRPr lang="en-US" dirty="0" smtClean="0"/>
          </a:p>
          <a:p>
            <a:r>
              <a:rPr lang="en-US" dirty="0" smtClean="0"/>
              <a:t>“[</a:t>
            </a:r>
            <a:r>
              <a:rPr lang="en-US" dirty="0" smtClean="0"/>
              <a:t>because of using written materials only] certain phonological phenomena such as potentially stress related topics did suffer (due to the scarcity of accentual marks) and </a:t>
            </a:r>
            <a:r>
              <a:rPr lang="en-US" dirty="0" smtClean="0">
                <a:solidFill>
                  <a:srgbClr val="FF0000"/>
                </a:solidFill>
              </a:rPr>
              <a:t>must be left to future investigation</a:t>
            </a:r>
            <a:r>
              <a:rPr lang="en-US" dirty="0" smtClean="0"/>
              <a:t>.”</a:t>
            </a:r>
          </a:p>
          <a:p>
            <a:endParaRPr lang="en-US" dirty="0" smtClean="0"/>
          </a:p>
          <a:p>
            <a:r>
              <a:rPr lang="en-US" dirty="0" smtClean="0"/>
              <a:t>Loanwords: </a:t>
            </a:r>
            <a:r>
              <a:rPr lang="en-US" dirty="0" err="1" smtClean="0"/>
              <a:t>ziráf</a:t>
            </a:r>
            <a:r>
              <a:rPr lang="en-US" dirty="0" smtClean="0"/>
              <a:t> </a:t>
            </a:r>
            <a:r>
              <a:rPr lang="en-US" dirty="0" smtClean="0"/>
              <a:t>‘giraffe’,</a:t>
            </a:r>
            <a:r>
              <a:rPr lang="en-US" sz="2800" dirty="0" smtClean="0">
                <a:latin typeface="Doulos SIL" pitchFamily="2" charset="0"/>
              </a:rPr>
              <a:t> </a:t>
            </a:r>
            <a:r>
              <a:rPr lang="en-US" sz="2800" dirty="0" err="1" smtClean="0">
                <a:latin typeface="Doulos SIL" pitchFamily="2" charset="0"/>
              </a:rPr>
              <a:t>četwérɣ</a:t>
            </a:r>
            <a:r>
              <a:rPr lang="en-US" sz="2800" dirty="0" smtClean="0">
                <a:latin typeface="Doulos SIL" pitchFamily="2" charset="0"/>
              </a:rPr>
              <a:t> </a:t>
            </a:r>
            <a:r>
              <a:rPr lang="en-US" dirty="0" smtClean="0"/>
              <a:t>‘Thursday’</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Lexicon Summary</a:t>
            </a:r>
            <a:endParaRPr lang="en-US" dirty="0"/>
          </a:p>
        </p:txBody>
      </p:sp>
      <p:sp>
        <p:nvSpPr>
          <p:cNvPr id="3" name="Content Placeholder 2"/>
          <p:cNvSpPr>
            <a:spLocks noGrp="1"/>
          </p:cNvSpPr>
          <p:nvPr>
            <p:ph idx="1"/>
          </p:nvPr>
        </p:nvSpPr>
        <p:spPr/>
        <p:txBody>
          <a:bodyPr/>
          <a:lstStyle/>
          <a:p>
            <a:r>
              <a:rPr lang="en-US" dirty="0" smtClean="0"/>
              <a:t>Generative Phonological theories allow stress to be specified in the lexicon, and to be assigned by the PhM</a:t>
            </a:r>
          </a:p>
          <a:p>
            <a:endParaRPr lang="en-US" dirty="0" smtClean="0"/>
          </a:p>
          <a:p>
            <a:r>
              <a:rPr lang="en-US" dirty="0" smtClean="0"/>
              <a:t>There is an ambiguity of source</a:t>
            </a:r>
          </a:p>
          <a:p>
            <a:endParaRPr lang="en-US" dirty="0" smtClean="0"/>
          </a:p>
          <a:p>
            <a:r>
              <a:rPr lang="en-US" dirty="0" smtClean="0"/>
              <a:t>Therefore, techniques of disambiguation must be applied</a:t>
            </a:r>
          </a:p>
          <a:p>
            <a:endParaRPr lang="en-US" dirty="0" smtClean="0"/>
          </a:p>
          <a:p>
            <a:r>
              <a:rPr lang="en-US" dirty="0" smtClean="0"/>
              <a:t>Apparently not done adequately for 'Chukchi'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PhM vs. Post-PhM: stress ambiguity</a:t>
            </a:r>
            <a:endParaRPr lang="en-US" dirty="0"/>
          </a:p>
        </p:txBody>
      </p:sp>
      <p:grpSp>
        <p:nvGrpSpPr>
          <p:cNvPr id="3" name="Content Placeholder 3"/>
          <p:cNvGrpSpPr>
            <a:grpSpLocks noGrp="1"/>
          </p:cNvGrpSpPr>
          <p:nvPr>
            <p:ph idx="1"/>
          </p:nvPr>
        </p:nvGrpSpPr>
        <p:grpSpPr>
          <a:xfrm>
            <a:off x="457200" y="1524000"/>
            <a:ext cx="8229600" cy="4533900"/>
            <a:chOff x="1752600" y="1371600"/>
            <a:chExt cx="5486400" cy="6064250"/>
          </a:xfrm>
        </p:grpSpPr>
        <p:grpSp>
          <p:nvGrpSpPr>
            <p:cNvPr id="4" name="Group 37"/>
            <p:cNvGrpSpPr/>
            <p:nvPr/>
          </p:nvGrpSpPr>
          <p:grpSpPr>
            <a:xfrm>
              <a:off x="1752600" y="1371600"/>
              <a:ext cx="5486400" cy="6064250"/>
              <a:chOff x="1752600" y="1371600"/>
              <a:chExt cx="5486400" cy="6064250"/>
            </a:xfrm>
          </p:grpSpPr>
          <p:grpSp>
            <p:nvGrpSpPr>
              <p:cNvPr id="5" name="Group 2"/>
              <p:cNvGrpSpPr>
                <a:grpSpLocks/>
              </p:cNvGrpSpPr>
              <p:nvPr/>
            </p:nvGrpSpPr>
            <p:grpSpPr bwMode="auto">
              <a:xfrm>
                <a:off x="1752600" y="1371600"/>
                <a:ext cx="5486400" cy="6064250"/>
                <a:chOff x="2710" y="2020"/>
                <a:chExt cx="6819" cy="9550"/>
              </a:xfrm>
            </p:grpSpPr>
            <p:sp>
              <p:nvSpPr>
                <p:cNvPr id="9"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14"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15"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16"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17"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19"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20"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21"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22"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23"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Neuro-motor interface</a:t>
                  </a:r>
                  <a:endParaRPr kumimoji="0" lang="en-US" sz="1800" b="0" i="0" u="none" strike="noStrike" cap="none" normalizeH="0" baseline="0" smtClean="0">
                    <a:ln>
                      <a:noFill/>
                    </a:ln>
                    <a:solidFill>
                      <a:schemeClr val="tx1"/>
                    </a:solidFill>
                    <a:effectLst/>
                    <a:latin typeface="Arial" pitchFamily="34" charset="0"/>
                  </a:endParaRPr>
                </a:p>
              </p:txBody>
            </p:sp>
            <p:cxnSp>
              <p:nvCxnSpPr>
                <p:cNvPr id="24"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25"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26"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27"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32"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33"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34"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35"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36"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37"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38"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39"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8" name="TextBox 7"/>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6" name="Oval 5"/>
            <p:cNvSpPr/>
            <p:nvPr/>
          </p:nvSpPr>
          <p:spPr>
            <a:xfrm>
              <a:off x="3276600" y="2209800"/>
              <a:ext cx="2971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PhM itself</a:t>
            </a:r>
            <a:endParaRPr lang="en-US" dirty="0"/>
          </a:p>
        </p:txBody>
      </p:sp>
      <p:sp>
        <p:nvSpPr>
          <p:cNvPr id="3" name="Content Placeholder 2"/>
          <p:cNvSpPr>
            <a:spLocks noGrp="1"/>
          </p:cNvSpPr>
          <p:nvPr>
            <p:ph idx="1"/>
          </p:nvPr>
        </p:nvSpPr>
        <p:spPr/>
        <p:txBody>
          <a:bodyPr/>
          <a:lstStyle/>
          <a:p>
            <a:r>
              <a:rPr lang="en-US" dirty="0" smtClean="0"/>
              <a:t>[</a:t>
            </a:r>
            <a:r>
              <a:rPr lang="en-US" dirty="0" err="1" smtClean="0"/>
              <a:t>ətlá</a:t>
            </a:r>
            <a:r>
              <a:rPr lang="en-US" dirty="0" smtClean="0"/>
              <a:t>] ‘mother</a:t>
            </a:r>
            <a:r>
              <a:rPr lang="en-US" dirty="0" smtClean="0"/>
              <a:t>’</a:t>
            </a:r>
          </a:p>
          <a:p>
            <a:pPr lvl="1"/>
            <a:r>
              <a:rPr lang="en-US" sz="2400" dirty="0" smtClean="0"/>
              <a:t>asserts something about perceived speech:</a:t>
            </a:r>
          </a:p>
          <a:p>
            <a:pPr lvl="1"/>
            <a:r>
              <a:rPr lang="en-US" sz="2400" dirty="0" smtClean="0"/>
              <a:t>That the hearer perceives some prominence on the second syllable</a:t>
            </a:r>
          </a:p>
          <a:p>
            <a:pPr lvl="1"/>
            <a:r>
              <a:rPr lang="en-US" sz="2400" dirty="0" smtClean="0"/>
              <a:t>Where did the prominence come from?</a:t>
            </a:r>
          </a:p>
          <a:p>
            <a:pPr lvl="2"/>
            <a:r>
              <a:rPr lang="en-US" sz="2000" dirty="0" smtClean="0"/>
              <a:t>The speaker's PhM?</a:t>
            </a:r>
          </a:p>
          <a:p>
            <a:pPr lvl="2"/>
            <a:r>
              <a:rPr lang="en-US" sz="2000" dirty="0" smtClean="0"/>
              <a:t>The speaker's Phonetic module?</a:t>
            </a:r>
          </a:p>
          <a:p>
            <a:pPr lvl="2"/>
            <a:r>
              <a:rPr lang="en-US" sz="2000" dirty="0" smtClean="0"/>
              <a:t>The speaker's articulators?</a:t>
            </a:r>
          </a:p>
          <a:p>
            <a:pPr lvl="2"/>
            <a:r>
              <a:rPr lang="en-US" sz="2000" dirty="0" smtClean="0"/>
              <a:t>The hearer's perceptual system?</a:t>
            </a:r>
          </a:p>
          <a:p>
            <a:endParaRPr lang="en-US" dirty="0" smtClean="0"/>
          </a:p>
          <a:p>
            <a:r>
              <a:rPr lang="en-US" dirty="0" smtClean="0"/>
              <a:t>The model predicts multiple sources of ambiguity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Technique for disambiguation</a:t>
            </a:r>
            <a:endParaRPr lang="en-US" dirty="0"/>
          </a:p>
        </p:txBody>
      </p:sp>
      <p:sp>
        <p:nvSpPr>
          <p:cNvPr id="3" name="Content Placeholder 2"/>
          <p:cNvSpPr>
            <a:spLocks noGrp="1"/>
          </p:cNvSpPr>
          <p:nvPr>
            <p:ph idx="1"/>
          </p:nvPr>
        </p:nvSpPr>
        <p:spPr/>
        <p:txBody>
          <a:bodyPr/>
          <a:lstStyle/>
          <a:p>
            <a:r>
              <a:rPr lang="en-US" dirty="0" smtClean="0"/>
              <a:t>“segmental rules, </a:t>
            </a:r>
            <a:r>
              <a:rPr lang="en-US" dirty="0" err="1" smtClean="0"/>
              <a:t>intonational</a:t>
            </a:r>
            <a:r>
              <a:rPr lang="en-US" dirty="0" smtClean="0"/>
              <a:t> patterns, and phonotactic constraints agree with each other in diagnosing a particular stress pattern</a:t>
            </a:r>
            <a:r>
              <a:rPr lang="en-US" dirty="0" smtClean="0"/>
              <a:t>.”</a:t>
            </a:r>
          </a:p>
          <a:p>
            <a:pPr lvl="1"/>
            <a:r>
              <a:rPr lang="en-US" dirty="0" smtClean="0"/>
              <a:t>(</a:t>
            </a:r>
            <a:r>
              <a:rPr lang="en-US" dirty="0" smtClean="0"/>
              <a:t>Hayes 1995:9</a:t>
            </a:r>
            <a:r>
              <a:rPr lang="en-US" dirty="0" smtClean="0"/>
              <a:t>)</a:t>
            </a:r>
          </a:p>
          <a:p>
            <a:pPr lvl="1"/>
            <a:endParaRPr lang="en-US" dirty="0" smtClean="0"/>
          </a:p>
          <a:p>
            <a:r>
              <a:rPr lang="en-US" dirty="0" smtClean="0"/>
              <a:t>Are there PhM processes that diagnose stress in Chukchi?</a:t>
            </a:r>
          </a:p>
          <a:p>
            <a:pPr lvl="1"/>
            <a:r>
              <a:rPr lang="en-US" sz="2000" dirty="0" smtClean="0"/>
              <a:t>No apparent stress-conditioned allophony</a:t>
            </a:r>
          </a:p>
          <a:p>
            <a:pPr lvl="1"/>
            <a:endParaRPr lang="en-US" sz="2000" dirty="0" smtClean="0"/>
          </a:p>
          <a:p>
            <a:r>
              <a:rPr lang="en-US" sz="2400" dirty="0" smtClean="0"/>
              <a:t>Vowel reduction?</a:t>
            </a:r>
          </a:p>
          <a:p>
            <a:endParaRPr lang="en-US" sz="2400" dirty="0" smtClean="0"/>
          </a:p>
          <a:p>
            <a:pPr>
              <a:buNone/>
            </a:pPr>
            <a:endParaRPr lang="en-US" sz="2400" dirty="0" smtClean="0"/>
          </a:p>
          <a:p>
            <a:pPr lvl="1">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Sonority-driven stress leads to …</a:t>
            </a:r>
            <a:endParaRPr lang="en-US" dirty="0"/>
          </a:p>
        </p:txBody>
      </p:sp>
      <p:sp>
        <p:nvSpPr>
          <p:cNvPr id="3" name="Content Placeholder 2"/>
          <p:cNvSpPr>
            <a:spLocks noGrp="1"/>
          </p:cNvSpPr>
          <p:nvPr>
            <p:ph idx="1"/>
          </p:nvPr>
        </p:nvSpPr>
        <p:spPr/>
        <p:txBody>
          <a:bodyPr/>
          <a:lstStyle/>
          <a:p>
            <a:r>
              <a:rPr lang="en-US" dirty="0" smtClean="0"/>
              <a:t>How does metrical structure influence segments, phonotactics, and phonological processes?</a:t>
            </a:r>
          </a:p>
          <a:p>
            <a:endParaRPr lang="en-US" dirty="0" smtClean="0"/>
          </a:p>
          <a:p>
            <a:r>
              <a:rPr lang="en-US" dirty="0" smtClean="0"/>
              <a:t>How do segments influence metrical structure?</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VR in Chukchi (?)</a:t>
            </a:r>
            <a:endParaRPr lang="en-US" dirty="0"/>
          </a:p>
        </p:txBody>
      </p:sp>
      <p:sp>
        <p:nvSpPr>
          <p:cNvPr id="3" name="Content Placeholder 2"/>
          <p:cNvSpPr>
            <a:spLocks noGrp="1"/>
          </p:cNvSpPr>
          <p:nvPr>
            <p:ph idx="1"/>
          </p:nvPr>
        </p:nvSpPr>
        <p:spPr/>
        <p:txBody>
          <a:bodyPr/>
          <a:lstStyle/>
          <a:p>
            <a:r>
              <a:rPr lang="en-US" dirty="0" smtClean="0"/>
              <a:t>Root /e a/ </a:t>
            </a:r>
            <a:r>
              <a:rPr lang="en-US" dirty="0" smtClean="0">
                <a:sym typeface="Wingdings" pitchFamily="2" charset="2"/>
              </a:rPr>
              <a:t> [</a:t>
            </a:r>
            <a:r>
              <a:rPr lang="en-US" dirty="0" smtClean="0">
                <a:latin typeface="+mj-lt"/>
                <a:sym typeface="Wingdings" pitchFamily="2" charset="2"/>
              </a:rPr>
              <a:t>ə] if </a:t>
            </a:r>
            <a:r>
              <a:rPr lang="en-US" i="1" dirty="0" smtClean="0">
                <a:latin typeface="+mj-lt"/>
                <a:sym typeface="Wingdings" pitchFamily="2" charset="2"/>
              </a:rPr>
              <a:t>word-final</a:t>
            </a:r>
            <a:endParaRPr lang="en-US" dirty="0" smtClean="0">
              <a:latin typeface="+mj-lt"/>
              <a:sym typeface="Wingdings" pitchFamily="2" charset="2"/>
            </a:endParaRPr>
          </a:p>
          <a:p>
            <a:pPr lvl="1"/>
            <a:r>
              <a:rPr lang="en-US" sz="2000" dirty="0" smtClean="0">
                <a:latin typeface="+mj-lt"/>
                <a:sym typeface="Wingdings" pitchFamily="2" charset="2"/>
              </a:rPr>
              <a:t>/</a:t>
            </a:r>
            <a:r>
              <a:rPr lang="en-US" sz="2000" dirty="0" err="1" smtClean="0">
                <a:latin typeface="+mj-lt"/>
                <a:sym typeface="Wingdings" pitchFamily="2" charset="2"/>
              </a:rPr>
              <a:t>umqe</a:t>
            </a:r>
            <a:r>
              <a:rPr lang="en-US" sz="2000" dirty="0" smtClean="0">
                <a:latin typeface="+mj-lt"/>
                <a:sym typeface="Wingdings" pitchFamily="2" charset="2"/>
              </a:rPr>
              <a:t>/ </a:t>
            </a:r>
            <a:r>
              <a:rPr lang="en-US" sz="2000" dirty="0" smtClean="0">
                <a:sym typeface="Wingdings" pitchFamily="2" charset="2"/>
              </a:rPr>
              <a:t> </a:t>
            </a:r>
            <a:r>
              <a:rPr lang="en-US" sz="2000" dirty="0" smtClean="0">
                <a:sym typeface="Wingdings" pitchFamily="2" charset="2"/>
              </a:rPr>
              <a:t>[</a:t>
            </a:r>
            <a:r>
              <a:rPr lang="en-US" sz="2000" dirty="0" err="1" smtClean="0">
                <a:sym typeface="Wingdings" pitchFamily="2" charset="2"/>
              </a:rPr>
              <a:t>umqə</a:t>
            </a:r>
            <a:r>
              <a:rPr lang="en-US" sz="2000" dirty="0" smtClean="0">
                <a:sym typeface="Wingdings" pitchFamily="2" charset="2"/>
              </a:rPr>
              <a:t>]		</a:t>
            </a:r>
            <a:r>
              <a:rPr lang="en-US" sz="2000" dirty="0" err="1" smtClean="0">
                <a:sym typeface="Wingdings" pitchFamily="2" charset="2"/>
              </a:rPr>
              <a:t>cf</a:t>
            </a:r>
            <a:r>
              <a:rPr lang="en-US" sz="2000" dirty="0" smtClean="0">
                <a:sym typeface="Wingdings" pitchFamily="2" charset="2"/>
              </a:rPr>
              <a:t> [</a:t>
            </a:r>
            <a:r>
              <a:rPr lang="en-US" sz="2000" dirty="0" err="1" smtClean="0">
                <a:sym typeface="Wingdings" pitchFamily="2" charset="2"/>
              </a:rPr>
              <a:t>umqe</a:t>
            </a:r>
            <a:r>
              <a:rPr lang="en-US" sz="2000" dirty="0" smtClean="0">
                <a:sym typeface="Wingdings" pitchFamily="2" charset="2"/>
              </a:rPr>
              <a:t>-t] (plural)</a:t>
            </a:r>
          </a:p>
          <a:p>
            <a:pPr lvl="1"/>
            <a:r>
              <a:rPr lang="en-US" sz="2000" dirty="0" smtClean="0"/>
              <a:t>/</a:t>
            </a:r>
            <a:r>
              <a:rPr lang="en-US" sz="2000" dirty="0" err="1" smtClean="0"/>
              <a:t>ətlaʔ</a:t>
            </a:r>
            <a:r>
              <a:rPr lang="en-US" sz="2000" dirty="0" smtClean="0"/>
              <a:t>/ </a:t>
            </a:r>
            <a:r>
              <a:rPr lang="en-US" sz="2000" dirty="0" smtClean="0"/>
              <a:t>  </a:t>
            </a:r>
            <a:r>
              <a:rPr lang="en-US" sz="2000" dirty="0" smtClean="0">
                <a:sym typeface="Wingdings" pitchFamily="2" charset="2"/>
              </a:rPr>
              <a:t> </a:t>
            </a:r>
            <a:r>
              <a:rPr lang="en-US" sz="2000" dirty="0" smtClean="0"/>
              <a:t>[</a:t>
            </a:r>
            <a:r>
              <a:rPr lang="en-US" sz="2000" dirty="0" err="1" smtClean="0"/>
              <a:t>ətla</a:t>
            </a:r>
            <a:r>
              <a:rPr lang="en-US" sz="2000" dirty="0" smtClean="0"/>
              <a:t>] </a:t>
            </a:r>
            <a:r>
              <a:rPr lang="en-US" sz="2000" dirty="0" smtClean="0"/>
              <a:t>‘mother</a:t>
            </a:r>
            <a:r>
              <a:rPr lang="en-US" sz="2000" dirty="0" smtClean="0"/>
              <a:t>’, *[</a:t>
            </a:r>
            <a:r>
              <a:rPr lang="en-US" sz="2000" dirty="0" err="1" smtClean="0"/>
              <a:t>ətl</a:t>
            </a:r>
            <a:r>
              <a:rPr lang="en-US" sz="2000" dirty="0" err="1" smtClean="0"/>
              <a:t>ə</a:t>
            </a:r>
            <a:r>
              <a:rPr lang="en-US" sz="2000" dirty="0" smtClean="0"/>
              <a:t>]; </a:t>
            </a:r>
            <a:r>
              <a:rPr lang="en-US" sz="2000" dirty="0" err="1" smtClean="0"/>
              <a:t>cf</a:t>
            </a:r>
            <a:r>
              <a:rPr lang="en-US" sz="2000" dirty="0" smtClean="0"/>
              <a:t> </a:t>
            </a:r>
            <a:r>
              <a:rPr lang="en-US" sz="2000" dirty="0" smtClean="0"/>
              <a:t>[</a:t>
            </a:r>
            <a:r>
              <a:rPr lang="en-US" sz="2000" dirty="0" err="1" smtClean="0"/>
              <a:t>ətl</a:t>
            </a:r>
            <a:r>
              <a:rPr lang="en-US" sz="2000" dirty="0" err="1" smtClean="0"/>
              <a:t>ʔ</a:t>
            </a:r>
            <a:r>
              <a:rPr lang="en-US" sz="2000" dirty="0" err="1" smtClean="0"/>
              <a:t>at</a:t>
            </a:r>
            <a:r>
              <a:rPr lang="en-US" sz="2000" dirty="0" smtClean="0"/>
              <a:t>] (plural)</a:t>
            </a:r>
          </a:p>
          <a:p>
            <a:r>
              <a:rPr lang="en-US" sz="2000" dirty="0" smtClean="0"/>
              <a:t>Protection by a metrical head: Therefore, heads avoid schwa</a:t>
            </a:r>
            <a:endParaRPr lang="en-US" sz="1800" dirty="0" smtClean="0"/>
          </a:p>
          <a:p>
            <a:r>
              <a:rPr lang="en-US" sz="2000" dirty="0" smtClean="0"/>
              <a:t>Problem #1: Dunn (1990:107)</a:t>
            </a:r>
          </a:p>
          <a:p>
            <a:pPr lvl="1"/>
            <a:r>
              <a:rPr lang="en-US" sz="2000" dirty="0" smtClean="0"/>
              <a:t>In describing this process, gives </a:t>
            </a:r>
            <a:r>
              <a:rPr lang="en-US" sz="2000" dirty="0" smtClean="0"/>
              <a:t>[</a:t>
            </a:r>
            <a:r>
              <a:rPr lang="en-US" sz="2000" dirty="0" err="1" smtClean="0"/>
              <a:t>ətlə</a:t>
            </a:r>
            <a:r>
              <a:rPr lang="en-US" sz="2000" dirty="0" smtClean="0"/>
              <a:t>]</a:t>
            </a:r>
          </a:p>
          <a:p>
            <a:r>
              <a:rPr lang="en-US" sz="2000" dirty="0" smtClean="0"/>
              <a:t>Problem #2: </a:t>
            </a:r>
            <a:r>
              <a:rPr lang="en-US" sz="2000" dirty="0" err="1" smtClean="0"/>
              <a:t>Skorik</a:t>
            </a:r>
            <a:r>
              <a:rPr lang="en-US" sz="2000" dirty="0" smtClean="0"/>
              <a:t> (1961) says that forms with glottal stop are special for vowel reduction, perhaps:</a:t>
            </a:r>
          </a:p>
          <a:p>
            <a:pPr lvl="1"/>
            <a:r>
              <a:rPr lang="en-US" dirty="0" smtClean="0"/>
              <a:t>/</a:t>
            </a:r>
            <a:r>
              <a:rPr lang="en-US" dirty="0" err="1" smtClean="0"/>
              <a:t>ətlaʔ</a:t>
            </a:r>
            <a:r>
              <a:rPr lang="en-US" dirty="0" smtClean="0"/>
              <a:t>/ </a:t>
            </a:r>
            <a:r>
              <a:rPr lang="en-US" dirty="0" smtClean="0">
                <a:sym typeface="Symbol"/>
              </a:rPr>
              <a:t></a:t>
            </a:r>
            <a:r>
              <a:rPr lang="en-US" dirty="0" smtClean="0"/>
              <a:t> reduction: DNA: [</a:t>
            </a:r>
            <a:r>
              <a:rPr lang="en-US" dirty="0" err="1" smtClean="0"/>
              <a:t>ətlaʔ</a:t>
            </a:r>
            <a:r>
              <a:rPr lang="en-US" dirty="0" smtClean="0"/>
              <a:t>] </a:t>
            </a:r>
            <a:r>
              <a:rPr lang="en-US" dirty="0" smtClean="0">
                <a:sym typeface="Symbol"/>
              </a:rPr>
              <a:t></a:t>
            </a:r>
            <a:r>
              <a:rPr lang="en-US" dirty="0" smtClean="0"/>
              <a:t> Glottal deletion: [</a:t>
            </a:r>
            <a:r>
              <a:rPr lang="en-US" dirty="0" err="1" smtClean="0"/>
              <a:t>ətla</a:t>
            </a:r>
            <a:r>
              <a:rPr lang="en-US" dirty="0" smtClean="0"/>
              <a:t>]</a:t>
            </a:r>
          </a:p>
          <a:p>
            <a:r>
              <a:rPr lang="en-US" dirty="0" smtClean="0"/>
              <a:t>Problem #3: Root vowels are only final in the </a:t>
            </a:r>
            <a:r>
              <a:rPr lang="en-US" dirty="0" err="1" smtClean="0"/>
              <a:t>absolutive</a:t>
            </a:r>
            <a:r>
              <a:rPr lang="en-US" dirty="0" smtClean="0"/>
              <a:t> singular form</a:t>
            </a:r>
          </a:p>
          <a:p>
            <a:pPr lvl="1"/>
            <a:r>
              <a:rPr lang="en-US" dirty="0" smtClean="0"/>
              <a:t>Perhaps 'reduction' is a quirk of the </a:t>
            </a:r>
            <a:r>
              <a:rPr lang="en-US" dirty="0" err="1" smtClean="0"/>
              <a:t>absolutive</a:t>
            </a:r>
            <a:r>
              <a:rPr lang="en-US" dirty="0" smtClean="0"/>
              <a:t> singular (Dunn 1999)</a:t>
            </a:r>
          </a:p>
          <a:p>
            <a:pPr lvl="1"/>
            <a:endParaRPr lang="en-US" sz="2000" dirty="0" smtClean="0"/>
          </a:p>
          <a:p>
            <a:pPr lvl="1">
              <a:buNone/>
            </a:pPr>
            <a:endParaRPr lang="en-US" sz="1600" dirty="0" smtClean="0"/>
          </a:p>
          <a:p>
            <a:pPr lvl="1"/>
            <a:endParaRPr lang="en-US"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Sensitivity to underlying status?</a:t>
            </a:r>
            <a:endParaRPr lang="en-US" dirty="0"/>
          </a:p>
        </p:txBody>
      </p:sp>
      <p:sp>
        <p:nvSpPr>
          <p:cNvPr id="3" name="Content Placeholder 2"/>
          <p:cNvSpPr>
            <a:spLocks noGrp="1"/>
          </p:cNvSpPr>
          <p:nvPr>
            <p:ph idx="1"/>
          </p:nvPr>
        </p:nvSpPr>
        <p:spPr/>
        <p:txBody>
          <a:bodyPr/>
          <a:lstStyle/>
          <a:p>
            <a:r>
              <a:rPr lang="en-US" sz="2000" dirty="0" smtClean="0"/>
              <a:t>All Generative theories give metrical process sensitivity to underlying status</a:t>
            </a:r>
          </a:p>
          <a:p>
            <a:pPr lvl="1"/>
            <a:r>
              <a:rPr lang="en-US" sz="1600" dirty="0" smtClean="0"/>
              <a:t>e.g. stress applies </a:t>
            </a:r>
            <a:r>
              <a:rPr lang="en-US" sz="1600" i="1" dirty="0" smtClean="0"/>
              <a:t>before</a:t>
            </a:r>
            <a:r>
              <a:rPr lang="en-US" sz="1600" dirty="0" smtClean="0"/>
              <a:t> epenthesis</a:t>
            </a:r>
          </a:p>
          <a:p>
            <a:pPr lvl="1"/>
            <a:r>
              <a:rPr lang="en-US" sz="1600" dirty="0" smtClean="0"/>
              <a:t>constraints (HEAD-DEP) avoid stress on heads</a:t>
            </a:r>
          </a:p>
          <a:p>
            <a:r>
              <a:rPr lang="en-US" sz="2000" dirty="0" smtClean="0">
                <a:latin typeface="+mj-lt"/>
              </a:rPr>
              <a:t>[ə] is almost always predictable in Chukchi</a:t>
            </a:r>
          </a:p>
          <a:p>
            <a:pPr lvl="1"/>
            <a:r>
              <a:rPr lang="en-US" sz="1600" dirty="0" smtClean="0">
                <a:latin typeface="+mj-lt"/>
              </a:rPr>
              <a:t>In some Generative theories this means that it is not present underlyingly</a:t>
            </a:r>
          </a:p>
          <a:p>
            <a:pPr lvl="1"/>
            <a:r>
              <a:rPr lang="en-US" sz="1600" dirty="0" smtClean="0">
                <a:latin typeface="+mj-lt"/>
              </a:rPr>
              <a:t>So, simply avoiding stress on epenthetic vowels will make stress 'sonority-sensitive'</a:t>
            </a:r>
          </a:p>
          <a:p>
            <a:pPr lvl="1"/>
            <a:r>
              <a:rPr lang="en-US" sz="1600" dirty="0" smtClean="0">
                <a:latin typeface="+mj-lt"/>
              </a:rPr>
              <a:t>And there is </a:t>
            </a:r>
            <a:r>
              <a:rPr lang="en-US" sz="1600" i="1" dirty="0" smtClean="0">
                <a:latin typeface="+mj-lt"/>
              </a:rPr>
              <a:t>no need</a:t>
            </a:r>
            <a:r>
              <a:rPr lang="en-US" sz="1600" dirty="0" smtClean="0">
                <a:latin typeface="+mj-lt"/>
              </a:rPr>
              <a:t> for a rule/constraint that directly mediates heads and sonority</a:t>
            </a:r>
          </a:p>
          <a:p>
            <a:r>
              <a:rPr lang="en-US" sz="2000" dirty="0" smtClean="0">
                <a:latin typeface="+mj-lt"/>
              </a:rPr>
              <a:t>However, some </a:t>
            </a:r>
            <a:r>
              <a:rPr lang="en-US" sz="2000" dirty="0" smtClean="0"/>
              <a:t>[</a:t>
            </a:r>
            <a:r>
              <a:rPr lang="en-US" sz="2000" dirty="0" smtClean="0"/>
              <a:t>ə]s aren't predictable</a:t>
            </a:r>
          </a:p>
          <a:p>
            <a:r>
              <a:rPr lang="en-US" sz="2000" dirty="0" smtClean="0">
                <a:latin typeface="+mj-lt"/>
              </a:rPr>
              <a:t>And some theories don't allow predictability to determine underlying presence ('Richness of the Base')</a:t>
            </a:r>
          </a:p>
          <a:p>
            <a:pPr lvl="2">
              <a:buNone/>
            </a:pPr>
            <a:endParaRPr lang="en-US"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Yimas</a:t>
            </a:r>
            <a:endParaRPr lang="en-US" dirty="0"/>
          </a:p>
        </p:txBody>
      </p:sp>
      <p:sp>
        <p:nvSpPr>
          <p:cNvPr id="3" name="Content Placeholder 2"/>
          <p:cNvSpPr>
            <a:spLocks noGrp="1"/>
          </p:cNvSpPr>
          <p:nvPr>
            <p:ph idx="1"/>
          </p:nvPr>
        </p:nvSpPr>
        <p:spPr/>
        <p:txBody>
          <a:bodyPr/>
          <a:lstStyle/>
          <a:p>
            <a:r>
              <a:rPr lang="en-US" dirty="0" err="1" smtClean="0"/>
              <a:t>Yimas</a:t>
            </a:r>
            <a:r>
              <a:rPr lang="en-US" dirty="0" smtClean="0"/>
              <a:t> avoids stress on the central vowel [ɨ]</a:t>
            </a:r>
          </a:p>
          <a:p>
            <a:pPr lvl="1"/>
            <a:r>
              <a:rPr lang="en-US" sz="2400" dirty="0" smtClean="0"/>
              <a:t>[</a:t>
            </a:r>
            <a:r>
              <a:rPr lang="en-US" sz="2400" dirty="0" err="1" smtClean="0"/>
              <a:t>kúlana</a:t>
            </a:r>
            <a:r>
              <a:rPr lang="en-US" sz="2400" dirty="0" err="1" smtClean="0">
                <a:latin typeface="+mj-lt"/>
              </a:rPr>
              <a:t>ŋ</a:t>
            </a:r>
            <a:r>
              <a:rPr lang="en-US" sz="2400" dirty="0" smtClean="0">
                <a:latin typeface="+mj-lt"/>
              </a:rPr>
              <a:t>] 	'walk'</a:t>
            </a:r>
          </a:p>
          <a:p>
            <a:pPr lvl="1"/>
            <a:r>
              <a:rPr lang="en-US" sz="2400" dirty="0" smtClean="0">
                <a:latin typeface="+mj-lt"/>
              </a:rPr>
              <a:t>[</a:t>
            </a:r>
            <a:r>
              <a:rPr lang="en-US" sz="2400" dirty="0" err="1" smtClean="0">
                <a:latin typeface="+mj-lt"/>
              </a:rPr>
              <a:t>pɨkám</a:t>
            </a:r>
            <a:r>
              <a:rPr lang="en-US" sz="2400" dirty="0" smtClean="0">
                <a:latin typeface="+mj-lt"/>
              </a:rPr>
              <a:t>] 	'skin of back'</a:t>
            </a:r>
          </a:p>
          <a:p>
            <a:pPr lvl="1"/>
            <a:endParaRPr lang="en-US" sz="2400" dirty="0" smtClean="0">
              <a:latin typeface="+mj-lt"/>
            </a:endParaRPr>
          </a:p>
          <a:p>
            <a:r>
              <a:rPr lang="en-US" dirty="0" smtClean="0">
                <a:latin typeface="+mj-lt"/>
              </a:rPr>
              <a:t>But [</a:t>
            </a:r>
            <a:r>
              <a:rPr lang="en-US" sz="2000" dirty="0" smtClean="0"/>
              <a:t>ɨ] is arguably epenthetic</a:t>
            </a:r>
          </a:p>
          <a:p>
            <a:endParaRPr lang="en-US" sz="2000" dirty="0" smtClean="0">
              <a:latin typeface="+mj-lt"/>
            </a:endParaRPr>
          </a:p>
          <a:p>
            <a:r>
              <a:rPr lang="en-US" sz="2000" dirty="0" smtClean="0">
                <a:latin typeface="+mj-lt"/>
              </a:rPr>
              <a:t>and sometimes the epenthetic vowel is </a:t>
            </a:r>
            <a:r>
              <a:rPr lang="en-US" sz="2000" i="1" dirty="0" smtClean="0">
                <a:latin typeface="+mj-lt"/>
              </a:rPr>
              <a:t>not </a:t>
            </a:r>
            <a:r>
              <a:rPr lang="en-US" sz="2000" dirty="0" smtClean="0"/>
              <a:t>[ɨ</a:t>
            </a:r>
            <a:r>
              <a:rPr lang="en-US" sz="2000" dirty="0" smtClean="0"/>
              <a:t>], but stress still avoids it</a:t>
            </a:r>
            <a:endParaRPr lang="en-US" sz="2000" dirty="0" smtClean="0">
              <a:latin typeface="+mj-lt"/>
            </a:endParaRPr>
          </a:p>
          <a:p>
            <a:pPr lvl="1"/>
            <a:r>
              <a:rPr lang="en-US" sz="2000" dirty="0" smtClean="0"/>
              <a:t>/</a:t>
            </a:r>
            <a:r>
              <a:rPr lang="en-US" sz="2000" dirty="0" err="1" smtClean="0"/>
              <a:t>tpik</a:t>
            </a:r>
            <a:r>
              <a:rPr lang="en-US" sz="2000" dirty="0" smtClean="0"/>
              <a:t>/ </a:t>
            </a:r>
            <a:r>
              <a:rPr lang="en-US" sz="2000" dirty="0" smtClean="0">
                <a:sym typeface="Symbol"/>
              </a:rPr>
              <a:t></a:t>
            </a:r>
            <a:r>
              <a:rPr lang="en-US" sz="2000" dirty="0" smtClean="0"/>
              <a:t> [</a:t>
            </a:r>
            <a:r>
              <a:rPr lang="en-US" sz="2000" dirty="0" err="1" smtClean="0"/>
              <a:t>t</a:t>
            </a:r>
            <a:r>
              <a:rPr lang="en-US" sz="2000" u="sng" dirty="0" err="1" smtClean="0"/>
              <a:t>u</a:t>
            </a:r>
            <a:r>
              <a:rPr lang="en-US" sz="2000" dirty="0" err="1" smtClean="0"/>
              <a:t>púk</a:t>
            </a:r>
            <a:r>
              <a:rPr lang="en-US" sz="2000" dirty="0" smtClean="0"/>
              <a:t>]</a:t>
            </a:r>
          </a:p>
          <a:p>
            <a:pPr lvl="1"/>
            <a:r>
              <a:rPr lang="en-US" sz="2000" dirty="0" smtClean="0"/>
              <a:t>cf. /</a:t>
            </a:r>
            <a:r>
              <a:rPr lang="en-US" sz="2000" dirty="0" err="1" smtClean="0"/>
              <a:t>muraŋ</a:t>
            </a:r>
            <a:r>
              <a:rPr lang="en-US" sz="2000" dirty="0" smtClean="0"/>
              <a:t>/ </a:t>
            </a:r>
            <a:r>
              <a:rPr lang="en-US" sz="2000" dirty="0" smtClean="0">
                <a:sym typeface="Symbol"/>
              </a:rPr>
              <a:t></a:t>
            </a:r>
            <a:r>
              <a:rPr lang="en-US" sz="2000" dirty="0" smtClean="0"/>
              <a:t> [</a:t>
            </a:r>
            <a:r>
              <a:rPr lang="en-US" sz="2000" dirty="0" err="1" smtClean="0"/>
              <a:t>múraŋ</a:t>
            </a:r>
            <a:r>
              <a:rPr lang="en-US" sz="2000" dirty="0" smtClean="0"/>
              <a:t>] ‘paddle’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Striking diagnostic differences</a:t>
            </a:r>
            <a:endParaRPr lang="en-US" dirty="0"/>
          </a:p>
        </p:txBody>
      </p:sp>
      <p:sp>
        <p:nvSpPr>
          <p:cNvPr id="3" name="Content Placeholder 2"/>
          <p:cNvSpPr>
            <a:spLocks noGrp="1"/>
          </p:cNvSpPr>
          <p:nvPr>
            <p:ph idx="1"/>
          </p:nvPr>
        </p:nvSpPr>
        <p:spPr/>
        <p:txBody>
          <a:bodyPr/>
          <a:lstStyle/>
          <a:p>
            <a:r>
              <a:rPr lang="en-US" dirty="0" smtClean="0"/>
              <a:t>In Meadow Mari, PhM processes suggest iambs (</a:t>
            </a:r>
            <a:r>
              <a:rPr lang="en-US" dirty="0" err="1" smtClean="0"/>
              <a:t>Vaysman</a:t>
            </a:r>
            <a:r>
              <a:rPr lang="en-US" dirty="0" smtClean="0"/>
              <a:t> 2002)</a:t>
            </a:r>
          </a:p>
          <a:p>
            <a:pPr lvl="1"/>
            <a:r>
              <a:rPr lang="en-US" dirty="0" smtClean="0"/>
              <a:t>Adjectival [-</a:t>
            </a:r>
            <a:r>
              <a:rPr lang="en-US" dirty="0" err="1" smtClean="0"/>
              <a:t>lV</a:t>
            </a:r>
            <a:r>
              <a:rPr lang="en-US" dirty="0" smtClean="0"/>
              <a:t>]</a:t>
            </a:r>
          </a:p>
          <a:p>
            <a:pPr>
              <a:buNone/>
            </a:pPr>
            <a:r>
              <a:rPr lang="en-US" sz="1600" dirty="0" smtClean="0"/>
              <a:t>		</a:t>
            </a:r>
            <a:r>
              <a:rPr lang="en-US" sz="1800" dirty="0" smtClean="0"/>
              <a:t>[</a:t>
            </a:r>
            <a:r>
              <a:rPr lang="en-US" sz="1800" dirty="0" smtClean="0"/>
              <a:t>tam-le] ‘sweet’</a:t>
            </a:r>
          </a:p>
          <a:p>
            <a:pPr>
              <a:buNone/>
            </a:pPr>
            <a:r>
              <a:rPr lang="en-US" sz="1800" dirty="0" smtClean="0"/>
              <a:t>		[</a:t>
            </a:r>
            <a:r>
              <a:rPr lang="en-US" sz="1800" dirty="0" smtClean="0"/>
              <a:t>lum-lo] ‘snowy’</a:t>
            </a:r>
          </a:p>
          <a:p>
            <a:pPr>
              <a:buNone/>
            </a:pPr>
            <a:r>
              <a:rPr lang="en-US" sz="1800" dirty="0" smtClean="0"/>
              <a:t>	</a:t>
            </a:r>
            <a:r>
              <a:rPr lang="en-US" sz="1800" dirty="0" err="1" smtClean="0"/>
              <a:t>cf</a:t>
            </a:r>
            <a:r>
              <a:rPr lang="en-US" sz="1800" dirty="0" smtClean="0"/>
              <a:t>	[</a:t>
            </a:r>
            <a:r>
              <a:rPr lang="en-US" sz="1800" dirty="0" err="1" smtClean="0"/>
              <a:t>ʃoʃə-lə</a:t>
            </a:r>
            <a:r>
              <a:rPr lang="en-US" sz="1800" dirty="0" smtClean="0"/>
              <a:t>] ‘spring </a:t>
            </a:r>
            <a:r>
              <a:rPr lang="en-US" sz="1800" dirty="0" err="1" smtClean="0"/>
              <a:t>adj</a:t>
            </a:r>
            <a:r>
              <a:rPr lang="en-US" sz="1800" dirty="0" smtClean="0"/>
              <a:t>’</a:t>
            </a:r>
          </a:p>
          <a:p>
            <a:pPr>
              <a:buNone/>
            </a:pPr>
            <a:r>
              <a:rPr lang="en-US" sz="1800" dirty="0" smtClean="0"/>
              <a:t>		[</a:t>
            </a:r>
            <a:r>
              <a:rPr lang="en-US" sz="1800" dirty="0" err="1" smtClean="0"/>
              <a:t>mardeʒ-lə</a:t>
            </a:r>
            <a:r>
              <a:rPr lang="en-US" sz="1800" dirty="0" smtClean="0"/>
              <a:t>] ‘windy</a:t>
            </a:r>
            <a:r>
              <a:rPr lang="en-US" sz="1800" dirty="0" smtClean="0"/>
              <a:t>’</a:t>
            </a:r>
          </a:p>
          <a:p>
            <a:pPr>
              <a:buNone/>
            </a:pPr>
            <a:r>
              <a:rPr lang="en-US" sz="1800" dirty="0" smtClean="0"/>
              <a:t>	</a:t>
            </a:r>
            <a:r>
              <a:rPr lang="en-US" sz="1800" dirty="0" err="1" smtClean="0"/>
              <a:t>cf</a:t>
            </a:r>
            <a:r>
              <a:rPr lang="en-US" sz="1800" dirty="0" smtClean="0"/>
              <a:t>	[</a:t>
            </a:r>
            <a:r>
              <a:rPr lang="en-US" sz="1800" dirty="0" err="1" smtClean="0"/>
              <a:t>yremə</a:t>
            </a:r>
            <a:r>
              <a:rPr lang="en-US" sz="1800" dirty="0" smtClean="0"/>
              <a:t>-le</a:t>
            </a:r>
            <a:r>
              <a:rPr lang="en-US" sz="1800" dirty="0" smtClean="0"/>
              <a:t>] ‘street</a:t>
            </a:r>
            <a:r>
              <a:rPr lang="en-US" sz="1800" dirty="0" smtClean="0"/>
              <a:t>’</a:t>
            </a:r>
          </a:p>
          <a:p>
            <a:pPr>
              <a:buNone/>
            </a:pPr>
            <a:r>
              <a:rPr lang="en-US" sz="1800" dirty="0" smtClean="0"/>
              <a:t>		[</a:t>
            </a:r>
            <a:r>
              <a:rPr lang="en-US" sz="1800" dirty="0" err="1" smtClean="0"/>
              <a:t>joŋələʃ</a:t>
            </a:r>
            <a:r>
              <a:rPr lang="en-US" sz="1800" dirty="0" smtClean="0"/>
              <a:t>-lo] ‘wrong’</a:t>
            </a:r>
          </a:p>
          <a:p>
            <a:endParaRPr lang="en-US" dirty="0" smtClean="0"/>
          </a:p>
          <a:p>
            <a:r>
              <a:rPr lang="en-US" sz="1800" dirty="0" smtClean="0"/>
              <a:t>But impressionistic stress has no relation to this foot structure:</a:t>
            </a:r>
          </a:p>
          <a:p>
            <a:pPr>
              <a:buNone/>
            </a:pPr>
            <a:r>
              <a:rPr lang="en-US" sz="1600" dirty="0" smtClean="0"/>
              <a:t>	</a:t>
            </a:r>
            <a:r>
              <a:rPr lang="en-US" sz="1600" dirty="0" smtClean="0"/>
              <a:t>	[</a:t>
            </a:r>
            <a:r>
              <a:rPr lang="en-US" sz="1600" dirty="0" err="1" smtClean="0"/>
              <a:t>týrə-lə</a:t>
            </a:r>
            <a:r>
              <a:rPr lang="en-US" sz="1600" dirty="0" smtClean="0"/>
              <a:t>] </a:t>
            </a:r>
            <a:r>
              <a:rPr lang="en-US" sz="1600" dirty="0" smtClean="0"/>
              <a:t>	cf</a:t>
            </a:r>
            <a:r>
              <a:rPr lang="en-US" sz="1600" dirty="0" smtClean="0"/>
              <a:t>. [</a:t>
            </a:r>
            <a:r>
              <a:rPr lang="en-US" sz="1600" dirty="0" err="1" smtClean="0"/>
              <a:t>olá-lə</a:t>
            </a:r>
            <a:r>
              <a:rPr lang="en-US" sz="1600" dirty="0" smtClean="0"/>
              <a:t>]</a:t>
            </a:r>
          </a:p>
          <a:p>
            <a:pPr>
              <a:buNone/>
            </a:pPr>
            <a:r>
              <a:rPr lang="en-US" sz="1600" dirty="0" smtClean="0"/>
              <a:t>	</a:t>
            </a:r>
            <a:r>
              <a:rPr lang="en-US" sz="1600" dirty="0" smtClean="0"/>
              <a:t>	[</a:t>
            </a:r>
            <a:r>
              <a:rPr lang="en-US" sz="1600" dirty="0" err="1" smtClean="0"/>
              <a:t>jóŋələʃ</a:t>
            </a:r>
            <a:r>
              <a:rPr lang="en-US" sz="1600" dirty="0" smtClean="0"/>
              <a:t>-lo] </a:t>
            </a:r>
            <a:r>
              <a:rPr lang="en-US" sz="1600" dirty="0" smtClean="0"/>
              <a:t>	cf</a:t>
            </a:r>
            <a:r>
              <a:rPr lang="en-US" sz="1600" dirty="0" smtClean="0"/>
              <a:t>. [</a:t>
            </a:r>
            <a:r>
              <a:rPr lang="en-US" sz="1600" dirty="0" err="1" smtClean="0"/>
              <a:t>pelédəʃ</a:t>
            </a:r>
            <a:r>
              <a:rPr lang="en-US" sz="1600" dirty="0" smtClean="0"/>
              <a:t>-le] </a:t>
            </a:r>
            <a:r>
              <a:rPr lang="en-US" sz="1600" dirty="0" smtClean="0"/>
              <a:t>	</a:t>
            </a:r>
            <a:r>
              <a:rPr lang="en-US" sz="1600" dirty="0" err="1" smtClean="0"/>
              <a:t>cf</a:t>
            </a:r>
            <a:r>
              <a:rPr lang="en-US" sz="1600" dirty="0" smtClean="0"/>
              <a:t> </a:t>
            </a:r>
            <a:r>
              <a:rPr lang="en-US" sz="1600" dirty="0" smtClean="0"/>
              <a:t>[</a:t>
            </a:r>
            <a:r>
              <a:rPr lang="en-US" sz="1600" dirty="0" err="1" smtClean="0"/>
              <a:t>ojləmáʃ</a:t>
            </a:r>
            <a:r>
              <a:rPr lang="en-US" sz="1600" dirty="0" smtClean="0"/>
              <a:t>-lo] (p.82)</a:t>
            </a:r>
          </a:p>
          <a:p>
            <a:pPr lvl="1"/>
            <a:endParaRPr lang="en-US" dirty="0" smtClean="0"/>
          </a:p>
        </p:txBody>
      </p:sp>
      <p:sp>
        <p:nvSpPr>
          <p:cNvPr id="4" name="TextBox 3"/>
          <p:cNvSpPr txBox="1"/>
          <p:nvPr/>
        </p:nvSpPr>
        <p:spPr>
          <a:xfrm>
            <a:off x="4495800" y="2238374"/>
            <a:ext cx="1608133" cy="2031325"/>
          </a:xfrm>
          <a:prstGeom prst="rect">
            <a:avLst/>
          </a:prstGeom>
          <a:noFill/>
        </p:spPr>
        <p:txBody>
          <a:bodyPr wrap="square" rtlCol="0">
            <a:spAutoFit/>
          </a:bodyPr>
          <a:lstStyle/>
          <a:p>
            <a:r>
              <a:rPr lang="en-US" dirty="0" smtClean="0"/>
              <a:t>[(</a:t>
            </a:r>
            <a:r>
              <a:rPr lang="en-US" dirty="0" smtClean="0"/>
              <a:t>tam-</a:t>
            </a:r>
            <a:r>
              <a:rPr lang="en-US" dirty="0" err="1" smtClean="0"/>
              <a:t>l</a:t>
            </a:r>
            <a:r>
              <a:rPr lang="en-US" dirty="0" err="1" smtClean="0">
                <a:latin typeface="Doulos SIL"/>
              </a:rPr>
              <a:t>é</a:t>
            </a:r>
            <a:r>
              <a:rPr lang="en-US" dirty="0" smtClean="0"/>
              <a:t>)]</a:t>
            </a:r>
            <a:endParaRPr lang="en-US" dirty="0" smtClean="0"/>
          </a:p>
          <a:p>
            <a:endParaRPr lang="en-US" dirty="0" smtClean="0"/>
          </a:p>
          <a:p>
            <a:r>
              <a:rPr lang="en-US" dirty="0" smtClean="0"/>
              <a:t>[(</a:t>
            </a:r>
            <a:r>
              <a:rPr lang="en-US" dirty="0" err="1" smtClean="0"/>
              <a:t>ʃoʃə</a:t>
            </a:r>
            <a:r>
              <a:rPr lang="en-US" dirty="0" smtClean="0"/>
              <a:t>)-</a:t>
            </a:r>
            <a:r>
              <a:rPr lang="en-US" dirty="0" err="1" smtClean="0"/>
              <a:t>lə</a:t>
            </a:r>
            <a:r>
              <a:rPr lang="en-US" dirty="0" smtClean="0"/>
              <a:t>]</a:t>
            </a:r>
            <a:endParaRPr lang="en-US" dirty="0" smtClean="0"/>
          </a:p>
          <a:p>
            <a:endParaRPr lang="en-US" dirty="0" smtClean="0"/>
          </a:p>
          <a:p>
            <a:endParaRPr lang="en-US" dirty="0" smtClean="0"/>
          </a:p>
          <a:p>
            <a:endParaRPr lang="en-US" dirty="0" smtClean="0"/>
          </a:p>
          <a:p>
            <a:r>
              <a:rPr lang="en-US" dirty="0" smtClean="0"/>
              <a:t>[(</a:t>
            </a:r>
            <a:r>
              <a:rPr lang="en-US" dirty="0" err="1" smtClean="0"/>
              <a:t>joŋə</a:t>
            </a:r>
            <a:r>
              <a:rPr lang="en-US" dirty="0" smtClean="0"/>
              <a:t>́)(</a:t>
            </a:r>
            <a:r>
              <a:rPr lang="en-US" dirty="0" err="1" smtClean="0"/>
              <a:t>ləʃ-ló</a:t>
            </a:r>
            <a:r>
              <a:rPr lang="en-US" dirty="0" smtClean="0"/>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Intuitions and the PhM</a:t>
            </a:r>
            <a:endParaRPr lang="en-US" dirty="0"/>
          </a:p>
        </p:txBody>
      </p:sp>
      <p:sp>
        <p:nvSpPr>
          <p:cNvPr id="3" name="Content Placeholder 2"/>
          <p:cNvSpPr>
            <a:spLocks noGrp="1"/>
          </p:cNvSpPr>
          <p:nvPr>
            <p:ph idx="1"/>
          </p:nvPr>
        </p:nvSpPr>
        <p:spPr/>
        <p:txBody>
          <a:bodyPr/>
          <a:lstStyle/>
          <a:p>
            <a:r>
              <a:rPr lang="en-US" dirty="0" smtClean="0"/>
              <a:t>Hayes </a:t>
            </a:r>
            <a:r>
              <a:rPr lang="en-US" dirty="0" smtClean="0"/>
              <a:t>(1995:9</a:t>
            </a:r>
            <a:r>
              <a:rPr lang="en-US" dirty="0" smtClean="0"/>
              <a:t>)</a:t>
            </a:r>
            <a:endParaRPr lang="en-US" dirty="0" smtClean="0"/>
          </a:p>
          <a:p>
            <a:pPr lvl="1"/>
            <a:r>
              <a:rPr lang="en-US" dirty="0" smtClean="0"/>
              <a:t>“if a large group of native speakers who understand the task can agree on a linguistic observation (such as a grammaticality judgment, or the presence of a particular ambiguity, or a stress contour), then we are justified in taking that agreement as a datum.”</a:t>
            </a:r>
          </a:p>
          <a:p>
            <a:endParaRPr lang="en-US" dirty="0" smtClean="0"/>
          </a:p>
          <a:p>
            <a:r>
              <a:rPr lang="en-US" dirty="0" smtClean="0"/>
              <a:t>A datum of what?</a:t>
            </a:r>
          </a:p>
          <a:p>
            <a:pPr lvl="1"/>
            <a:r>
              <a:rPr lang="en-US" dirty="0" smtClean="0"/>
              <a:t>The PhM?</a:t>
            </a:r>
          </a:p>
          <a:p>
            <a:pPr lvl="1"/>
            <a:r>
              <a:rPr lang="en-US" dirty="0" smtClean="0"/>
              <a:t>The phonetic module?</a:t>
            </a:r>
          </a:p>
          <a:p>
            <a:pPr lvl="1"/>
            <a:r>
              <a:rPr lang="en-US" dirty="0" smtClean="0"/>
              <a:t>Inherent articulatory effects?</a:t>
            </a:r>
          </a:p>
          <a:p>
            <a:pPr lvl="1"/>
            <a:r>
              <a:rPr lang="en-US" dirty="0" smtClean="0"/>
              <a:t>Inherent perceptual effects?</a:t>
            </a:r>
          </a:p>
          <a:p>
            <a:pPr lvl="1"/>
            <a:r>
              <a:rPr lang="en-US" dirty="0" smtClean="0"/>
              <a:t>Individual-level perceptual distortion?</a:t>
            </a: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Phonetic module distortion</a:t>
            </a:r>
            <a:endParaRPr lang="en-US" dirty="0"/>
          </a:p>
        </p:txBody>
      </p:sp>
      <p:grpSp>
        <p:nvGrpSpPr>
          <p:cNvPr id="3" name="Content Placeholder 3"/>
          <p:cNvGrpSpPr>
            <a:grpSpLocks noGrp="1"/>
          </p:cNvGrpSpPr>
          <p:nvPr>
            <p:ph idx="1"/>
          </p:nvPr>
        </p:nvGrpSpPr>
        <p:grpSpPr>
          <a:xfrm>
            <a:off x="457200" y="1524000"/>
            <a:ext cx="8229600" cy="4533900"/>
            <a:chOff x="1752600" y="1371600"/>
            <a:chExt cx="5486400" cy="6064250"/>
          </a:xfrm>
        </p:grpSpPr>
        <p:grpSp>
          <p:nvGrpSpPr>
            <p:cNvPr id="4" name="Group 37"/>
            <p:cNvGrpSpPr/>
            <p:nvPr/>
          </p:nvGrpSpPr>
          <p:grpSpPr>
            <a:xfrm>
              <a:off x="1752600" y="1371600"/>
              <a:ext cx="5486400" cy="6064250"/>
              <a:chOff x="1752600" y="1371600"/>
              <a:chExt cx="5486400" cy="6064250"/>
            </a:xfrm>
          </p:grpSpPr>
          <p:grpSp>
            <p:nvGrpSpPr>
              <p:cNvPr id="5" name="Group 2"/>
              <p:cNvGrpSpPr>
                <a:grpSpLocks/>
              </p:cNvGrpSpPr>
              <p:nvPr/>
            </p:nvGrpSpPr>
            <p:grpSpPr bwMode="auto">
              <a:xfrm>
                <a:off x="1752600" y="1371600"/>
                <a:ext cx="5486400" cy="6064250"/>
                <a:chOff x="2710" y="2020"/>
                <a:chExt cx="6819" cy="9550"/>
              </a:xfrm>
            </p:grpSpPr>
            <p:sp>
              <p:nvSpPr>
                <p:cNvPr id="9"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14"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15"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16"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17"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19"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20"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21"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22"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23"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Neuro-motor interface</a:t>
                  </a:r>
                  <a:endParaRPr kumimoji="0" lang="en-US" sz="1800" b="0" i="0" u="none" strike="noStrike" cap="none" normalizeH="0" baseline="0" smtClean="0">
                    <a:ln>
                      <a:noFill/>
                    </a:ln>
                    <a:solidFill>
                      <a:schemeClr val="tx1"/>
                    </a:solidFill>
                    <a:effectLst/>
                    <a:latin typeface="Arial" pitchFamily="34" charset="0"/>
                  </a:endParaRPr>
                </a:p>
              </p:txBody>
            </p:sp>
            <p:cxnSp>
              <p:nvCxnSpPr>
                <p:cNvPr id="24"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25"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26"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27"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32"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33"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34"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35"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36"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37"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38"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39"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8" name="TextBox 7"/>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6" name="Oval 5"/>
            <p:cNvSpPr/>
            <p:nvPr/>
          </p:nvSpPr>
          <p:spPr>
            <a:xfrm>
              <a:off x="3327400" y="2696562"/>
              <a:ext cx="29718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phonetics of stress</a:t>
            </a:r>
            <a:endParaRPr lang="en-US" dirty="0"/>
          </a:p>
        </p:txBody>
      </p:sp>
      <p:sp>
        <p:nvSpPr>
          <p:cNvPr id="3" name="Content Placeholder 2"/>
          <p:cNvSpPr>
            <a:spLocks noGrp="1"/>
          </p:cNvSpPr>
          <p:nvPr>
            <p:ph idx="1"/>
          </p:nvPr>
        </p:nvSpPr>
        <p:spPr/>
        <p:txBody>
          <a:bodyPr/>
          <a:lstStyle/>
          <a:p>
            <a:r>
              <a:rPr lang="en-US" dirty="0" smtClean="0"/>
              <a:t>The Phonetic module can realize metrical heads in a variety of ways</a:t>
            </a:r>
          </a:p>
          <a:p>
            <a:pPr lvl="1"/>
            <a:r>
              <a:rPr lang="en-US" sz="2000" dirty="0" smtClean="0"/>
              <a:t>Increased duration</a:t>
            </a:r>
          </a:p>
          <a:p>
            <a:pPr lvl="1"/>
            <a:r>
              <a:rPr lang="en-US" dirty="0" smtClean="0"/>
              <a:t>Nothing</a:t>
            </a:r>
          </a:p>
          <a:p>
            <a:endParaRPr lang="en-US" dirty="0" smtClean="0"/>
          </a:p>
          <a:p>
            <a:r>
              <a:rPr lang="en-US" dirty="0" smtClean="0"/>
              <a:t>The Phonetic module is therefore potentially neutralizing for phonological heads, and so predicted to be a source of ambiguity</a:t>
            </a:r>
          </a:p>
          <a:p>
            <a:endParaRPr lang="en-US" dirty="0" smtClean="0"/>
          </a:p>
          <a:p>
            <a:r>
              <a:rPr lang="en-US" dirty="0" smtClean="0"/>
              <a:t>For Chukchi, describers </a:t>
            </a:r>
            <a:r>
              <a:rPr lang="en-US" i="1" dirty="0" smtClean="0"/>
              <a:t>must</a:t>
            </a:r>
            <a:r>
              <a:rPr lang="en-US" dirty="0" smtClean="0"/>
              <a:t> be locating heads on the basis of perceived phonetic prominence, because there's no </a:t>
            </a:r>
            <a:r>
              <a:rPr lang="en-US" i="1" dirty="0" smtClean="0"/>
              <a:t>phonological</a:t>
            </a:r>
            <a:r>
              <a:rPr lang="en-US" dirty="0" smtClean="0"/>
              <a:t> diagnostic for stress.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Chukchi head realization</a:t>
            </a:r>
            <a:endParaRPr lang="en-US" dirty="0"/>
          </a:p>
        </p:txBody>
      </p:sp>
      <p:sp>
        <p:nvSpPr>
          <p:cNvPr id="3" name="Content Placeholder 2"/>
          <p:cNvSpPr>
            <a:spLocks noGrp="1"/>
          </p:cNvSpPr>
          <p:nvPr>
            <p:ph idx="1"/>
          </p:nvPr>
        </p:nvSpPr>
        <p:spPr/>
        <p:txBody>
          <a:bodyPr/>
          <a:lstStyle/>
          <a:p>
            <a:r>
              <a:rPr lang="en-US" dirty="0" err="1" smtClean="0"/>
              <a:t>Skorik</a:t>
            </a:r>
            <a:r>
              <a:rPr lang="en-US" dirty="0" smtClean="0"/>
              <a:t> </a:t>
            </a:r>
            <a:r>
              <a:rPr lang="en-US" dirty="0" smtClean="0"/>
              <a:t>(1961): one syllable per word stands out ‘forcefully’ </a:t>
            </a:r>
            <a:r>
              <a:rPr lang="en-US" dirty="0" smtClean="0"/>
              <a:t>–intensity </a:t>
            </a:r>
            <a:r>
              <a:rPr lang="en-US" dirty="0" smtClean="0"/>
              <a:t>and duration </a:t>
            </a:r>
            <a:r>
              <a:rPr lang="en-US" dirty="0" smtClean="0"/>
              <a:t>(</a:t>
            </a:r>
            <a:r>
              <a:rPr lang="en-US" dirty="0" err="1" smtClean="0"/>
              <a:t>силовое</a:t>
            </a:r>
            <a:r>
              <a:rPr lang="en-US" dirty="0" smtClean="0"/>
              <a:t>).</a:t>
            </a:r>
          </a:p>
          <a:p>
            <a:pPr lvl="1"/>
            <a:r>
              <a:rPr lang="en-US" dirty="0" smtClean="0"/>
              <a:t>“</a:t>
            </a:r>
            <a:r>
              <a:rPr lang="en-US" dirty="0" smtClean="0"/>
              <a:t>Stress is one of the most challenging and least understood issues in the phonetics of the Chukchi language.” (p.67§59</a:t>
            </a:r>
            <a:r>
              <a:rPr lang="en-US" dirty="0" smtClean="0"/>
              <a:t>)</a:t>
            </a:r>
          </a:p>
          <a:p>
            <a:endParaRPr lang="en-US" dirty="0" smtClean="0"/>
          </a:p>
          <a:p>
            <a:r>
              <a:rPr lang="en-US" dirty="0" err="1" smtClean="0"/>
              <a:t>Volodin</a:t>
            </a:r>
            <a:r>
              <a:rPr lang="en-US" dirty="0" smtClean="0"/>
              <a:t> &amp; </a:t>
            </a:r>
            <a:r>
              <a:rPr lang="en-US" dirty="0" err="1" smtClean="0"/>
              <a:t>Skorik</a:t>
            </a:r>
            <a:r>
              <a:rPr lang="en-US" dirty="0" smtClean="0"/>
              <a:t> (1996)</a:t>
            </a:r>
          </a:p>
          <a:p>
            <a:pPr lvl="1"/>
            <a:r>
              <a:rPr lang="en-US" dirty="0" smtClean="0"/>
              <a:t>Not intensity and duration; but not clear what it is</a:t>
            </a:r>
          </a:p>
          <a:p>
            <a:endParaRPr lang="en-US" dirty="0" smtClean="0"/>
          </a:p>
          <a:p>
            <a:r>
              <a:rPr lang="en-US" dirty="0" smtClean="0"/>
              <a:t>Dunn (1999:47)</a:t>
            </a:r>
          </a:p>
          <a:p>
            <a:pPr lvl="1"/>
            <a:r>
              <a:rPr lang="en-US" dirty="0" smtClean="0"/>
              <a:t>“Chukchi does not have phonetic stress</a:t>
            </a:r>
            <a:r>
              <a:rPr lang="en-US" dirty="0" smtClean="0"/>
              <a:t>.”</a:t>
            </a:r>
            <a:endParaRPr lang="en-US" dirty="0" smtClean="0"/>
          </a:p>
          <a:p>
            <a:pPr lvl="1"/>
            <a:r>
              <a:rPr lang="en-US" dirty="0" smtClean="0"/>
              <a:t>“</a:t>
            </a:r>
            <a:r>
              <a:rPr lang="en-US" dirty="0" smtClean="0"/>
              <a:t>Word stress can be very difficult to hear, and is mostly perceptible when the word is at the prosodic peak of the phrase.”</a:t>
            </a:r>
          </a:p>
          <a:p>
            <a:pPr lvl="1"/>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distortion: </a:t>
            </a:r>
            <a:r>
              <a:rPr lang="en-US" sz="2800" dirty="0" smtClean="0"/>
              <a:t>inherent and impairment</a:t>
            </a:r>
            <a:endParaRPr lang="en-US" dirty="0"/>
          </a:p>
        </p:txBody>
      </p:sp>
      <p:grpSp>
        <p:nvGrpSpPr>
          <p:cNvPr id="3" name="Content Placeholder 3"/>
          <p:cNvGrpSpPr>
            <a:grpSpLocks noGrp="1"/>
          </p:cNvGrpSpPr>
          <p:nvPr>
            <p:ph idx="1"/>
          </p:nvPr>
        </p:nvGrpSpPr>
        <p:grpSpPr>
          <a:xfrm>
            <a:off x="457200" y="1524000"/>
            <a:ext cx="8229600" cy="4533900"/>
            <a:chOff x="1752600" y="1371600"/>
            <a:chExt cx="5486400" cy="6064250"/>
          </a:xfrm>
        </p:grpSpPr>
        <p:grpSp>
          <p:nvGrpSpPr>
            <p:cNvPr id="4" name="Group 37"/>
            <p:cNvGrpSpPr/>
            <p:nvPr/>
          </p:nvGrpSpPr>
          <p:grpSpPr>
            <a:xfrm>
              <a:off x="1752600" y="1371600"/>
              <a:ext cx="5486400" cy="6064250"/>
              <a:chOff x="1752600" y="1371600"/>
              <a:chExt cx="5486400" cy="6064250"/>
            </a:xfrm>
          </p:grpSpPr>
          <p:grpSp>
            <p:nvGrpSpPr>
              <p:cNvPr id="5" name="Group 2"/>
              <p:cNvGrpSpPr>
                <a:grpSpLocks/>
              </p:cNvGrpSpPr>
              <p:nvPr/>
            </p:nvGrpSpPr>
            <p:grpSpPr bwMode="auto">
              <a:xfrm>
                <a:off x="1752600" y="1371600"/>
                <a:ext cx="5486400" cy="6064250"/>
                <a:chOff x="2710" y="2020"/>
                <a:chExt cx="6819" cy="9550"/>
              </a:xfrm>
            </p:grpSpPr>
            <p:sp>
              <p:nvSpPr>
                <p:cNvPr id="9"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14"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15"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16"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17"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19"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20"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21"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22"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23"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Neuro-motor interface</a:t>
                  </a:r>
                  <a:endParaRPr kumimoji="0" lang="en-US" sz="1800" b="0" i="0" u="none" strike="noStrike" cap="none" normalizeH="0" baseline="0" smtClean="0">
                    <a:ln>
                      <a:noFill/>
                    </a:ln>
                    <a:solidFill>
                      <a:schemeClr val="tx1"/>
                    </a:solidFill>
                    <a:effectLst/>
                    <a:latin typeface="Arial" pitchFamily="34" charset="0"/>
                  </a:endParaRPr>
                </a:p>
              </p:txBody>
            </p:sp>
            <p:cxnSp>
              <p:nvCxnSpPr>
                <p:cNvPr id="24"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25"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26"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27"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32"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33"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34"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35"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36"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37"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38"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39"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8" name="TextBox 7"/>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6" name="Oval 5"/>
            <p:cNvSpPr/>
            <p:nvPr/>
          </p:nvSpPr>
          <p:spPr>
            <a:xfrm>
              <a:off x="3378200" y="3308083"/>
              <a:ext cx="2971800" cy="9172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Distortion from impairment</a:t>
            </a:r>
            <a:endParaRPr lang="en-US" dirty="0"/>
          </a:p>
        </p:txBody>
      </p:sp>
      <p:sp>
        <p:nvSpPr>
          <p:cNvPr id="3" name="Content Placeholder 2"/>
          <p:cNvSpPr>
            <a:spLocks noGrp="1"/>
          </p:cNvSpPr>
          <p:nvPr>
            <p:ph idx="1"/>
          </p:nvPr>
        </p:nvSpPr>
        <p:spPr/>
        <p:txBody>
          <a:bodyPr/>
          <a:lstStyle/>
          <a:p>
            <a:r>
              <a:rPr lang="en-US" dirty="0" smtClean="0"/>
              <a:t>Aspects of the neuro-motor interface and articulators can lead to neutralization of stress-related phonetic signals</a:t>
            </a:r>
          </a:p>
          <a:p>
            <a:endParaRPr lang="en-US" dirty="0" smtClean="0"/>
          </a:p>
          <a:p>
            <a:r>
              <a:rPr lang="en-US" dirty="0" smtClean="0"/>
              <a:t>Neuro-motor impairment can alter articulator timing, and duration</a:t>
            </a:r>
          </a:p>
          <a:p>
            <a:pPr lvl="1"/>
            <a:r>
              <a:rPr lang="en-US" dirty="0" smtClean="0"/>
              <a:t>Captain of the Exxon Valdez</a:t>
            </a:r>
          </a:p>
          <a:p>
            <a:endParaRPr lang="en-US" dirty="0" smtClean="0"/>
          </a:p>
          <a:p>
            <a:r>
              <a:rPr lang="en-US" dirty="0" smtClean="0"/>
              <a:t>Articulator impairment can alter voicing and vocal cord control</a:t>
            </a:r>
          </a:p>
          <a:p>
            <a:pPr lvl="1"/>
            <a:r>
              <a:rPr lang="en-US" sz="2000" dirty="0" smtClean="0"/>
              <a:t>Creaky voice leads to difficult-to-perceive pitch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know</a:t>
            </a:r>
            <a:endParaRPr lang="en-US" dirty="0"/>
          </a:p>
        </p:txBody>
      </p:sp>
      <p:sp>
        <p:nvSpPr>
          <p:cNvPr id="3" name="Content Placeholder 2"/>
          <p:cNvSpPr>
            <a:spLocks noGrp="1"/>
          </p:cNvSpPr>
          <p:nvPr>
            <p:ph idx="1"/>
          </p:nvPr>
        </p:nvSpPr>
        <p:spPr/>
        <p:txBody>
          <a:bodyPr/>
          <a:lstStyle/>
          <a:p>
            <a:r>
              <a:rPr lang="en-US" dirty="0" smtClean="0"/>
              <a:t>19 years of work on sonority-driven stress</a:t>
            </a:r>
          </a:p>
          <a:p>
            <a:endParaRPr lang="en-US" dirty="0" smtClean="0"/>
          </a:p>
          <a:p>
            <a:r>
              <a:rPr lang="en-US" dirty="0" err="1" smtClean="0"/>
              <a:t>Kenstowicz</a:t>
            </a:r>
            <a:r>
              <a:rPr lang="en-US" dirty="0" smtClean="0"/>
              <a:t> (1994/1997) (ROA 33)</a:t>
            </a:r>
          </a:p>
          <a:p>
            <a:endParaRPr lang="en-US" dirty="0" smtClean="0"/>
          </a:p>
          <a:p>
            <a:r>
              <a:rPr lang="en-US" dirty="0" smtClean="0"/>
              <a:t>de Lacy (2002, 2004, 2006, 2007)</a:t>
            </a:r>
          </a:p>
          <a:p>
            <a:endParaRPr lang="en-US" dirty="0" smtClean="0"/>
          </a:p>
          <a:p>
            <a:r>
              <a:rPr lang="en-US" dirty="0" smtClean="0"/>
              <a:t>McGarrity (2003)</a:t>
            </a:r>
          </a:p>
          <a:p>
            <a:endParaRPr lang="en-US" dirty="0" smtClean="0"/>
          </a:p>
          <a:p>
            <a:r>
              <a:rPr lang="en-US" dirty="0" err="1" smtClean="0"/>
              <a:t>Crowhurst</a:t>
            </a:r>
            <a:r>
              <a:rPr lang="en-US" dirty="0" smtClean="0"/>
              <a:t> &amp; Michael (2005)</a:t>
            </a:r>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Chukchi subject impairments?</a:t>
            </a:r>
            <a:endParaRPr lang="en-US" dirty="0"/>
          </a:p>
        </p:txBody>
      </p:sp>
      <p:sp>
        <p:nvSpPr>
          <p:cNvPr id="3" name="Content Placeholder 2"/>
          <p:cNvSpPr>
            <a:spLocks noGrp="1"/>
          </p:cNvSpPr>
          <p:nvPr>
            <p:ph idx="1"/>
          </p:nvPr>
        </p:nvSpPr>
        <p:spPr/>
        <p:txBody>
          <a:bodyPr/>
          <a:lstStyle/>
          <a:p>
            <a:r>
              <a:rPr lang="en-US" dirty="0" smtClean="0"/>
              <a:t>No information, except for Dunn (1999):</a:t>
            </a:r>
          </a:p>
          <a:p>
            <a:endParaRPr lang="en-US" dirty="0" smtClean="0"/>
          </a:p>
          <a:p>
            <a:r>
              <a:rPr lang="en-US" dirty="0" smtClean="0"/>
              <a:t>“</a:t>
            </a:r>
            <a:r>
              <a:rPr lang="en-US" dirty="0" smtClean="0"/>
              <a:t>all the elderly Chukchi speaker I knew had hearing problems; hearing loss seemed very common throughout the Chukchi community” (Dunn 1999:17)</a:t>
            </a:r>
          </a:p>
          <a:p>
            <a:endParaRPr lang="en-US" dirty="0" smtClean="0"/>
          </a:p>
          <a:p>
            <a:r>
              <a:rPr lang="en-US" dirty="0" smtClean="0"/>
              <a:t>“</a:t>
            </a:r>
            <a:r>
              <a:rPr lang="en-US" dirty="0" smtClean="0"/>
              <a:t>I was able to obtain excellent narrative data from the monolinguals [</a:t>
            </a:r>
            <a:r>
              <a:rPr lang="en-US" dirty="0" err="1" smtClean="0"/>
              <a:t>PdeL</a:t>
            </a:r>
            <a:r>
              <a:rPr lang="en-US" dirty="0" smtClean="0"/>
              <a:t>: the older speakers], however, I was unable to achieve much with them in the way of ‘traditional elicitation’, in the sense of grammaticality </a:t>
            </a:r>
            <a:r>
              <a:rPr lang="en-US" dirty="0" err="1" smtClean="0"/>
              <a:t>judgements</a:t>
            </a:r>
            <a:r>
              <a:rPr lang="en-US" dirty="0" smtClean="0"/>
              <a:t>, guided discourse and description tasks, and so on”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Perceptual apparatus distortion</a:t>
            </a:r>
            <a:endParaRPr lang="en-US" dirty="0"/>
          </a:p>
        </p:txBody>
      </p:sp>
      <p:grpSp>
        <p:nvGrpSpPr>
          <p:cNvPr id="3" name="Content Placeholder 3"/>
          <p:cNvGrpSpPr>
            <a:grpSpLocks noGrp="1"/>
          </p:cNvGrpSpPr>
          <p:nvPr>
            <p:ph idx="1"/>
          </p:nvPr>
        </p:nvGrpSpPr>
        <p:grpSpPr>
          <a:xfrm>
            <a:off x="457200" y="1524000"/>
            <a:ext cx="8229600" cy="4648200"/>
            <a:chOff x="1752600" y="1371600"/>
            <a:chExt cx="5486400" cy="6217130"/>
          </a:xfrm>
        </p:grpSpPr>
        <p:grpSp>
          <p:nvGrpSpPr>
            <p:cNvPr id="4" name="Group 37"/>
            <p:cNvGrpSpPr/>
            <p:nvPr/>
          </p:nvGrpSpPr>
          <p:grpSpPr>
            <a:xfrm>
              <a:off x="1752600" y="1371600"/>
              <a:ext cx="5486400" cy="6064250"/>
              <a:chOff x="1752600" y="1371600"/>
              <a:chExt cx="5486400" cy="6064250"/>
            </a:xfrm>
          </p:grpSpPr>
          <p:grpSp>
            <p:nvGrpSpPr>
              <p:cNvPr id="5" name="Group 2"/>
              <p:cNvGrpSpPr>
                <a:grpSpLocks/>
              </p:cNvGrpSpPr>
              <p:nvPr/>
            </p:nvGrpSpPr>
            <p:grpSpPr bwMode="auto">
              <a:xfrm>
                <a:off x="1752600" y="1371600"/>
                <a:ext cx="5486400" cy="6064250"/>
                <a:chOff x="2710" y="2020"/>
                <a:chExt cx="6819" cy="9550"/>
              </a:xfrm>
            </p:grpSpPr>
            <p:sp>
              <p:nvSpPr>
                <p:cNvPr id="9" name="Text Box 3"/>
                <p:cNvSpPr txBox="1">
                  <a:spLocks noChangeArrowheads="1"/>
                </p:cNvSpPr>
                <p:nvPr/>
              </p:nvSpPr>
              <p:spPr bwMode="auto">
                <a:xfrm>
                  <a:off x="2710" y="2020"/>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 name="Text Box 4"/>
                <p:cNvSpPr txBox="1">
                  <a:spLocks noChangeArrowheads="1"/>
                </p:cNvSpPr>
                <p:nvPr/>
              </p:nvSpPr>
              <p:spPr bwMode="auto">
                <a:xfrm>
                  <a:off x="4808" y="2297"/>
                  <a:ext cx="4533" cy="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1" name="Text Box 5"/>
                <p:cNvSpPr txBox="1">
                  <a:spLocks noChangeArrowheads="1"/>
                </p:cNvSpPr>
                <p:nvPr/>
              </p:nvSpPr>
              <p:spPr bwMode="auto">
                <a:xfrm>
                  <a:off x="5421" y="2504"/>
                  <a:ext cx="1227"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Lexicon</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6"/>
                <p:cNvSpPr txBox="1">
                  <a:spLocks noChangeArrowheads="1"/>
                </p:cNvSpPr>
                <p:nvPr/>
              </p:nvSpPr>
              <p:spPr bwMode="auto">
                <a:xfrm>
                  <a:off x="7312" y="2454"/>
                  <a:ext cx="1327" cy="4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Syntax</a:t>
                  </a:r>
                  <a:endParaRPr kumimoji="0" lang="en-US" sz="1800" b="0" i="0" u="none" strike="noStrike" cap="none" normalizeH="0" baseline="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3068" y="2297"/>
                  <a:ext cx="1440" cy="19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cxnSp>
              <p:nvCxnSpPr>
                <p:cNvPr id="14" name="AutoShape 8"/>
                <p:cNvCxnSpPr>
                  <a:cxnSpLocks noChangeShapeType="1"/>
                </p:cNvCxnSpPr>
                <p:nvPr/>
              </p:nvCxnSpPr>
              <p:spPr bwMode="auto">
                <a:xfrm flipH="1">
                  <a:off x="6436" y="2699"/>
                  <a:ext cx="876" cy="907"/>
                </a:xfrm>
                <a:prstGeom prst="straightConnector1">
                  <a:avLst/>
                </a:prstGeom>
                <a:noFill/>
                <a:ln w="9525">
                  <a:solidFill>
                    <a:srgbClr val="000000"/>
                  </a:solidFill>
                  <a:round/>
                  <a:headEnd/>
                  <a:tailEnd type="triangle" w="med" len="med"/>
                </a:ln>
              </p:spPr>
            </p:cxnSp>
            <p:cxnSp>
              <p:nvCxnSpPr>
                <p:cNvPr id="15" name="AutoShape 9"/>
                <p:cNvCxnSpPr>
                  <a:cxnSpLocks noChangeShapeType="1"/>
                </p:cNvCxnSpPr>
                <p:nvPr/>
              </p:nvCxnSpPr>
              <p:spPr bwMode="auto">
                <a:xfrm>
                  <a:off x="5998" y="2917"/>
                  <a:ext cx="352" cy="689"/>
                </a:xfrm>
                <a:prstGeom prst="straightConnector1">
                  <a:avLst/>
                </a:prstGeom>
                <a:noFill/>
                <a:ln w="9525">
                  <a:solidFill>
                    <a:srgbClr val="000000"/>
                  </a:solidFill>
                  <a:round/>
                  <a:headEnd/>
                  <a:tailEnd type="triangle" w="med" len="med"/>
                </a:ln>
              </p:spPr>
            </p:cxnSp>
            <p:cxnSp>
              <p:nvCxnSpPr>
                <p:cNvPr id="16" name="AutoShape 10"/>
                <p:cNvCxnSpPr>
                  <a:cxnSpLocks noChangeShapeType="1"/>
                </p:cNvCxnSpPr>
                <p:nvPr/>
              </p:nvCxnSpPr>
              <p:spPr bwMode="auto">
                <a:xfrm flipH="1">
                  <a:off x="6648" y="3268"/>
                  <a:ext cx="664" cy="338"/>
                </a:xfrm>
                <a:prstGeom prst="straightConnector1">
                  <a:avLst/>
                </a:prstGeom>
                <a:noFill/>
                <a:ln w="9525">
                  <a:solidFill>
                    <a:srgbClr val="000000"/>
                  </a:solidFill>
                  <a:round/>
                  <a:headEnd/>
                  <a:tailEnd type="triangle" w="med" len="med"/>
                </a:ln>
              </p:spPr>
            </p:cxnSp>
            <p:sp>
              <p:nvSpPr>
                <p:cNvPr id="17" name="Text Box 11"/>
                <p:cNvSpPr txBox="1">
                  <a:spLocks noChangeArrowheads="1"/>
                </p:cNvSpPr>
                <p:nvPr/>
              </p:nvSpPr>
              <p:spPr bwMode="auto">
                <a:xfrm>
                  <a:off x="7312" y="3105"/>
                  <a:ext cx="1728"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Morphology</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2"/>
                <p:cNvSpPr txBox="1">
                  <a:spLocks noChangeArrowheads="1"/>
                </p:cNvSpPr>
                <p:nvPr/>
              </p:nvSpPr>
              <p:spPr bwMode="auto">
                <a:xfrm>
                  <a:off x="5196" y="3606"/>
                  <a:ext cx="2730"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19" name="AutoShape 13"/>
                <p:cNvCxnSpPr>
                  <a:cxnSpLocks noChangeShapeType="1"/>
                </p:cNvCxnSpPr>
                <p:nvPr/>
              </p:nvCxnSpPr>
              <p:spPr bwMode="auto">
                <a:xfrm>
                  <a:off x="4508" y="3669"/>
                  <a:ext cx="300" cy="100"/>
                </a:xfrm>
                <a:prstGeom prst="straightConnector1">
                  <a:avLst/>
                </a:prstGeom>
                <a:noFill/>
                <a:ln w="9525">
                  <a:solidFill>
                    <a:srgbClr val="000000"/>
                  </a:solidFill>
                  <a:round/>
                  <a:headEnd/>
                  <a:tailEnd type="triangle" w="med" len="med"/>
                </a:ln>
              </p:spPr>
            </p:cxnSp>
            <p:cxnSp>
              <p:nvCxnSpPr>
                <p:cNvPr id="20" name="AutoShape 14"/>
                <p:cNvCxnSpPr>
                  <a:cxnSpLocks noChangeShapeType="1"/>
                </p:cNvCxnSpPr>
                <p:nvPr/>
              </p:nvCxnSpPr>
              <p:spPr bwMode="auto">
                <a:xfrm>
                  <a:off x="6436" y="4050"/>
                  <a:ext cx="0" cy="308"/>
                </a:xfrm>
                <a:prstGeom prst="straightConnector1">
                  <a:avLst/>
                </a:prstGeom>
                <a:noFill/>
                <a:ln w="9525">
                  <a:solidFill>
                    <a:srgbClr val="000000"/>
                  </a:solidFill>
                  <a:round/>
                  <a:headEnd/>
                  <a:tailEnd type="triangle" w="med" len="med"/>
                </a:ln>
              </p:spPr>
            </p:cxnSp>
            <p:sp>
              <p:nvSpPr>
                <p:cNvPr id="21" name="Text Box 15"/>
                <p:cNvSpPr txBox="1">
                  <a:spLocks noChangeArrowheads="1"/>
                </p:cNvSpPr>
                <p:nvPr/>
              </p:nvSpPr>
              <p:spPr bwMode="auto">
                <a:xfrm>
                  <a:off x="5196" y="4358"/>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Phonetic Module</a:t>
                  </a:r>
                  <a:endParaRPr kumimoji="0" lang="en-US" sz="1800" b="0" i="0" u="none" strike="noStrike" cap="none" normalizeH="0" baseline="0" smtClean="0">
                    <a:ln>
                      <a:noFill/>
                    </a:ln>
                    <a:solidFill>
                      <a:schemeClr val="tx1"/>
                    </a:solidFill>
                    <a:effectLst/>
                    <a:latin typeface="Arial" pitchFamily="34" charset="0"/>
                  </a:endParaRPr>
                </a:p>
              </p:txBody>
            </p:sp>
            <p:cxnSp>
              <p:nvCxnSpPr>
                <p:cNvPr id="22" name="AutoShape 16"/>
                <p:cNvCxnSpPr>
                  <a:cxnSpLocks noChangeShapeType="1"/>
                </p:cNvCxnSpPr>
                <p:nvPr/>
              </p:nvCxnSpPr>
              <p:spPr bwMode="auto">
                <a:xfrm>
                  <a:off x="6436" y="4771"/>
                  <a:ext cx="0" cy="308"/>
                </a:xfrm>
                <a:prstGeom prst="straightConnector1">
                  <a:avLst/>
                </a:prstGeom>
                <a:noFill/>
                <a:ln w="9525">
                  <a:solidFill>
                    <a:srgbClr val="000000"/>
                  </a:solidFill>
                  <a:round/>
                  <a:headEnd/>
                  <a:tailEnd type="triangle" w="med" len="med"/>
                </a:ln>
              </p:spPr>
            </p:cxnSp>
            <p:sp>
              <p:nvSpPr>
                <p:cNvPr id="23" name="Text Box 17"/>
                <p:cNvSpPr txBox="1">
                  <a:spLocks noChangeArrowheads="1"/>
                </p:cNvSpPr>
                <p:nvPr/>
              </p:nvSpPr>
              <p:spPr bwMode="auto">
                <a:xfrm>
                  <a:off x="5196" y="5071"/>
                  <a:ext cx="2730" cy="40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rPr>
                    <a:t>Neuro-motor interface</a:t>
                  </a: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4" name="AutoShape 18"/>
                <p:cNvCxnSpPr>
                  <a:cxnSpLocks noChangeShapeType="1"/>
                </p:cNvCxnSpPr>
                <p:nvPr/>
              </p:nvCxnSpPr>
              <p:spPr bwMode="auto">
                <a:xfrm>
                  <a:off x="6425" y="5472"/>
                  <a:ext cx="1" cy="350"/>
                </a:xfrm>
                <a:prstGeom prst="straightConnector1">
                  <a:avLst/>
                </a:prstGeom>
                <a:noFill/>
                <a:ln w="9525">
                  <a:solidFill>
                    <a:srgbClr val="000000"/>
                  </a:solidFill>
                  <a:round/>
                  <a:headEnd/>
                  <a:tailEnd type="triangle" w="med" len="med"/>
                </a:ln>
              </p:spPr>
            </p:cxnSp>
            <p:sp>
              <p:nvSpPr>
                <p:cNvPr id="25" name="Text Box 19"/>
                <p:cNvSpPr txBox="1">
                  <a:spLocks noChangeArrowheads="1"/>
                </p:cNvSpPr>
                <p:nvPr/>
              </p:nvSpPr>
              <p:spPr bwMode="auto">
                <a:xfrm>
                  <a:off x="5196" y="5822"/>
                  <a:ext cx="2730" cy="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Articulators</a:t>
                  </a:r>
                  <a:endParaRPr kumimoji="0" lang="en-US" sz="1800" b="0" i="0" u="none" strike="noStrike" cap="none" normalizeH="0" baseline="0" smtClean="0">
                    <a:ln>
                      <a:noFill/>
                    </a:ln>
                    <a:solidFill>
                      <a:schemeClr val="tx1"/>
                    </a:solidFill>
                    <a:effectLst/>
                    <a:latin typeface="Arial" pitchFamily="34" charset="0"/>
                  </a:endParaRPr>
                </a:p>
              </p:txBody>
            </p:sp>
            <p:cxnSp>
              <p:nvCxnSpPr>
                <p:cNvPr id="26" name="AutoShape 20"/>
                <p:cNvCxnSpPr>
                  <a:cxnSpLocks noChangeShapeType="1"/>
                </p:cNvCxnSpPr>
                <p:nvPr/>
              </p:nvCxnSpPr>
              <p:spPr bwMode="auto">
                <a:xfrm>
                  <a:off x="6424" y="6222"/>
                  <a:ext cx="1" cy="452"/>
                </a:xfrm>
                <a:prstGeom prst="straightConnector1">
                  <a:avLst/>
                </a:prstGeom>
                <a:noFill/>
                <a:ln w="9525">
                  <a:solidFill>
                    <a:srgbClr val="000000"/>
                  </a:solidFill>
                  <a:round/>
                  <a:headEnd/>
                  <a:tailEnd type="triangle" w="med" len="med"/>
                </a:ln>
              </p:spPr>
            </p:cxnSp>
            <p:sp>
              <p:nvSpPr>
                <p:cNvPr id="27" name="Text Box 21"/>
                <p:cNvSpPr txBox="1">
                  <a:spLocks noChangeArrowheads="1"/>
                </p:cNvSpPr>
                <p:nvPr/>
              </p:nvSpPr>
              <p:spPr bwMode="auto">
                <a:xfrm>
                  <a:off x="2710" y="7171"/>
                  <a:ext cx="6819" cy="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Text Box 22"/>
                <p:cNvSpPr txBox="1">
                  <a:spLocks noChangeArrowheads="1"/>
                </p:cNvSpPr>
                <p:nvPr/>
              </p:nvSpPr>
              <p:spPr bwMode="auto">
                <a:xfrm>
                  <a:off x="5196" y="7405"/>
                  <a:ext cx="2730" cy="4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Hearing apparatus</a:t>
                  </a:r>
                  <a:endParaRPr kumimoji="0" lang="en-US" sz="1800" b="0" i="0" u="none" strike="noStrike" cap="none" normalizeH="0" baseline="0" smtClean="0">
                    <a:ln>
                      <a:noFill/>
                    </a:ln>
                    <a:solidFill>
                      <a:schemeClr val="tx1"/>
                    </a:solidFill>
                    <a:effectLst/>
                    <a:latin typeface="Arial" pitchFamily="34" charset="0"/>
                  </a:endParaRPr>
                </a:p>
              </p:txBody>
            </p:sp>
            <p:sp>
              <p:nvSpPr>
                <p:cNvPr id="29" name="Text Box 23"/>
                <p:cNvSpPr txBox="1">
                  <a:spLocks noChangeArrowheads="1"/>
                </p:cNvSpPr>
                <p:nvPr/>
              </p:nvSpPr>
              <p:spPr bwMode="auto">
                <a:xfrm>
                  <a:off x="4808" y="8076"/>
                  <a:ext cx="4533" cy="315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Text Box 24"/>
                <p:cNvSpPr txBox="1">
                  <a:spLocks noChangeArrowheads="1"/>
                </p:cNvSpPr>
                <p:nvPr/>
              </p:nvSpPr>
              <p:spPr bwMode="auto">
                <a:xfrm>
                  <a:off x="2980" y="8575"/>
                  <a:ext cx="1440" cy="188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Other cognitive influences (e.g. memory, attention)</a:t>
                  </a:r>
                  <a:endParaRPr kumimoji="0" lang="en-US" sz="1800" b="0" i="0" u="none" strike="noStrike" cap="none" normalizeH="0" baseline="0" smtClean="0">
                    <a:ln>
                      <a:noFill/>
                    </a:ln>
                    <a:solidFill>
                      <a:schemeClr val="tx1"/>
                    </a:solidFill>
                    <a:effectLst/>
                    <a:latin typeface="Arial" pitchFamily="34" charset="0"/>
                  </a:endParaRPr>
                </a:p>
              </p:txBody>
            </p:sp>
            <p:sp>
              <p:nvSpPr>
                <p:cNvPr id="31" name="Text Box 25"/>
                <p:cNvSpPr txBox="1">
                  <a:spLocks noChangeArrowheads="1"/>
                </p:cNvSpPr>
                <p:nvPr/>
              </p:nvSpPr>
              <p:spPr bwMode="auto">
                <a:xfrm>
                  <a:off x="5196" y="8264"/>
                  <a:ext cx="3039" cy="42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Auditory-neural interface</a:t>
                  </a:r>
                  <a:endParaRPr kumimoji="0" lang="en-US" sz="1800" b="0" i="0" u="none" strike="noStrike" cap="none" normalizeH="0" baseline="0" smtClean="0">
                    <a:ln>
                      <a:noFill/>
                    </a:ln>
                    <a:solidFill>
                      <a:schemeClr val="tx1"/>
                    </a:solidFill>
                    <a:effectLst/>
                    <a:latin typeface="Arial" pitchFamily="34" charset="0"/>
                  </a:endParaRPr>
                </a:p>
              </p:txBody>
            </p:sp>
            <p:sp>
              <p:nvSpPr>
                <p:cNvPr id="32" name="Text Box 26"/>
                <p:cNvSpPr txBox="1">
                  <a:spLocks noChangeArrowheads="1"/>
                </p:cNvSpPr>
                <p:nvPr/>
              </p:nvSpPr>
              <p:spPr bwMode="auto">
                <a:xfrm>
                  <a:off x="5196" y="8928"/>
                  <a:ext cx="3644" cy="4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(Perceptual) Phonetic Module</a:t>
                  </a:r>
                  <a:endParaRPr kumimoji="0" lang="en-US" sz="1800" b="0" i="0" u="none" strike="noStrike" cap="none" normalizeH="0" baseline="0" smtClean="0">
                    <a:ln>
                      <a:noFill/>
                    </a:ln>
                    <a:solidFill>
                      <a:schemeClr val="tx1"/>
                    </a:solidFill>
                    <a:effectLst/>
                    <a:latin typeface="Arial" pitchFamily="34" charset="0"/>
                  </a:endParaRPr>
                </a:p>
              </p:txBody>
            </p:sp>
            <p:sp>
              <p:nvSpPr>
                <p:cNvPr id="33" name="Text Box 27"/>
                <p:cNvSpPr txBox="1">
                  <a:spLocks noChangeArrowheads="1"/>
                </p:cNvSpPr>
                <p:nvPr/>
              </p:nvSpPr>
              <p:spPr bwMode="auto">
                <a:xfrm>
                  <a:off x="5196" y="9517"/>
                  <a:ext cx="2730" cy="4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Phonological Module</a:t>
                  </a:r>
                  <a:endParaRPr kumimoji="0" lang="en-US" sz="1800" b="0" i="0" u="none" strike="noStrike" cap="none" normalizeH="0" baseline="0" smtClean="0">
                    <a:ln>
                      <a:noFill/>
                    </a:ln>
                    <a:solidFill>
                      <a:schemeClr val="tx1"/>
                    </a:solidFill>
                    <a:effectLst/>
                    <a:latin typeface="Arial" pitchFamily="34" charset="0"/>
                  </a:endParaRPr>
                </a:p>
              </p:txBody>
            </p:sp>
            <p:sp>
              <p:nvSpPr>
                <p:cNvPr id="34" name="Text Box 28"/>
                <p:cNvSpPr txBox="1">
                  <a:spLocks noChangeArrowheads="1"/>
                </p:cNvSpPr>
                <p:nvPr/>
              </p:nvSpPr>
              <p:spPr bwMode="auto">
                <a:xfrm>
                  <a:off x="5196" y="10230"/>
                  <a:ext cx="2730" cy="701"/>
                </a:xfrm>
                <a:prstGeom prst="rect">
                  <a:avLst/>
                </a:prstGeom>
                <a:solidFill>
                  <a:srgbClr val="FFFFFF"/>
                </a:solidFill>
                <a:ln w="9525">
                  <a:solidFill>
                    <a:srgbClr val="000000"/>
                  </a:solidFill>
                  <a:prstDash val="sysDot"/>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smtClean="0">
                      <a:ln>
                        <a:noFill/>
                      </a:ln>
                      <a:solidFill>
                        <a:schemeClr val="tx1"/>
                      </a:solidFill>
                      <a:effectLst/>
                      <a:latin typeface="Calibri" pitchFamily="34" charset="0"/>
                    </a:rPr>
                    <a:t>Representation of perceived sound</a:t>
                  </a:r>
                  <a:endParaRPr kumimoji="0" lang="en-US" sz="1800" b="0" i="0" u="none" strike="noStrike" cap="none" normalizeH="0" baseline="0" smtClean="0">
                    <a:ln>
                      <a:noFill/>
                    </a:ln>
                    <a:solidFill>
                      <a:schemeClr val="tx1"/>
                    </a:solidFill>
                    <a:effectLst/>
                    <a:latin typeface="Arial" pitchFamily="34" charset="0"/>
                  </a:endParaRPr>
                </a:p>
              </p:txBody>
            </p:sp>
            <p:cxnSp>
              <p:nvCxnSpPr>
                <p:cNvPr id="35" name="AutoShape 29"/>
                <p:cNvCxnSpPr>
                  <a:cxnSpLocks noChangeShapeType="1"/>
                </p:cNvCxnSpPr>
                <p:nvPr/>
              </p:nvCxnSpPr>
              <p:spPr bwMode="auto">
                <a:xfrm>
                  <a:off x="6436" y="7869"/>
                  <a:ext cx="0" cy="395"/>
                </a:xfrm>
                <a:prstGeom prst="straightConnector1">
                  <a:avLst/>
                </a:prstGeom>
                <a:noFill/>
                <a:ln w="9525">
                  <a:solidFill>
                    <a:srgbClr val="000000"/>
                  </a:solidFill>
                  <a:round/>
                  <a:headEnd/>
                  <a:tailEnd type="triangle" w="med" len="med"/>
                </a:ln>
              </p:spPr>
            </p:cxnSp>
            <p:cxnSp>
              <p:nvCxnSpPr>
                <p:cNvPr id="36" name="AutoShape 30"/>
                <p:cNvCxnSpPr>
                  <a:cxnSpLocks noChangeShapeType="1"/>
                </p:cNvCxnSpPr>
                <p:nvPr/>
              </p:nvCxnSpPr>
              <p:spPr bwMode="auto">
                <a:xfrm>
                  <a:off x="6436" y="8687"/>
                  <a:ext cx="0" cy="241"/>
                </a:xfrm>
                <a:prstGeom prst="straightConnector1">
                  <a:avLst/>
                </a:prstGeom>
                <a:noFill/>
                <a:ln w="9525">
                  <a:solidFill>
                    <a:srgbClr val="000000"/>
                  </a:solidFill>
                  <a:round/>
                  <a:headEnd/>
                  <a:tailEnd type="triangle" w="med" len="med"/>
                </a:ln>
              </p:spPr>
            </p:cxnSp>
            <p:cxnSp>
              <p:nvCxnSpPr>
                <p:cNvPr id="37" name="AutoShape 31"/>
                <p:cNvCxnSpPr>
                  <a:cxnSpLocks noChangeShapeType="1"/>
                </p:cNvCxnSpPr>
                <p:nvPr/>
              </p:nvCxnSpPr>
              <p:spPr bwMode="auto">
                <a:xfrm>
                  <a:off x="6436" y="9930"/>
                  <a:ext cx="0" cy="308"/>
                </a:xfrm>
                <a:prstGeom prst="straightConnector1">
                  <a:avLst/>
                </a:prstGeom>
                <a:noFill/>
                <a:ln w="9525">
                  <a:solidFill>
                    <a:srgbClr val="000000"/>
                  </a:solidFill>
                  <a:round/>
                  <a:headEnd/>
                  <a:tailEnd type="triangle" w="med" len="med"/>
                </a:ln>
              </p:spPr>
            </p:cxnSp>
            <p:cxnSp>
              <p:nvCxnSpPr>
                <p:cNvPr id="38" name="AutoShape 32"/>
                <p:cNvCxnSpPr>
                  <a:cxnSpLocks noChangeShapeType="1"/>
                </p:cNvCxnSpPr>
                <p:nvPr/>
              </p:nvCxnSpPr>
              <p:spPr bwMode="auto">
                <a:xfrm>
                  <a:off x="4420" y="9517"/>
                  <a:ext cx="388" cy="0"/>
                </a:xfrm>
                <a:prstGeom prst="straightConnector1">
                  <a:avLst/>
                </a:prstGeom>
                <a:noFill/>
                <a:ln w="9525">
                  <a:solidFill>
                    <a:srgbClr val="000000"/>
                  </a:solidFill>
                  <a:round/>
                  <a:headEnd/>
                  <a:tailEnd type="triangle" w="med" len="med"/>
                </a:ln>
              </p:spPr>
            </p:cxnSp>
            <p:cxnSp>
              <p:nvCxnSpPr>
                <p:cNvPr id="39" name="AutoShape 33"/>
                <p:cNvCxnSpPr>
                  <a:cxnSpLocks noChangeShapeType="1"/>
                </p:cNvCxnSpPr>
                <p:nvPr/>
              </p:nvCxnSpPr>
              <p:spPr bwMode="auto">
                <a:xfrm>
                  <a:off x="6423" y="6953"/>
                  <a:ext cx="1" cy="452"/>
                </a:xfrm>
                <a:prstGeom prst="straightConnector1">
                  <a:avLst/>
                </a:prstGeom>
                <a:noFill/>
                <a:ln w="9525">
                  <a:solidFill>
                    <a:srgbClr val="000000"/>
                  </a:solidFill>
                  <a:round/>
                  <a:headEnd/>
                  <a:tailEnd type="triangle" w="med" len="med"/>
                </a:ln>
              </p:spPr>
            </p:cxnSp>
          </p:grpSp>
          <p:sp>
            <p:nvSpPr>
              <p:cNvPr id="8" name="TextBox 7"/>
              <p:cNvSpPr txBox="1"/>
              <p:nvPr/>
            </p:nvSpPr>
            <p:spPr>
              <a:xfrm>
                <a:off x="3962400" y="4276725"/>
                <a:ext cx="1679370" cy="276999"/>
              </a:xfrm>
              <a:prstGeom prst="rect">
                <a:avLst/>
              </a:prstGeom>
              <a:noFill/>
            </p:spPr>
            <p:txBody>
              <a:bodyPr wrap="none" rtlCol="0">
                <a:spAutoFit/>
              </a:bodyPr>
              <a:lstStyle/>
              <a:p>
                <a:r>
                  <a:rPr lang="en-US" sz="1200" dirty="0" smtClean="0"/>
                  <a:t>Transmission medium</a:t>
                </a:r>
                <a:endParaRPr lang="en-US" dirty="0"/>
              </a:p>
            </p:txBody>
          </p:sp>
        </p:grpSp>
        <p:sp>
          <p:nvSpPr>
            <p:cNvPr id="6" name="Oval 5"/>
            <p:cNvSpPr/>
            <p:nvPr/>
          </p:nvSpPr>
          <p:spPr>
            <a:xfrm>
              <a:off x="3225800" y="4531125"/>
              <a:ext cx="2971800" cy="305760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a:t>
            </a:r>
            <a:r>
              <a:rPr lang="en-US" dirty="0" err="1" smtClean="0"/>
              <a:t>Skorik</a:t>
            </a:r>
            <a:r>
              <a:rPr lang="en-US" dirty="0" smtClean="0"/>
              <a:t>/Dunn/etc perceiving?</a:t>
            </a:r>
            <a:endParaRPr lang="en-US" dirty="0"/>
          </a:p>
        </p:txBody>
      </p:sp>
      <p:sp>
        <p:nvSpPr>
          <p:cNvPr id="3" name="Content Placeholder 2"/>
          <p:cNvSpPr>
            <a:spLocks noGrp="1"/>
          </p:cNvSpPr>
          <p:nvPr>
            <p:ph idx="1"/>
          </p:nvPr>
        </p:nvSpPr>
        <p:spPr/>
        <p:txBody>
          <a:bodyPr/>
          <a:lstStyle/>
          <a:p>
            <a:r>
              <a:rPr lang="en-US" dirty="0" smtClean="0"/>
              <a:t>We don't know</a:t>
            </a:r>
          </a:p>
          <a:p>
            <a:pPr lvl="1"/>
            <a:r>
              <a:rPr lang="en-US" dirty="0" smtClean="0"/>
              <a:t>"Word </a:t>
            </a:r>
            <a:r>
              <a:rPr lang="en-US" dirty="0" smtClean="0"/>
              <a:t>stress can be very difficult to </a:t>
            </a:r>
            <a:r>
              <a:rPr lang="en-US" dirty="0" smtClean="0"/>
              <a:t>hear" (Dunn 1999)</a:t>
            </a:r>
          </a:p>
          <a:p>
            <a:pPr lvl="1"/>
            <a:r>
              <a:rPr lang="en-US" dirty="0" err="1" smtClean="0"/>
              <a:t>Volodin</a:t>
            </a:r>
            <a:r>
              <a:rPr lang="en-US" dirty="0" smtClean="0"/>
              <a:t> &amp; </a:t>
            </a:r>
            <a:r>
              <a:rPr lang="en-US" dirty="0" err="1" smtClean="0"/>
              <a:t>Skorik</a:t>
            </a:r>
            <a:r>
              <a:rPr lang="en-US" dirty="0" smtClean="0"/>
              <a:t> (1996): It's not what </a:t>
            </a:r>
            <a:r>
              <a:rPr lang="en-US" dirty="0" err="1" smtClean="0"/>
              <a:t>Skorik</a:t>
            </a:r>
            <a:r>
              <a:rPr lang="en-US" dirty="0" smtClean="0"/>
              <a:t> (1961) was perceiving</a:t>
            </a:r>
          </a:p>
          <a:p>
            <a:endParaRPr lang="en-US" dirty="0" smtClean="0"/>
          </a:p>
          <a:p>
            <a:r>
              <a:rPr lang="en-US" dirty="0" smtClean="0"/>
              <a:t>What is the effect of subjective opinions, sourced from variable subject cognitive modules and production apparatus, and different hearer perceptual biases, and different hearer higher cognitive processes?</a:t>
            </a:r>
          </a:p>
          <a:p>
            <a:pPr lvl="1"/>
            <a:r>
              <a:rPr lang="en-US" sz="2000" dirty="0" smtClean="0"/>
              <a:t>Expectation: Disagreement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impressions of Chukchi stress</a:t>
            </a:r>
            <a:endParaRPr lang="en-US" dirty="0"/>
          </a:p>
        </p:txBody>
      </p:sp>
      <p:graphicFrame>
        <p:nvGraphicFramePr>
          <p:cNvPr id="4" name="Content Placeholder 3"/>
          <p:cNvGraphicFramePr>
            <a:graphicFrameLocks noGrp="1"/>
          </p:cNvGraphicFramePr>
          <p:nvPr>
            <p:ph idx="1"/>
          </p:nvPr>
        </p:nvGraphicFramePr>
        <p:xfrm>
          <a:off x="533400" y="1676400"/>
          <a:ext cx="8077200" cy="3017520"/>
        </p:xfrm>
        <a:graphic>
          <a:graphicData uri="http://schemas.openxmlformats.org/drawingml/2006/table">
            <a:tbl>
              <a:tblPr/>
              <a:tblGrid>
                <a:gridCol w="1142499"/>
                <a:gridCol w="876801"/>
                <a:gridCol w="1009650"/>
                <a:gridCol w="1009650"/>
                <a:gridCol w="1009650"/>
                <a:gridCol w="1009650"/>
                <a:gridCol w="1009650"/>
                <a:gridCol w="1009650"/>
              </a:tblGrid>
              <a:tr h="548640">
                <a:tc>
                  <a:txBody>
                    <a:bodyPr/>
                    <a:lstStyle/>
                    <a:p>
                      <a:pPr marL="0" marR="0">
                        <a:spcBef>
                          <a:spcPts val="0"/>
                        </a:spcBef>
                        <a:spcAft>
                          <a:spcPts val="0"/>
                        </a:spcAft>
                      </a:pP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dirty="0">
                          <a:latin typeface="+mj-lt"/>
                          <a:ea typeface="Calibri"/>
                        </a:rPr>
                        <a:t>Default</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Lexical?</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Avoid ə́</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Avoid _#</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Avoid i/u</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Avoid onsetless </a:t>
                      </a:r>
                      <a:r>
                        <a:rPr lang="en-US" sz="1200" i="1">
                          <a:latin typeface="+mj-lt"/>
                          <a:ea typeface="Calibri"/>
                          <a:sym typeface="Symbol"/>
                        </a:rPr>
                        <a:t></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i="1">
                          <a:latin typeface="+mj-lt"/>
                          <a:ea typeface="Calibri"/>
                        </a:rPr>
                        <a:t>Stress Glottals</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74320">
                <a:tc>
                  <a:txBody>
                    <a:bodyPr/>
                    <a:lstStyle/>
                    <a:p>
                      <a:pPr marL="0" marR="0">
                        <a:spcBef>
                          <a:spcPts val="0"/>
                        </a:spcBef>
                        <a:spcAft>
                          <a:spcPts val="0"/>
                        </a:spcAft>
                      </a:pPr>
                      <a:r>
                        <a:rPr lang="en-US" sz="1200">
                          <a:latin typeface="+mj-lt"/>
                          <a:ea typeface="Calibri"/>
                        </a:rPr>
                        <a:t>Skorik 1961</a:t>
                      </a:r>
                      <a:endParaRPr lang="en-US" sz="1400">
                        <a:latin typeface="+mj-lt"/>
                        <a:ea typeface="Calibri"/>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Root-final</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Yes</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spcBef>
                          <a:spcPts val="0"/>
                        </a:spcBef>
                        <a:spcAft>
                          <a:spcPts val="0"/>
                        </a:spcAft>
                      </a:pPr>
                      <a:r>
                        <a:rPr lang="en-US" sz="1200">
                          <a:latin typeface="+mj-lt"/>
                          <a:ea typeface="Calibri"/>
                        </a:rPr>
                        <a:t>  Skorik 1983</a:t>
                      </a:r>
                      <a:endParaRPr lang="en-US" sz="1400">
                        <a:latin typeface="+mj-lt"/>
                        <a:ea typeface="Calibri"/>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Agree</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No mention</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spcBef>
                          <a:spcPts val="0"/>
                        </a:spcBef>
                        <a:spcAft>
                          <a:spcPts val="0"/>
                        </a:spcAft>
                      </a:pPr>
                      <a:r>
                        <a:rPr lang="en-US" sz="1200">
                          <a:latin typeface="+mj-lt"/>
                          <a:ea typeface="Calibri"/>
                        </a:rPr>
                        <a:t>  Krause 1979</a:t>
                      </a:r>
                      <a:endParaRPr lang="en-US" sz="1400">
                        <a:latin typeface="+mj-lt"/>
                        <a:ea typeface="Calibri"/>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Agree</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Partly</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latin typeface="+mj-lt"/>
                          <a:ea typeface="Calibri"/>
                        </a:rPr>
                        <a:t>Limited</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spcBef>
                          <a:spcPts val="0"/>
                        </a:spcBef>
                        <a:spcAft>
                          <a:spcPts val="0"/>
                        </a:spcAft>
                      </a:pPr>
                      <a:r>
                        <a:rPr lang="en-US" sz="1200">
                          <a:latin typeface="+mj-lt"/>
                          <a:ea typeface="Calibri"/>
                        </a:rPr>
                        <a:t>  K 1997</a:t>
                      </a:r>
                      <a:endParaRPr lang="en-US" sz="1400">
                        <a:latin typeface="+mj-lt"/>
                        <a:ea typeface="Calibri"/>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Agree</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Yes</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200">
                          <a:latin typeface="+mj-lt"/>
                          <a:ea typeface="Calibri"/>
                        </a:rPr>
                        <a:t>Yes</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solidFill>
                  </a:tcPr>
                </a:tc>
                <a:tc>
                  <a:txBody>
                    <a:bodyPr/>
                    <a:lstStyle/>
                    <a:p>
                      <a:pPr marL="0" marR="0" algn="r">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548640">
                <a:tc>
                  <a:txBody>
                    <a:bodyPr/>
                    <a:lstStyle/>
                    <a:p>
                      <a:pPr marL="0" marR="0">
                        <a:spcBef>
                          <a:spcPts val="0"/>
                        </a:spcBef>
                        <a:spcAft>
                          <a:spcPts val="0"/>
                        </a:spcAft>
                      </a:pPr>
                      <a:r>
                        <a:rPr lang="en-US" sz="1200">
                          <a:latin typeface="+mj-lt"/>
                          <a:ea typeface="Calibri"/>
                        </a:rPr>
                        <a:t>VS 1997</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Word-initial?</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latin typeface="+mj-lt"/>
                          <a:ea typeface="Calibri"/>
                        </a:rPr>
                        <a:t>?</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548640">
                <a:tc>
                  <a:txBody>
                    <a:bodyPr/>
                    <a:lstStyle/>
                    <a:p>
                      <a:pPr marL="0" marR="0">
                        <a:spcBef>
                          <a:spcPts val="0"/>
                        </a:spcBef>
                        <a:spcAft>
                          <a:spcPts val="0"/>
                        </a:spcAft>
                      </a:pPr>
                      <a:r>
                        <a:rPr lang="en-US" sz="1200" dirty="0">
                          <a:latin typeface="+mj-lt"/>
                          <a:ea typeface="Calibri"/>
                        </a:rPr>
                        <a:t>Dunn 1999</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Word-initial</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Yes</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latin typeface="+mj-lt"/>
                          <a:ea typeface="Calibri"/>
                        </a:rPr>
                        <a:t>No</a:t>
                      </a:r>
                      <a:endParaRPr lang="en-US" sz="14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Yes</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latin typeface="+mj-lt"/>
                          <a:ea typeface="Calibri"/>
                        </a:rPr>
                        <a:t>No</a:t>
                      </a:r>
                      <a:endParaRPr lang="en-US" sz="14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609600" y="5257800"/>
            <a:ext cx="8057014" cy="707886"/>
          </a:xfrm>
          <a:prstGeom prst="rect">
            <a:avLst/>
          </a:prstGeom>
          <a:noFill/>
        </p:spPr>
        <p:txBody>
          <a:bodyPr wrap="none" rtlCol="0">
            <a:spAutoFit/>
          </a:bodyPr>
          <a:lstStyle/>
          <a:p>
            <a:pPr>
              <a:buFont typeface="Arial" pitchFamily="34" charset="0"/>
              <a:buChar char="•"/>
            </a:pPr>
            <a:r>
              <a:rPr lang="en-US" sz="2000" dirty="0" smtClean="0"/>
              <a:t> It is perhaps more fruitful to think about </a:t>
            </a:r>
            <a:r>
              <a:rPr lang="en-US" sz="2000" i="1" dirty="0" smtClean="0"/>
              <a:t>why there is any agreement</a:t>
            </a:r>
            <a:r>
              <a:rPr lang="en-US" sz="2000" dirty="0" smtClean="0"/>
              <a:t>:</a:t>
            </a:r>
          </a:p>
          <a:p>
            <a:pPr>
              <a:buFont typeface="Arial" pitchFamily="34" charset="0"/>
              <a:buChar char="•"/>
            </a:pPr>
            <a:endParaRPr lang="en-US"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Disagreement is a common theme</a:t>
            </a:r>
            <a:endParaRPr lang="en-US" dirty="0"/>
          </a:p>
        </p:txBody>
      </p:sp>
      <p:graphicFrame>
        <p:nvGraphicFramePr>
          <p:cNvPr id="4" name="Content Placeholder 3"/>
          <p:cNvGraphicFramePr>
            <a:graphicFrameLocks noGrp="1"/>
          </p:cNvGraphicFramePr>
          <p:nvPr>
            <p:ph idx="1"/>
          </p:nvPr>
        </p:nvGraphicFramePr>
        <p:xfrm>
          <a:off x="533400" y="1828800"/>
          <a:ext cx="7696200" cy="2682240"/>
        </p:xfrm>
        <a:graphic>
          <a:graphicData uri="http://schemas.openxmlformats.org/drawingml/2006/table">
            <a:tbl>
              <a:tblPr/>
              <a:tblGrid>
                <a:gridCol w="2250483"/>
                <a:gridCol w="1927105"/>
                <a:gridCol w="2250483"/>
                <a:gridCol w="1268129"/>
              </a:tblGrid>
              <a:tr h="0">
                <a:tc>
                  <a:txBody>
                    <a:bodyPr/>
                    <a:lstStyle/>
                    <a:p>
                      <a:pPr marL="0" marR="0">
                        <a:spcBef>
                          <a:spcPts val="0"/>
                        </a:spcBef>
                        <a:spcAft>
                          <a:spcPts val="0"/>
                        </a:spcAft>
                      </a:pPr>
                      <a:endParaRPr lang="en-US" sz="1600" kern="50" dirty="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Weight-sensitive?</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Primary</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Secondary</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dirty="0">
                          <a:latin typeface="+mj-lt"/>
                          <a:ea typeface="DejaVu Sans"/>
                          <a:cs typeface="DejaVu Sans"/>
                        </a:rPr>
                        <a:t>Most native scholars</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N</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Initial</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Poppe (1931) …</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N</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Initial</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Final</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Austin (1951) …*</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Y</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Leftmost else leftmost</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Poppe (1970) … **</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Y</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Penult else leftmost else leftmost</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dirty="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Bobrovnikov (1849)</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N</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Final</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dirty="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Kowalewski (1835)</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Y</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dirty="0">
                          <a:latin typeface="+mj-lt"/>
                          <a:ea typeface="DejaVu Sans"/>
                          <a:cs typeface="DejaVu Sans"/>
                        </a:rPr>
                        <a:t>Heavy else final</a:t>
                      </a:r>
                      <a:endParaRPr lang="en-US" sz="1800" dirty="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dirty="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600" kern="50">
                          <a:latin typeface="+mj-lt"/>
                          <a:ea typeface="DejaVu Sans"/>
                          <a:cs typeface="DejaVu Sans"/>
                        </a:rPr>
                        <a:t>Köke (2003)</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Y</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kern="50">
                          <a:latin typeface="+mj-lt"/>
                          <a:ea typeface="DejaVu Sans"/>
                          <a:cs typeface="DejaVu Sans"/>
                        </a:rPr>
                        <a:t>Initial else peninitial</a:t>
                      </a:r>
                      <a:endParaRPr lang="en-US" sz="1800">
                        <a:latin typeface="+mj-lt"/>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600" kern="50" dirty="0">
                        <a:latin typeface="+mj-lt"/>
                        <a:ea typeface="DejaVu Sans"/>
                        <a:cs typeface="DejaVu San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70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ea typeface="DejaVu Sans" pitchFamily="34" charset="0"/>
                <a:cs typeface="DejaVu Sans" pitchFamily="34" charset="0"/>
              </a:rPr>
              <a:t>	(c) Svantesson et al. (2005:97ff), discussing descriptions:</a:t>
            </a:r>
            <a:endParaRPr kumimoji="0" lang="en-US" sz="1800" b="0" i="0" u="none" strike="noStrike" cap="none" normalizeH="0" baseline="0" smtClean="0">
              <a:ln>
                <a:noFill/>
              </a:ln>
              <a:solidFill>
                <a:schemeClr val="tx1"/>
              </a:solidFill>
              <a:effectLst/>
              <a:latin typeface="Arial" pitchFamily="34" charset="0"/>
            </a:endParaRPr>
          </a:p>
        </p:txBody>
      </p:sp>
      <p:sp>
        <p:nvSpPr>
          <p:cNvPr id="6" name="TextBox 5"/>
          <p:cNvSpPr txBox="1"/>
          <p:nvPr/>
        </p:nvSpPr>
        <p:spPr>
          <a:xfrm>
            <a:off x="609600" y="1371600"/>
            <a:ext cx="3137397" cy="400110"/>
          </a:xfrm>
          <a:prstGeom prst="rect">
            <a:avLst/>
          </a:prstGeom>
          <a:noFill/>
        </p:spPr>
        <p:txBody>
          <a:bodyPr wrap="none" rtlCol="0">
            <a:spAutoFit/>
          </a:bodyPr>
          <a:lstStyle/>
          <a:p>
            <a:r>
              <a:rPr lang="en-US" sz="2000" dirty="0" err="1" smtClean="0"/>
              <a:t>Halh</a:t>
            </a:r>
            <a:r>
              <a:rPr lang="en-US" sz="2000" dirty="0" smtClean="0"/>
              <a:t> (</a:t>
            </a:r>
            <a:r>
              <a:rPr lang="en-US" sz="2000" dirty="0" err="1" smtClean="0"/>
              <a:t>Khalkha</a:t>
            </a:r>
            <a:r>
              <a:rPr lang="en-US" sz="2000" dirty="0" smtClean="0"/>
              <a:t> Mongolian</a:t>
            </a:r>
            <a:r>
              <a:rPr lang="en-US" dirty="0" smtClean="0"/>
              <a:t>)</a:t>
            </a:r>
            <a:endParaRPr lang="en-US" dirty="0"/>
          </a:p>
        </p:txBody>
      </p:sp>
      <p:sp>
        <p:nvSpPr>
          <p:cNvPr id="7" name="TextBox 6"/>
          <p:cNvSpPr txBox="1"/>
          <p:nvPr/>
        </p:nvSpPr>
        <p:spPr>
          <a:xfrm>
            <a:off x="609600" y="4724400"/>
            <a:ext cx="7543800" cy="2308324"/>
          </a:xfrm>
          <a:prstGeom prst="rect">
            <a:avLst/>
          </a:prstGeom>
          <a:noFill/>
        </p:spPr>
        <p:txBody>
          <a:bodyPr wrap="square" rtlCol="0">
            <a:spAutoFit/>
          </a:bodyPr>
          <a:lstStyle/>
          <a:p>
            <a:r>
              <a:rPr lang="en-US" dirty="0" err="1" smtClean="0"/>
              <a:t>Svantesson</a:t>
            </a:r>
            <a:r>
              <a:rPr lang="en-US" dirty="0" smtClean="0"/>
              <a:t> et al (2005:97ff)</a:t>
            </a:r>
          </a:p>
          <a:p>
            <a:pPr>
              <a:buFont typeface="Arial" pitchFamily="34" charset="0"/>
              <a:buChar char="•"/>
            </a:pPr>
            <a:r>
              <a:rPr lang="en-US" dirty="0" smtClean="0"/>
              <a:t> </a:t>
            </a:r>
            <a:r>
              <a:rPr lang="en-US" dirty="0" smtClean="0"/>
              <a:t>“</a:t>
            </a:r>
            <a:r>
              <a:rPr lang="en-US" dirty="0" smtClean="0"/>
              <a:t>The reason for this situation is apparently that </a:t>
            </a:r>
            <a:r>
              <a:rPr lang="en-US" dirty="0" smtClean="0">
                <a:solidFill>
                  <a:srgbClr val="FF0000"/>
                </a:solidFill>
              </a:rPr>
              <a:t>different criteria and different </a:t>
            </a:r>
            <a:r>
              <a:rPr lang="en-US" dirty="0" smtClean="0">
                <a:solidFill>
                  <a:srgbClr val="FF0000"/>
                </a:solidFill>
              </a:rPr>
              <a:t>phonetic </a:t>
            </a:r>
            <a:r>
              <a:rPr lang="en-US" dirty="0" smtClean="0">
                <a:solidFill>
                  <a:srgbClr val="FF0000"/>
                </a:solidFill>
              </a:rPr>
              <a:t>correlates have been used for defining stress</a:t>
            </a:r>
            <a:r>
              <a:rPr lang="en-US" dirty="0" smtClean="0"/>
              <a:t>.”</a:t>
            </a:r>
            <a:endParaRPr lang="en-US" dirty="0" smtClean="0"/>
          </a:p>
          <a:p>
            <a:pPr>
              <a:buFont typeface="Arial" pitchFamily="34" charset="0"/>
              <a:buChar char="•"/>
            </a:pPr>
            <a:r>
              <a:rPr lang="en-US" dirty="0" smtClean="0"/>
              <a:t> “</a:t>
            </a:r>
            <a:r>
              <a:rPr lang="en-US" dirty="0" smtClean="0"/>
              <a:t>The different phonetic properties which signal a stressed syllable in other languages … have different functions in Mongolian and do not converge to form a unified phenomenon of word stress in this language” (p. 96)</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Indonesian</a:t>
            </a:r>
            <a:endParaRPr lang="en-US" dirty="0"/>
          </a:p>
        </p:txBody>
      </p:sp>
      <p:sp>
        <p:nvSpPr>
          <p:cNvPr id="3" name="Content Placeholder 2"/>
          <p:cNvSpPr>
            <a:spLocks noGrp="1"/>
          </p:cNvSpPr>
          <p:nvPr>
            <p:ph idx="1"/>
          </p:nvPr>
        </p:nvSpPr>
        <p:spPr/>
        <p:txBody>
          <a:bodyPr/>
          <a:lstStyle/>
          <a:p>
            <a:r>
              <a:rPr lang="en-US" dirty="0" smtClean="0"/>
              <a:t>Main stress is:</a:t>
            </a:r>
          </a:p>
          <a:p>
            <a:pPr lvl="1"/>
            <a:r>
              <a:rPr lang="en-US" dirty="0" smtClean="0"/>
              <a:t>Penult	</a:t>
            </a:r>
            <a:r>
              <a:rPr lang="en-US" dirty="0" err="1" smtClean="0"/>
              <a:t>Alieva</a:t>
            </a:r>
            <a:r>
              <a:rPr lang="en-US" dirty="0" smtClean="0"/>
              <a:t> </a:t>
            </a:r>
            <a:r>
              <a:rPr lang="en-US" dirty="0" smtClean="0"/>
              <a:t>et al 1991, </a:t>
            </a:r>
            <a:r>
              <a:rPr lang="en-US" dirty="0" err="1" smtClean="0"/>
              <a:t>Teeuw</a:t>
            </a:r>
            <a:r>
              <a:rPr lang="en-US" dirty="0" smtClean="0"/>
              <a:t> 1978</a:t>
            </a:r>
          </a:p>
          <a:p>
            <a:pPr lvl="1"/>
            <a:r>
              <a:rPr lang="en-US" dirty="0" smtClean="0"/>
              <a:t>Final	</a:t>
            </a:r>
            <a:r>
              <a:rPr lang="en-US" dirty="0" err="1" smtClean="0"/>
              <a:t>Samsuri</a:t>
            </a:r>
            <a:r>
              <a:rPr lang="en-US" dirty="0" smtClean="0"/>
              <a:t> </a:t>
            </a:r>
            <a:r>
              <a:rPr lang="en-US" dirty="0" smtClean="0"/>
              <a:t>1971</a:t>
            </a:r>
          </a:p>
          <a:p>
            <a:pPr lvl="1"/>
            <a:r>
              <a:rPr lang="en-US" dirty="0" smtClean="0"/>
              <a:t>No stress	</a:t>
            </a:r>
            <a:r>
              <a:rPr lang="en-US" dirty="0" err="1" smtClean="0"/>
              <a:t>Halim</a:t>
            </a:r>
            <a:r>
              <a:rPr lang="en-US" dirty="0" smtClean="0"/>
              <a:t> 1974</a:t>
            </a:r>
          </a:p>
          <a:p>
            <a:pPr lvl="1"/>
            <a:r>
              <a:rPr lang="en-US" dirty="0" smtClean="0"/>
              <a:t>On a penult heavy syllable, else lexical (van </a:t>
            </a:r>
            <a:r>
              <a:rPr lang="en-US" dirty="0" err="1" smtClean="0"/>
              <a:t>Zanten</a:t>
            </a:r>
            <a:r>
              <a:rPr lang="en-US" dirty="0" smtClean="0"/>
              <a:t> &amp; van </a:t>
            </a:r>
            <a:r>
              <a:rPr lang="en-US" dirty="0" err="1" smtClean="0"/>
              <a:t>Heuven</a:t>
            </a:r>
            <a:r>
              <a:rPr lang="en-US" dirty="0" smtClean="0"/>
              <a:t> 1997)</a:t>
            </a:r>
            <a:endParaRPr lang="en-US" dirty="0" smtClean="0"/>
          </a:p>
          <a:p>
            <a:endParaRPr lang="en-US" dirty="0" smtClean="0"/>
          </a:p>
          <a:p>
            <a:r>
              <a:rPr lang="en-US" dirty="0" smtClean="0"/>
              <a:t>Schwa </a:t>
            </a:r>
            <a:r>
              <a:rPr lang="en-US" dirty="0" smtClean="0"/>
              <a:t>is </a:t>
            </a:r>
            <a:endParaRPr lang="en-US" dirty="0" smtClean="0"/>
          </a:p>
          <a:p>
            <a:pPr lvl="1"/>
            <a:r>
              <a:rPr lang="en-US" dirty="0" err="1" smtClean="0"/>
              <a:t>unstressable</a:t>
            </a:r>
            <a:r>
              <a:rPr lang="en-US" dirty="0" smtClean="0"/>
              <a:t>: </a:t>
            </a:r>
            <a:r>
              <a:rPr lang="en-US" dirty="0" smtClean="0"/>
              <a:t>usually</a:t>
            </a:r>
          </a:p>
          <a:p>
            <a:pPr lvl="1"/>
            <a:r>
              <a:rPr lang="en-US" dirty="0" err="1" smtClean="0"/>
              <a:t>stressable</a:t>
            </a:r>
            <a:r>
              <a:rPr lang="en-US" dirty="0" smtClean="0"/>
              <a:t>: </a:t>
            </a:r>
            <a:r>
              <a:rPr lang="en-US" dirty="0" err="1" smtClean="0"/>
              <a:t>Laksman</a:t>
            </a:r>
            <a:r>
              <a:rPr lang="en-US" dirty="0" smtClean="0"/>
              <a:t> (1994</a:t>
            </a:r>
            <a:r>
              <a:rPr lang="en-US" dirty="0" smtClean="0"/>
              <a:t>)</a:t>
            </a:r>
          </a:p>
          <a:p>
            <a:pPr lvl="1">
              <a:buNone/>
            </a:pPr>
            <a:endParaRPr lang="en-US" dirty="0" smtClean="0"/>
          </a:p>
          <a:p>
            <a:r>
              <a:rPr lang="en-US" sz="1800" dirty="0" smtClean="0"/>
              <a:t>“</a:t>
            </a:r>
            <a:r>
              <a:rPr lang="en-US" sz="1800" dirty="0" smtClean="0"/>
              <a:t>The confusing picture that emerges after a thorough survey of the literature is one in which stress may occur almost anywhere in the Indonesian word.” </a:t>
            </a:r>
            <a:r>
              <a:rPr lang="en-US" sz="1800" dirty="0" smtClean="0"/>
              <a:t>(</a:t>
            </a:r>
            <a:r>
              <a:rPr lang="en-US" sz="1800" dirty="0" err="1" smtClean="0"/>
              <a:t>Goedemans</a:t>
            </a:r>
            <a:r>
              <a:rPr lang="en-US" sz="1800" dirty="0" smtClean="0"/>
              <a:t> &amp; van </a:t>
            </a:r>
            <a:r>
              <a:rPr lang="en-US" sz="1800" dirty="0" err="1" smtClean="0"/>
              <a:t>Zanten</a:t>
            </a:r>
            <a:r>
              <a:rPr lang="en-US" sz="1800" dirty="0" smtClean="0"/>
              <a:t> </a:t>
            </a:r>
            <a:r>
              <a:rPr lang="en-US" sz="1800" dirty="0" smtClean="0"/>
              <a:t>p</a:t>
            </a:r>
            <a:r>
              <a:rPr lang="en-US" sz="1800" dirty="0" smtClean="0"/>
              <a:t>. 35)</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larger typology</a:t>
            </a:r>
            <a:endParaRPr lang="en-US" dirty="0"/>
          </a:p>
        </p:txBody>
      </p:sp>
      <p:sp>
        <p:nvSpPr>
          <p:cNvPr id="3" name="Content Placeholder 2"/>
          <p:cNvSpPr>
            <a:spLocks noGrp="1"/>
          </p:cNvSpPr>
          <p:nvPr>
            <p:ph idx="1"/>
          </p:nvPr>
        </p:nvSpPr>
        <p:spPr/>
        <p:txBody>
          <a:bodyPr/>
          <a:lstStyle/>
          <a:p>
            <a:r>
              <a:rPr lang="en-US" dirty="0" smtClean="0"/>
              <a:t>For all the cases of sonority-driven stress I have, whenever there is independent replication of a description, there is disagreement</a:t>
            </a:r>
          </a:p>
          <a:p>
            <a:endParaRPr lang="en-US" dirty="0" smtClean="0"/>
          </a:p>
          <a:p>
            <a:r>
              <a:rPr lang="en-US" i="1" dirty="0" smtClean="0"/>
              <a:t>Au</a:t>
            </a:r>
            <a:endParaRPr lang="en-US" dirty="0" smtClean="0"/>
          </a:p>
          <a:p>
            <a:pPr lvl="1"/>
            <a:r>
              <a:rPr lang="en-US" sz="2400" dirty="0" err="1" smtClean="0"/>
              <a:t>Scorza</a:t>
            </a:r>
            <a:r>
              <a:rPr lang="en-US" sz="2400" dirty="0" smtClean="0"/>
              <a:t> (1973)</a:t>
            </a:r>
          </a:p>
          <a:p>
            <a:pPr lvl="2"/>
            <a:r>
              <a:rPr lang="en-US" sz="1800" dirty="0" smtClean="0"/>
              <a:t>Disyllables = lexical stress</a:t>
            </a:r>
          </a:p>
          <a:p>
            <a:pPr lvl="2"/>
            <a:r>
              <a:rPr lang="en-US" sz="1800" dirty="0" err="1" smtClean="0"/>
              <a:t>Trisyllables</a:t>
            </a:r>
            <a:r>
              <a:rPr lang="en-US" sz="1800" dirty="0" smtClean="0"/>
              <a:t> = first syllable</a:t>
            </a:r>
          </a:p>
          <a:p>
            <a:pPr lvl="2"/>
            <a:r>
              <a:rPr lang="en-US" sz="1800" dirty="0" err="1" smtClean="0"/>
              <a:t>Quadrisyllables</a:t>
            </a:r>
            <a:r>
              <a:rPr lang="en-US" sz="1800" dirty="0" smtClean="0"/>
              <a:t> = penult</a:t>
            </a:r>
          </a:p>
          <a:p>
            <a:pPr lvl="1"/>
            <a:r>
              <a:rPr lang="en-US" sz="2000" dirty="0" err="1" smtClean="0"/>
              <a:t>Scorza</a:t>
            </a:r>
            <a:r>
              <a:rPr lang="en-US" sz="2000" dirty="0" smtClean="0"/>
              <a:t> (1985) </a:t>
            </a:r>
            <a:r>
              <a:rPr lang="en-US" sz="2000" i="1" dirty="0" smtClean="0"/>
              <a:t>almost certainly using the same data</a:t>
            </a:r>
          </a:p>
          <a:p>
            <a:pPr lvl="2"/>
            <a:r>
              <a:rPr lang="en-US" sz="1800" dirty="0" smtClean="0"/>
              <a:t>Stress is on the first syllable of the word, except</a:t>
            </a:r>
          </a:p>
          <a:p>
            <a:pPr lvl="2"/>
            <a:r>
              <a:rPr lang="en-US" sz="1800" dirty="0" smtClean="0"/>
              <a:t>it avoids the central vowels ɨ and </a:t>
            </a:r>
            <a:r>
              <a:rPr lang="en-US" sz="1800" dirty="0" smtClean="0">
                <a:latin typeface="Doulos SIL"/>
              </a:rPr>
              <a:t>ə</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smtClean="0"/>
              <a:t>Why perceive a relationship between sonority and stress?</a:t>
            </a:r>
            <a:endParaRPr lang="en-US" dirty="0"/>
          </a:p>
        </p:txBody>
      </p:sp>
      <p:sp>
        <p:nvSpPr>
          <p:cNvPr id="3" name="Content Placeholder 2"/>
          <p:cNvSpPr>
            <a:spLocks noGrp="1"/>
          </p:cNvSpPr>
          <p:nvPr>
            <p:ph idx="1"/>
          </p:nvPr>
        </p:nvSpPr>
        <p:spPr/>
        <p:txBody>
          <a:bodyPr/>
          <a:lstStyle/>
          <a:p>
            <a:r>
              <a:rPr lang="en-US" dirty="0" smtClean="0"/>
              <a:t>Stress is often realized as duration </a:t>
            </a:r>
          </a:p>
          <a:p>
            <a:pPr lvl="1"/>
            <a:r>
              <a:rPr lang="en-US" dirty="0" smtClean="0"/>
              <a:t>(e.g. Meadow Mari)</a:t>
            </a:r>
          </a:p>
          <a:p>
            <a:endParaRPr lang="en-US" dirty="0" smtClean="0"/>
          </a:p>
          <a:p>
            <a:r>
              <a:rPr lang="en-US" dirty="0" smtClean="0"/>
              <a:t>[a] &gt; [e o] &gt; [i u] &gt; </a:t>
            </a:r>
            <a:r>
              <a:rPr lang="en-US" sz="2400" dirty="0" smtClean="0"/>
              <a:t>[</a:t>
            </a:r>
            <a:r>
              <a:rPr lang="en-US" sz="3200" dirty="0" smtClean="0">
                <a:latin typeface="Doulos SIL"/>
              </a:rPr>
              <a:t>ə] &gt; [ɨ]</a:t>
            </a:r>
          </a:p>
          <a:p>
            <a:pPr lvl="1"/>
            <a:r>
              <a:rPr lang="en-US" sz="2400" dirty="0" smtClean="0">
                <a:latin typeface="+mj-lt"/>
              </a:rPr>
              <a:t>also describes inherent duration differences</a:t>
            </a:r>
          </a:p>
          <a:p>
            <a:endParaRPr lang="en-US" dirty="0" smtClean="0">
              <a:latin typeface="+mj-lt"/>
            </a:endParaRPr>
          </a:p>
          <a:p>
            <a:r>
              <a:rPr lang="en-US" dirty="0" smtClean="0">
                <a:latin typeface="+mj-lt"/>
              </a:rPr>
              <a:t>In the absence of expected cues, does the perceptual system of the hearer turn to more minor cues, such as inherent vowel duration?</a:t>
            </a:r>
          </a:p>
          <a:p>
            <a:endParaRPr lang="en-US" dirty="0" smtClean="0">
              <a:latin typeface="+mj-lt"/>
            </a:endParaRPr>
          </a:p>
          <a:p>
            <a:r>
              <a:rPr lang="en-US" dirty="0" smtClean="0">
                <a:latin typeface="+mj-lt"/>
              </a:rPr>
              <a:t>What happens when there is </a:t>
            </a:r>
            <a:r>
              <a:rPr lang="en-US" i="1" dirty="0" smtClean="0">
                <a:latin typeface="+mj-lt"/>
              </a:rPr>
              <a:t>no</a:t>
            </a:r>
            <a:r>
              <a:rPr lang="en-US" dirty="0" smtClean="0">
                <a:latin typeface="+mj-lt"/>
              </a:rPr>
              <a:t> difference in duration?</a:t>
            </a:r>
          </a:p>
          <a:p>
            <a:pPr>
              <a:buNone/>
            </a:pPr>
            <a:endParaRPr lang="en-US" dirty="0" smtClean="0">
              <a:latin typeface="+mj-lt"/>
            </a:endParaRPr>
          </a:p>
          <a:p>
            <a:endParaRPr lang="en-US"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Chuvash schwa and stress</a:t>
            </a:r>
            <a:endParaRPr lang="en-US" dirty="0"/>
          </a:p>
        </p:txBody>
      </p:sp>
      <p:sp>
        <p:nvSpPr>
          <p:cNvPr id="3" name="Content Placeholder 2"/>
          <p:cNvSpPr>
            <a:spLocks noGrp="1"/>
          </p:cNvSpPr>
          <p:nvPr>
            <p:ph idx="1"/>
          </p:nvPr>
        </p:nvSpPr>
        <p:spPr/>
        <p:txBody>
          <a:bodyPr/>
          <a:lstStyle/>
          <a:p>
            <a:r>
              <a:rPr lang="en-US" dirty="0" smtClean="0"/>
              <a:t>Stress the non-schwa</a:t>
            </a:r>
          </a:p>
          <a:p>
            <a:r>
              <a:rPr lang="en-US" dirty="0" smtClean="0"/>
              <a:t>In words with all schwas, stress the leftmost schwa</a:t>
            </a:r>
          </a:p>
          <a:p>
            <a:endParaRPr lang="en-US" dirty="0" smtClean="0"/>
          </a:p>
          <a:p>
            <a:r>
              <a:rPr lang="en-US" dirty="0" err="1" smtClean="0"/>
              <a:t>Dobrovolsky</a:t>
            </a:r>
            <a:r>
              <a:rPr lang="en-US" dirty="0" smtClean="0"/>
              <a:t> (1999)</a:t>
            </a:r>
          </a:p>
          <a:p>
            <a:pPr lvl="1"/>
            <a:r>
              <a:rPr lang="en-US" sz="2000" dirty="0" smtClean="0"/>
              <a:t>In words with only schwas, there is no difference in duration between them</a:t>
            </a:r>
          </a:p>
          <a:p>
            <a:endParaRPr lang="en-US" sz="2400" dirty="0" smtClean="0"/>
          </a:p>
          <a:p>
            <a:r>
              <a:rPr lang="en-US" sz="2000" dirty="0" smtClean="0"/>
              <a:t>"… the </a:t>
            </a:r>
            <a:r>
              <a:rPr lang="en-US" sz="2000" dirty="0" smtClean="0"/>
              <a:t>alleged default stress is the intonation downturn that in Chuvash typically occurs on the first vowel or sonorant consonant following the first vowel of the examined forms</a:t>
            </a:r>
            <a:r>
              <a:rPr lang="en-US" sz="2000" dirty="0" smtClean="0"/>
              <a:t>.”</a:t>
            </a:r>
          </a:p>
          <a:p>
            <a:endParaRPr lang="en-US" sz="2000" dirty="0" smtClean="0"/>
          </a:p>
          <a:p>
            <a:r>
              <a:rPr lang="en-US" sz="2000" dirty="0" smtClean="0"/>
              <a:t>This is a common theme: avoid stress on schwa, and in words with all schwas (or all vowels the same), "there is no stress"</a:t>
            </a:r>
            <a:endParaRPr lang="en-US" sz="2000" dirty="0" smtClean="0"/>
          </a:p>
          <a:p>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Misperception/misattribution of pitch</a:t>
            </a:r>
            <a:endParaRPr lang="en-US" dirty="0"/>
          </a:p>
        </p:txBody>
      </p:sp>
      <p:sp>
        <p:nvSpPr>
          <p:cNvPr id="3" name="Content Placeholder 2"/>
          <p:cNvSpPr>
            <a:spLocks noGrp="1"/>
          </p:cNvSpPr>
          <p:nvPr>
            <p:ph idx="1"/>
          </p:nvPr>
        </p:nvSpPr>
        <p:spPr/>
        <p:txBody>
          <a:bodyPr/>
          <a:lstStyle/>
          <a:p>
            <a:r>
              <a:rPr lang="en-US" dirty="0" smtClean="0"/>
              <a:t>For English speakers, there's a relationship between pitch accent and metrical heads</a:t>
            </a:r>
          </a:p>
          <a:p>
            <a:pPr lvl="1"/>
            <a:r>
              <a:rPr lang="en-US" dirty="0" smtClean="0"/>
              <a:t>Leads to misinterpretation of pitch prominence as metrical heads</a:t>
            </a:r>
          </a:p>
          <a:p>
            <a:endParaRPr lang="en-US" dirty="0" smtClean="0"/>
          </a:p>
          <a:p>
            <a:r>
              <a:rPr lang="en-US" dirty="0" smtClean="0"/>
              <a:t>Schwa is not the best for pitch</a:t>
            </a:r>
          </a:p>
          <a:p>
            <a:pPr lvl="1"/>
            <a:r>
              <a:rPr lang="en-US" dirty="0" smtClean="0"/>
              <a:t>It is </a:t>
            </a:r>
            <a:r>
              <a:rPr lang="en-US" i="1" dirty="0" smtClean="0"/>
              <a:t>short</a:t>
            </a:r>
            <a:r>
              <a:rPr lang="en-US" dirty="0" smtClean="0"/>
              <a:t>, so aligning F0 targets can be hard</a:t>
            </a:r>
          </a:p>
          <a:p>
            <a:pPr lvl="1"/>
            <a:r>
              <a:rPr lang="en-US" dirty="0" err="1" smtClean="0"/>
              <a:t>Olsberg</a:t>
            </a:r>
            <a:r>
              <a:rPr lang="en-US" dirty="0" smtClean="0"/>
              <a:t> et al (2007):</a:t>
            </a:r>
          </a:p>
          <a:p>
            <a:pPr lvl="2"/>
            <a:r>
              <a:rPr lang="en-US" sz="1800" dirty="0" smtClean="0"/>
              <a:t>“removing spectral information affected not only subjects’ ability to judge the number of syllables in a sentence, but also their ability to identify the tones</a:t>
            </a:r>
            <a:r>
              <a:rPr lang="en-US" sz="1800" dirty="0" smtClean="0"/>
              <a:t>.”</a:t>
            </a:r>
          </a:p>
          <a:p>
            <a:pPr lvl="2"/>
            <a:r>
              <a:rPr lang="en-US" sz="1800" dirty="0" smtClean="0"/>
              <a:t>Is pitch movement simply hard to perceive over [ə]</a:t>
            </a:r>
          </a:p>
          <a:p>
            <a:pPr lvl="1"/>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made</a:t>
            </a:r>
            <a:endParaRPr lang="en-US" dirty="0"/>
          </a:p>
        </p:txBody>
      </p:sp>
      <p:sp>
        <p:nvSpPr>
          <p:cNvPr id="3" name="Content Placeholder 2"/>
          <p:cNvSpPr>
            <a:spLocks noGrp="1"/>
          </p:cNvSpPr>
          <p:nvPr>
            <p:ph idx="1"/>
          </p:nvPr>
        </p:nvSpPr>
        <p:spPr/>
        <p:txBody>
          <a:bodyPr/>
          <a:lstStyle/>
          <a:p>
            <a:r>
              <a:rPr lang="en-US" dirty="0" smtClean="0"/>
              <a:t>Sonority can be a factor in influencing metrical structure – both foot heads and non-heads</a:t>
            </a:r>
          </a:p>
          <a:p>
            <a:endParaRPr lang="en-US" dirty="0" smtClean="0"/>
          </a:p>
          <a:p>
            <a:r>
              <a:rPr lang="en-US" dirty="0" smtClean="0"/>
              <a:t>Cannot be reduced to </a:t>
            </a:r>
            <a:r>
              <a:rPr lang="en-US" dirty="0" err="1" smtClean="0"/>
              <a:t>moraic</a:t>
            </a:r>
            <a:r>
              <a:rPr lang="en-US" dirty="0" smtClean="0"/>
              <a:t> content</a:t>
            </a:r>
          </a:p>
          <a:p>
            <a:endParaRPr lang="en-US" dirty="0" smtClean="0"/>
          </a:p>
          <a:p>
            <a:r>
              <a:rPr lang="en-US" sz="2600" dirty="0" smtClean="0">
                <a:latin typeface="Doulos SIL" pitchFamily="2" charset="0"/>
              </a:rPr>
              <a:t>a &gt; e/o &gt; i/u &gt; ə &gt; ɨ</a:t>
            </a:r>
          </a:p>
          <a:p>
            <a:endParaRPr lang="en-US" sz="2600" dirty="0" smtClean="0">
              <a:latin typeface="Doulos SIL" pitchFamily="2" charset="0"/>
            </a:endParaRPr>
          </a:p>
          <a:p>
            <a:r>
              <a:rPr lang="en-US" dirty="0" smtClean="0">
                <a:latin typeface="+mj-lt"/>
              </a:rPr>
              <a:t>Language-specific category collapse is possible</a:t>
            </a:r>
            <a:endParaRPr lang="en-US" dirty="0" smtClean="0">
              <a:latin typeface="+mj-lt"/>
            </a:endParaRPr>
          </a:p>
          <a:p>
            <a:pPr>
              <a:buNone/>
            </a:pPr>
            <a:endParaRPr lang="en-US" dirty="0" smtClean="0"/>
          </a:p>
          <a:p>
            <a:r>
              <a:rPr lang="en-US" dirty="0" smtClean="0"/>
              <a:t>It's ubiquitous</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Halh</a:t>
            </a:r>
            <a:r>
              <a:rPr lang="en-US" dirty="0" smtClean="0"/>
              <a:t> (</a:t>
            </a:r>
            <a:r>
              <a:rPr lang="en-US" dirty="0" err="1" smtClean="0"/>
              <a:t>Khalkha</a:t>
            </a:r>
            <a:r>
              <a:rPr lang="en-US" dirty="0" smtClean="0"/>
              <a:t> Mongolian)</a:t>
            </a:r>
            <a:endParaRPr lang="en-US" dirty="0"/>
          </a:p>
        </p:txBody>
      </p:sp>
      <p:sp>
        <p:nvSpPr>
          <p:cNvPr id="3" name="Content Placeholder 2"/>
          <p:cNvSpPr>
            <a:spLocks noGrp="1"/>
          </p:cNvSpPr>
          <p:nvPr>
            <p:ph idx="1"/>
          </p:nvPr>
        </p:nvSpPr>
        <p:spPr/>
        <p:txBody>
          <a:bodyPr/>
          <a:lstStyle/>
          <a:p>
            <a:r>
              <a:rPr lang="en-US" dirty="0" smtClean="0"/>
              <a:t>Misperception of H tone as stress</a:t>
            </a:r>
          </a:p>
          <a:p>
            <a:r>
              <a:rPr lang="en-US" dirty="0" smtClean="0"/>
              <a:t>Conjecture: Every word has a %LH tune</a:t>
            </a:r>
          </a:p>
          <a:p>
            <a:endParaRPr lang="en-US" dirty="0" smtClean="0"/>
          </a:p>
          <a:p>
            <a:endParaRPr lang="en-US" dirty="0" smtClean="0"/>
          </a:p>
          <a:p>
            <a:pPr>
              <a:buNone/>
            </a:pPr>
            <a:endParaRPr lang="en-US" dirty="0" smtClean="0"/>
          </a:p>
          <a:p>
            <a:pPr>
              <a:buNone/>
            </a:pPr>
            <a:endParaRPr lang="en-US" dirty="0"/>
          </a:p>
        </p:txBody>
      </p:sp>
      <p:pic>
        <p:nvPicPr>
          <p:cNvPr id="69635" name="Picture 3"/>
          <p:cNvPicPr>
            <a:picLocks noChangeAspect="1" noChangeArrowheads="1"/>
          </p:cNvPicPr>
          <p:nvPr/>
        </p:nvPicPr>
        <p:blipFill>
          <a:blip r:embed="rId2" cstate="print"/>
          <a:srcRect/>
          <a:stretch>
            <a:fillRect/>
          </a:stretch>
        </p:blipFill>
        <p:spPr bwMode="auto">
          <a:xfrm>
            <a:off x="381000" y="2362200"/>
            <a:ext cx="3308261" cy="3429000"/>
          </a:xfrm>
          <a:prstGeom prst="rect">
            <a:avLst/>
          </a:prstGeom>
          <a:noFill/>
          <a:ln w="9525">
            <a:noFill/>
            <a:miter lim="800000"/>
            <a:headEnd/>
            <a:tailEnd/>
          </a:ln>
        </p:spPr>
      </p:pic>
      <p:sp>
        <p:nvSpPr>
          <p:cNvPr id="6" name="TextBox 5"/>
          <p:cNvSpPr txBox="1"/>
          <p:nvPr/>
        </p:nvSpPr>
        <p:spPr>
          <a:xfrm>
            <a:off x="1447800" y="4876800"/>
            <a:ext cx="312906" cy="369332"/>
          </a:xfrm>
          <a:prstGeom prst="rect">
            <a:avLst/>
          </a:prstGeom>
          <a:noFill/>
        </p:spPr>
        <p:txBody>
          <a:bodyPr wrap="none" rtlCol="0">
            <a:spAutoFit/>
          </a:bodyPr>
          <a:lstStyle/>
          <a:p>
            <a:r>
              <a:rPr lang="en-US" dirty="0" smtClean="0"/>
              <a:t>L</a:t>
            </a:r>
            <a:endParaRPr lang="en-US" dirty="0"/>
          </a:p>
        </p:txBody>
      </p:sp>
      <p:sp>
        <p:nvSpPr>
          <p:cNvPr id="7" name="TextBox 6"/>
          <p:cNvSpPr txBox="1"/>
          <p:nvPr/>
        </p:nvSpPr>
        <p:spPr>
          <a:xfrm>
            <a:off x="2057400" y="4876800"/>
            <a:ext cx="351378" cy="369332"/>
          </a:xfrm>
          <a:prstGeom prst="rect">
            <a:avLst/>
          </a:prstGeom>
          <a:noFill/>
        </p:spPr>
        <p:txBody>
          <a:bodyPr wrap="none" rtlCol="0">
            <a:spAutoFit/>
          </a:bodyPr>
          <a:lstStyle/>
          <a:p>
            <a:r>
              <a:rPr lang="en-US" dirty="0" smtClean="0"/>
              <a:t>H</a:t>
            </a:r>
            <a:endParaRPr lang="en-US" dirty="0"/>
          </a:p>
        </p:txBody>
      </p:sp>
      <p:pic>
        <p:nvPicPr>
          <p:cNvPr id="69636" name="Picture 4"/>
          <p:cNvPicPr>
            <a:picLocks noChangeAspect="1" noChangeArrowheads="1"/>
          </p:cNvPicPr>
          <p:nvPr/>
        </p:nvPicPr>
        <p:blipFill>
          <a:blip r:embed="rId3" cstate="print"/>
          <a:srcRect/>
          <a:stretch>
            <a:fillRect/>
          </a:stretch>
        </p:blipFill>
        <p:spPr bwMode="auto">
          <a:xfrm>
            <a:off x="4876800" y="2514599"/>
            <a:ext cx="3048000" cy="2994899"/>
          </a:xfrm>
          <a:prstGeom prst="rect">
            <a:avLst/>
          </a:prstGeom>
          <a:noFill/>
          <a:ln w="9525">
            <a:noFill/>
            <a:miter lim="800000"/>
            <a:headEnd/>
            <a:tailEnd/>
          </a:ln>
        </p:spPr>
      </p:pic>
      <p:sp>
        <p:nvSpPr>
          <p:cNvPr id="9" name="TextBox 8"/>
          <p:cNvSpPr txBox="1"/>
          <p:nvPr/>
        </p:nvSpPr>
        <p:spPr>
          <a:xfrm>
            <a:off x="6400800" y="4724400"/>
            <a:ext cx="351378" cy="369332"/>
          </a:xfrm>
          <a:prstGeom prst="rect">
            <a:avLst/>
          </a:prstGeom>
          <a:noFill/>
        </p:spPr>
        <p:txBody>
          <a:bodyPr wrap="none" rtlCol="0">
            <a:spAutoFit/>
          </a:bodyPr>
          <a:lstStyle/>
          <a:p>
            <a:r>
              <a:rPr lang="en-US" dirty="0" smtClean="0"/>
              <a:t>H</a:t>
            </a:r>
            <a:endParaRPr lang="en-US" dirty="0"/>
          </a:p>
        </p:txBody>
      </p:sp>
      <p:sp>
        <p:nvSpPr>
          <p:cNvPr id="10" name="TextBox 9"/>
          <p:cNvSpPr txBox="1"/>
          <p:nvPr/>
        </p:nvSpPr>
        <p:spPr>
          <a:xfrm>
            <a:off x="5791200" y="4800600"/>
            <a:ext cx="312906" cy="369332"/>
          </a:xfrm>
          <a:prstGeom prst="rect">
            <a:avLst/>
          </a:prstGeom>
          <a:noFill/>
        </p:spPr>
        <p:txBody>
          <a:bodyPr wrap="none" rtlCol="0">
            <a:spAutoFit/>
          </a:bodyPr>
          <a:lstStyle/>
          <a:p>
            <a:r>
              <a:rPr lang="en-US" dirty="0" smtClean="0"/>
              <a:t>L</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Halh</a:t>
            </a:r>
            <a:r>
              <a:rPr lang="en-US" dirty="0" smtClean="0"/>
              <a:t> (</a:t>
            </a:r>
            <a:r>
              <a:rPr lang="en-US" dirty="0" err="1" smtClean="0"/>
              <a:t>Khalkha</a:t>
            </a:r>
            <a:r>
              <a:rPr lang="en-US" dirty="0" smtClean="0"/>
              <a:t> Mongolian)</a:t>
            </a:r>
            <a:endParaRPr lang="en-US" dirty="0"/>
          </a:p>
        </p:txBody>
      </p:sp>
      <p:sp>
        <p:nvSpPr>
          <p:cNvPr id="3" name="Content Placeholder 2"/>
          <p:cNvSpPr>
            <a:spLocks noGrp="1"/>
          </p:cNvSpPr>
          <p:nvPr>
            <p:ph idx="1"/>
          </p:nvPr>
        </p:nvSpPr>
        <p:spPr/>
        <p:txBody>
          <a:bodyPr/>
          <a:lstStyle/>
          <a:p>
            <a:endParaRPr lang="en-US" dirty="0"/>
          </a:p>
        </p:txBody>
      </p:sp>
      <p:pic>
        <p:nvPicPr>
          <p:cNvPr id="70658" name="Picture 2"/>
          <p:cNvPicPr>
            <a:picLocks noChangeAspect="1" noChangeArrowheads="1"/>
          </p:cNvPicPr>
          <p:nvPr/>
        </p:nvPicPr>
        <p:blipFill>
          <a:blip r:embed="rId2" cstate="print"/>
          <a:srcRect/>
          <a:stretch>
            <a:fillRect/>
          </a:stretch>
        </p:blipFill>
        <p:spPr bwMode="auto">
          <a:xfrm>
            <a:off x="2209800" y="1604166"/>
            <a:ext cx="3581400" cy="3577433"/>
          </a:xfrm>
          <a:prstGeom prst="rect">
            <a:avLst/>
          </a:prstGeom>
          <a:noFill/>
          <a:ln w="9525">
            <a:noFill/>
            <a:miter lim="800000"/>
            <a:headEnd/>
            <a:tailEnd/>
          </a:ln>
        </p:spPr>
      </p:pic>
      <p:sp>
        <p:nvSpPr>
          <p:cNvPr id="6" name="TextBox 5"/>
          <p:cNvSpPr txBox="1"/>
          <p:nvPr/>
        </p:nvSpPr>
        <p:spPr>
          <a:xfrm>
            <a:off x="3200400" y="4267200"/>
            <a:ext cx="479618" cy="369332"/>
          </a:xfrm>
          <a:prstGeom prst="rect">
            <a:avLst/>
          </a:prstGeom>
          <a:noFill/>
        </p:spPr>
        <p:txBody>
          <a:bodyPr wrap="none" rtlCol="0">
            <a:spAutoFit/>
          </a:bodyPr>
          <a:lstStyle/>
          <a:p>
            <a:r>
              <a:rPr lang="en-US" dirty="0" smtClean="0"/>
              <a:t>LH</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Halh</a:t>
            </a:r>
            <a:r>
              <a:rPr lang="en-US" dirty="0" smtClean="0"/>
              <a:t> (</a:t>
            </a:r>
            <a:r>
              <a:rPr lang="en-US" dirty="0" err="1" smtClean="0"/>
              <a:t>Khalkha</a:t>
            </a:r>
            <a:r>
              <a:rPr lang="en-US" dirty="0" smtClean="0"/>
              <a:t> Mongolian)</a:t>
            </a:r>
            <a:endParaRPr lang="en-US" dirty="0"/>
          </a:p>
        </p:txBody>
      </p:sp>
      <p:sp>
        <p:nvSpPr>
          <p:cNvPr id="3" name="Content Placeholder 2"/>
          <p:cNvSpPr>
            <a:spLocks noGrp="1"/>
          </p:cNvSpPr>
          <p:nvPr>
            <p:ph idx="1"/>
          </p:nvPr>
        </p:nvSpPr>
        <p:spPr/>
        <p:txBody>
          <a:bodyPr/>
          <a:lstStyle/>
          <a:p>
            <a:r>
              <a:rPr lang="en-US" dirty="0" smtClean="0"/>
              <a:t>Reduced vowels are </a:t>
            </a:r>
            <a:r>
              <a:rPr lang="en-US" i="1" dirty="0" smtClean="0"/>
              <a:t>very short</a:t>
            </a:r>
            <a:endParaRPr lang="en-US" dirty="0" smtClean="0"/>
          </a:p>
          <a:p>
            <a:pPr lvl="1"/>
            <a:r>
              <a:rPr lang="en-US" sz="2000" dirty="0" smtClean="0"/>
              <a:t>So the H target is realized </a:t>
            </a:r>
            <a:r>
              <a:rPr lang="en-US" sz="2000" i="1" dirty="0" smtClean="0"/>
              <a:t>later</a:t>
            </a:r>
            <a:endParaRPr lang="en-US" sz="2000" dirty="0" smtClean="0"/>
          </a:p>
          <a:p>
            <a:pPr lvl="1"/>
            <a:endParaRPr lang="en-US" sz="2000" dirty="0" smtClean="0"/>
          </a:p>
          <a:p>
            <a:pPr lvl="1"/>
            <a:endParaRPr lang="en-US" dirty="0"/>
          </a:p>
        </p:txBody>
      </p:sp>
      <p:pic>
        <p:nvPicPr>
          <p:cNvPr id="71682" name="Picture 2"/>
          <p:cNvPicPr>
            <a:picLocks noChangeAspect="1" noChangeArrowheads="1"/>
          </p:cNvPicPr>
          <p:nvPr/>
        </p:nvPicPr>
        <p:blipFill>
          <a:blip r:embed="rId2" cstate="print"/>
          <a:srcRect/>
          <a:stretch>
            <a:fillRect/>
          </a:stretch>
        </p:blipFill>
        <p:spPr bwMode="auto">
          <a:xfrm>
            <a:off x="2362200" y="2362200"/>
            <a:ext cx="3124200" cy="3158407"/>
          </a:xfrm>
          <a:prstGeom prst="rect">
            <a:avLst/>
          </a:prstGeom>
          <a:noFill/>
          <a:ln w="9525">
            <a:noFill/>
            <a:miter lim="800000"/>
            <a:headEnd/>
            <a:tailEnd/>
          </a:ln>
        </p:spPr>
      </p:pic>
      <p:sp>
        <p:nvSpPr>
          <p:cNvPr id="5" name="TextBox 4"/>
          <p:cNvSpPr txBox="1"/>
          <p:nvPr/>
        </p:nvSpPr>
        <p:spPr>
          <a:xfrm>
            <a:off x="3276600" y="5181600"/>
            <a:ext cx="2286000" cy="400110"/>
          </a:xfrm>
          <a:prstGeom prst="rect">
            <a:avLst/>
          </a:prstGeom>
          <a:solidFill>
            <a:schemeClr val="bg1"/>
          </a:solidFill>
        </p:spPr>
        <p:txBody>
          <a:bodyPr wrap="square" rtlCol="0">
            <a:spAutoFit/>
          </a:bodyPr>
          <a:lstStyle/>
          <a:p>
            <a:r>
              <a:rPr lang="en-US" dirty="0" smtClean="0"/>
              <a:t>V          </a:t>
            </a:r>
            <a:r>
              <a:rPr lang="en-US" sz="2000" dirty="0" smtClean="0">
                <a:latin typeface="+mj-lt"/>
              </a:rPr>
              <a:t>ə        </a:t>
            </a:r>
            <a:r>
              <a:rPr lang="en-US" dirty="0" smtClean="0">
                <a:latin typeface="+mj-lt"/>
              </a:rPr>
              <a:t>V </a:t>
            </a:r>
            <a:endParaRPr lang="en-US" dirty="0">
              <a:latin typeface="+mj-lt"/>
            </a:endParaRPr>
          </a:p>
        </p:txBody>
      </p:sp>
      <p:sp>
        <p:nvSpPr>
          <p:cNvPr id="6" name="TextBox 5"/>
          <p:cNvSpPr txBox="1"/>
          <p:nvPr/>
        </p:nvSpPr>
        <p:spPr>
          <a:xfrm>
            <a:off x="3276600" y="5562600"/>
            <a:ext cx="312906" cy="369332"/>
          </a:xfrm>
          <a:prstGeom prst="rect">
            <a:avLst/>
          </a:prstGeom>
          <a:noFill/>
        </p:spPr>
        <p:txBody>
          <a:bodyPr wrap="none" rtlCol="0">
            <a:spAutoFit/>
          </a:bodyPr>
          <a:lstStyle/>
          <a:p>
            <a:r>
              <a:rPr lang="en-US" dirty="0" smtClean="0"/>
              <a:t>L</a:t>
            </a:r>
            <a:endParaRPr lang="en-US" dirty="0"/>
          </a:p>
        </p:txBody>
      </p:sp>
      <p:sp>
        <p:nvSpPr>
          <p:cNvPr id="7" name="TextBox 6"/>
          <p:cNvSpPr txBox="1"/>
          <p:nvPr/>
        </p:nvSpPr>
        <p:spPr>
          <a:xfrm>
            <a:off x="4876800" y="5638800"/>
            <a:ext cx="351378" cy="369332"/>
          </a:xfrm>
          <a:prstGeom prst="rect">
            <a:avLst/>
          </a:prstGeom>
          <a:noFill/>
        </p:spPr>
        <p:txBody>
          <a:bodyPr wrap="none" rtlCol="0">
            <a:spAutoFit/>
          </a:bodyPr>
          <a:lstStyle/>
          <a:p>
            <a:r>
              <a:rPr lang="en-US" dirty="0" smtClean="0"/>
              <a:t>H</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Chukchi evidence?</a:t>
            </a:r>
            <a:endParaRPr lang="en-US" dirty="0"/>
          </a:p>
        </p:txBody>
      </p:sp>
      <p:sp>
        <p:nvSpPr>
          <p:cNvPr id="3" name="Content Placeholder 2"/>
          <p:cNvSpPr>
            <a:spLocks noGrp="1"/>
          </p:cNvSpPr>
          <p:nvPr>
            <p:ph idx="1"/>
          </p:nvPr>
        </p:nvSpPr>
        <p:spPr/>
        <p:txBody>
          <a:bodyPr/>
          <a:lstStyle/>
          <a:p>
            <a:r>
              <a:rPr lang="en-US" dirty="0" smtClean="0"/>
              <a:t>Have we seen any evidence that there is (or was) some PhM that generated the stress outputs asserted by the various descriptions?</a:t>
            </a:r>
          </a:p>
          <a:p>
            <a:endParaRPr lang="en-US" dirty="0" smtClean="0"/>
          </a:p>
          <a:p>
            <a:r>
              <a:rPr lang="en-US" dirty="0" smtClean="0"/>
              <a:t>By examining the theory, we identified points of potential ambiguity in the source of the perceived realization of PhM metrical heads</a:t>
            </a:r>
          </a:p>
          <a:p>
            <a:pPr lvl="1"/>
            <a:r>
              <a:rPr lang="en-US" sz="2000" dirty="0" smtClean="0"/>
              <a:t>For every point of ambiguity, the theory requires a disambiguation</a:t>
            </a:r>
          </a:p>
          <a:p>
            <a:pPr lvl="1"/>
            <a:r>
              <a:rPr lang="en-US" sz="2000" dirty="0" smtClean="0"/>
              <a:t>which mandates a methodology, implemented by techniques – many of which already exist and are well known</a:t>
            </a:r>
          </a:p>
          <a:p>
            <a:pPr lvl="1"/>
            <a:endParaRPr lang="en-US" sz="2000" dirty="0" smtClean="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there any evidence for s-d stress?</a:t>
            </a:r>
            <a:endParaRPr lang="en-US" dirty="0"/>
          </a:p>
        </p:txBody>
      </p:sp>
      <p:sp>
        <p:nvSpPr>
          <p:cNvPr id="3" name="Content Placeholder 2"/>
          <p:cNvSpPr>
            <a:spLocks noGrp="1"/>
          </p:cNvSpPr>
          <p:nvPr>
            <p:ph idx="1"/>
          </p:nvPr>
        </p:nvSpPr>
        <p:spPr/>
        <p:txBody>
          <a:bodyPr/>
          <a:lstStyle/>
          <a:p>
            <a:r>
              <a:rPr lang="en-US" sz="2400" dirty="0" smtClean="0"/>
              <a:t>Not "Is there sonority-driven stress?"</a:t>
            </a:r>
          </a:p>
          <a:p>
            <a:r>
              <a:rPr lang="en-US" sz="2400" dirty="0" smtClean="0"/>
              <a:t>But rather:</a:t>
            </a:r>
          </a:p>
          <a:p>
            <a:pPr lvl="1"/>
            <a:r>
              <a:rPr lang="en-US" sz="2400" dirty="0" smtClean="0"/>
              <a:t>Is there any case cited in the literature where the methodological concerns of Generative phonology are addressed?</a:t>
            </a:r>
          </a:p>
          <a:p>
            <a:endParaRPr lang="en-US" sz="2800" dirty="0" smtClean="0"/>
          </a:p>
          <a:p>
            <a:r>
              <a:rPr lang="en-US" sz="2400" dirty="0" smtClean="0"/>
              <a:t>None so far, but I'm still going through them in detail</a:t>
            </a:r>
          </a:p>
          <a:p>
            <a:pPr lvl="1"/>
            <a:r>
              <a:rPr lang="en-US" sz="2400" dirty="0" smtClean="0"/>
              <a:t>However, so far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s-d stress evidence</a:t>
            </a:r>
            <a:endParaRPr lang="en-US" dirty="0"/>
          </a:p>
        </p:txBody>
      </p:sp>
      <p:sp>
        <p:nvSpPr>
          <p:cNvPr id="3" name="Content Placeholder 2"/>
          <p:cNvSpPr>
            <a:spLocks noGrp="1"/>
          </p:cNvSpPr>
          <p:nvPr>
            <p:ph idx="1"/>
          </p:nvPr>
        </p:nvSpPr>
        <p:spPr/>
        <p:txBody>
          <a:bodyPr/>
          <a:lstStyle/>
          <a:p>
            <a:r>
              <a:rPr lang="en-US" dirty="0" smtClean="0"/>
              <a:t>No/little subject information</a:t>
            </a:r>
          </a:p>
          <a:p>
            <a:endParaRPr lang="en-US" dirty="0" smtClean="0"/>
          </a:p>
          <a:p>
            <a:r>
              <a:rPr lang="en-US" dirty="0" smtClean="0"/>
              <a:t>Little phonetic information; very little objective phonetic work; almost always impressionistic</a:t>
            </a:r>
          </a:p>
          <a:p>
            <a:endParaRPr lang="en-US" dirty="0" smtClean="0"/>
          </a:p>
          <a:p>
            <a:r>
              <a:rPr lang="en-US" dirty="0" smtClean="0"/>
              <a:t>Generalizations (and negative implications) are often not adequately supported by data</a:t>
            </a:r>
          </a:p>
          <a:p>
            <a:endParaRPr lang="en-US" dirty="0" smtClean="0"/>
          </a:p>
          <a:p>
            <a:r>
              <a:rPr lang="en-US" dirty="0" smtClean="0"/>
              <a:t>Very few sources refer to stress-sensitive phonological processes</a:t>
            </a:r>
          </a:p>
          <a:p>
            <a:endParaRPr lang="en-US" dirty="0" smtClean="0"/>
          </a:p>
          <a:p>
            <a:r>
              <a:rPr lang="en-US" dirty="0" smtClean="0"/>
              <a:t>When there is replication, there is almost always disagreement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this is (partly) my fault</a:t>
            </a:r>
            <a:endParaRPr lang="en-US" dirty="0"/>
          </a:p>
        </p:txBody>
      </p:sp>
      <p:sp>
        <p:nvSpPr>
          <p:cNvPr id="3" name="Content Placeholder 2"/>
          <p:cNvSpPr>
            <a:spLocks noGrp="1"/>
          </p:cNvSpPr>
          <p:nvPr>
            <p:ph idx="1"/>
          </p:nvPr>
        </p:nvSpPr>
        <p:spPr/>
        <p:txBody>
          <a:bodyPr/>
          <a:lstStyle/>
          <a:p>
            <a:r>
              <a:rPr lang="en-US" dirty="0" smtClean="0"/>
              <a:t>There might be phonologists who believe that there is such a thing as sonority-driven stress because of my work</a:t>
            </a:r>
          </a:p>
          <a:p>
            <a:endParaRPr lang="en-US" dirty="0" smtClean="0"/>
          </a:p>
          <a:p>
            <a:r>
              <a:rPr lang="en-US" dirty="0" smtClean="0"/>
              <a:t>If you believed me, that was your mistake</a:t>
            </a:r>
          </a:p>
          <a:p>
            <a:pPr lvl="1"/>
            <a:r>
              <a:rPr lang="en-US" dirty="0" smtClean="0"/>
              <a:t>You should have demanded adequate evidence</a:t>
            </a:r>
          </a:p>
          <a:p>
            <a:pPr lvl="1"/>
            <a:endParaRPr lang="en-US" dirty="0" smtClean="0"/>
          </a:p>
          <a:p>
            <a:r>
              <a:rPr lang="en-US" dirty="0" smtClean="0"/>
              <a:t>But let's blame me for argument's sake</a:t>
            </a:r>
          </a:p>
          <a:p>
            <a:endParaRPr lang="en-US" dirty="0" smtClean="0"/>
          </a:p>
          <a:p>
            <a:r>
              <a:rPr lang="en-US" dirty="0" smtClean="0"/>
              <a:t>Can I pass the blame on to anyone else?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a:t>
            </a:r>
            <a:endParaRPr lang="en-US" dirty="0"/>
          </a:p>
        </p:txBody>
      </p:sp>
      <p:sp>
        <p:nvSpPr>
          <p:cNvPr id="3" name="Content Placeholder 2"/>
          <p:cNvSpPr>
            <a:spLocks noGrp="1"/>
          </p:cNvSpPr>
          <p:nvPr>
            <p:ph idx="1"/>
          </p:nvPr>
        </p:nvSpPr>
        <p:spPr/>
        <p:txBody>
          <a:bodyPr/>
          <a:lstStyle/>
          <a:p>
            <a:r>
              <a:rPr lang="en-US" dirty="0" smtClean="0"/>
              <a:t>The sources I used did not </a:t>
            </a:r>
            <a:r>
              <a:rPr lang="en-US" i="1" dirty="0" smtClean="0"/>
              <a:t>claim </a:t>
            </a:r>
            <a:r>
              <a:rPr lang="en-US" dirty="0" smtClean="0"/>
              <a:t>to be about the PhM</a:t>
            </a:r>
          </a:p>
          <a:p>
            <a:endParaRPr lang="en-US" i="1" dirty="0" smtClean="0"/>
          </a:p>
          <a:p>
            <a:r>
              <a:rPr lang="en-US" dirty="0" err="1" smtClean="0"/>
              <a:t>Castr</a:t>
            </a:r>
            <a:r>
              <a:rPr lang="en-US" dirty="0" err="1" smtClean="0">
                <a:latin typeface="+mj-lt"/>
              </a:rPr>
              <a:t>én</a:t>
            </a:r>
            <a:r>
              <a:rPr lang="en-US" dirty="0" smtClean="0">
                <a:latin typeface="+mj-lt"/>
              </a:rPr>
              <a:t> did not know about Generative phonology in 1854, so cannot be blamed for his generalizations about </a:t>
            </a:r>
            <a:r>
              <a:rPr lang="en-US" dirty="0" err="1" smtClean="0">
                <a:latin typeface="+mj-lt"/>
              </a:rPr>
              <a:t>Nganasan</a:t>
            </a:r>
            <a:endParaRPr lang="en-US" sz="2400" dirty="0" smtClean="0">
              <a:latin typeface="+mj-lt"/>
            </a:endParaRPr>
          </a:p>
          <a:p>
            <a:pPr lvl="1"/>
            <a:r>
              <a:rPr lang="en-US" sz="2000" dirty="0" smtClean="0">
                <a:latin typeface="+mj-lt"/>
              </a:rPr>
              <a:t>I </a:t>
            </a:r>
            <a:r>
              <a:rPr lang="en-US" sz="2000" i="1" dirty="0" smtClean="0">
                <a:latin typeface="+mj-lt"/>
              </a:rPr>
              <a:t>interpreted</a:t>
            </a:r>
            <a:r>
              <a:rPr lang="en-US" sz="2000" dirty="0" smtClean="0">
                <a:latin typeface="+mj-lt"/>
              </a:rPr>
              <a:t> </a:t>
            </a:r>
            <a:r>
              <a:rPr lang="en-US" sz="2000" dirty="0" err="1" smtClean="0"/>
              <a:t>Castrén's</a:t>
            </a:r>
            <a:r>
              <a:rPr lang="en-US" sz="2000" dirty="0" smtClean="0"/>
              <a:t> claims as being about the PhM</a:t>
            </a:r>
          </a:p>
          <a:p>
            <a:pPr lvl="1"/>
            <a:r>
              <a:rPr lang="en-US" sz="2000" dirty="0" smtClean="0">
                <a:latin typeface="+mj-lt"/>
              </a:rPr>
              <a:t>That was my intellectual leap – an unjustified assumption</a:t>
            </a:r>
            <a:endParaRPr lang="en-US" dirty="0" smtClean="0">
              <a:latin typeface="+mj-lt"/>
            </a:endParaRPr>
          </a:p>
          <a:p>
            <a:endParaRPr lang="en-US" sz="2400" dirty="0" smtClean="0">
              <a:latin typeface="+mj-lt"/>
            </a:endParaRPr>
          </a:p>
          <a:p>
            <a:r>
              <a:rPr lang="en-US" sz="2400" dirty="0" smtClean="0">
                <a:latin typeface="+mj-lt"/>
              </a:rPr>
              <a:t>The responsibility always lies with those who repurpose a description for a novel use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Beyond sonority-driven stress</a:t>
            </a:r>
            <a:endParaRPr lang="en-US" dirty="0"/>
          </a:p>
        </p:txBody>
      </p:sp>
      <p:sp>
        <p:nvSpPr>
          <p:cNvPr id="3" name="Content Placeholder 2"/>
          <p:cNvSpPr>
            <a:spLocks noGrp="1"/>
          </p:cNvSpPr>
          <p:nvPr>
            <p:ph idx="1"/>
          </p:nvPr>
        </p:nvSpPr>
        <p:spPr/>
        <p:txBody>
          <a:bodyPr/>
          <a:lstStyle/>
          <a:p>
            <a:r>
              <a:rPr lang="en-US" dirty="0" smtClean="0"/>
              <a:t>Are there QI iambs?</a:t>
            </a:r>
          </a:p>
          <a:p>
            <a:endParaRPr lang="en-US" dirty="0" smtClean="0"/>
          </a:p>
          <a:p>
            <a:r>
              <a:rPr lang="en-US" dirty="0" smtClean="0"/>
              <a:t>Is there onset-driven stress?</a:t>
            </a:r>
          </a:p>
          <a:p>
            <a:endParaRPr lang="en-US" dirty="0" smtClean="0"/>
          </a:p>
          <a:p>
            <a:r>
              <a:rPr lang="en-US" dirty="0" smtClean="0"/>
              <a:t>Default to opposite stress?</a:t>
            </a:r>
          </a:p>
          <a:p>
            <a:endParaRPr lang="en-US" dirty="0" smtClean="0"/>
          </a:p>
          <a:p>
            <a:r>
              <a:rPr lang="en-US" dirty="0" smtClean="0"/>
              <a:t>Default to same side stress?</a:t>
            </a:r>
          </a:p>
          <a:p>
            <a:endParaRPr lang="en-US" dirty="0" smtClean="0"/>
          </a:p>
          <a:p>
            <a:r>
              <a:rPr lang="en-US" dirty="0" smtClean="0"/>
              <a:t>Iambs?</a:t>
            </a:r>
          </a:p>
          <a:p>
            <a:endParaRPr lang="en-US" dirty="0" smtClean="0"/>
          </a:p>
          <a:p>
            <a:r>
              <a:rPr lang="en-US" dirty="0" smtClean="0"/>
              <a:t>Which consonants can be epenthesized?</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journal </a:t>
            </a:r>
            <a:r>
              <a:rPr lang="en-US" i="1" dirty="0" smtClean="0"/>
              <a:t>Phonology</a:t>
            </a:r>
            <a:endParaRPr lang="en-US" dirty="0"/>
          </a:p>
        </p:txBody>
      </p:sp>
      <p:sp>
        <p:nvSpPr>
          <p:cNvPr id="3" name="Content Placeholder 2"/>
          <p:cNvSpPr>
            <a:spLocks noGrp="1"/>
          </p:cNvSpPr>
          <p:nvPr>
            <p:ph idx="1"/>
          </p:nvPr>
        </p:nvSpPr>
        <p:spPr/>
        <p:txBody>
          <a:bodyPr/>
          <a:lstStyle/>
          <a:p>
            <a:r>
              <a:rPr lang="en-US" dirty="0" smtClean="0"/>
              <a:t>25% of the datasets are primary</a:t>
            </a:r>
          </a:p>
          <a:p>
            <a:pPr lvl="1"/>
            <a:r>
              <a:rPr lang="en-US" sz="2000" dirty="0" smtClean="0"/>
              <a:t>Work where the author has done some elicitation/experiment</a:t>
            </a:r>
          </a:p>
          <a:p>
            <a:pPr lvl="1"/>
            <a:endParaRPr lang="en-US" sz="2000" dirty="0" smtClean="0"/>
          </a:p>
          <a:p>
            <a:r>
              <a:rPr lang="en-US" sz="2400" dirty="0" smtClean="0"/>
              <a:t>75% are secondary</a:t>
            </a:r>
          </a:p>
          <a:p>
            <a:pPr lvl="1"/>
            <a:r>
              <a:rPr lang="en-US" sz="2000" dirty="0" smtClean="0"/>
              <a:t>They report published descriptions</a:t>
            </a:r>
          </a:p>
          <a:p>
            <a:pPr lvl="1"/>
            <a:endParaRPr lang="en-US" sz="2000" dirty="0" smtClean="0"/>
          </a:p>
          <a:p>
            <a:r>
              <a:rPr lang="en-US" sz="2400" dirty="0" smtClean="0"/>
              <a:t>Reporting subject properties is very rare for secondary datasets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it all about schwa?</a:t>
            </a:r>
            <a:endParaRPr lang="en-US" dirty="0"/>
          </a:p>
        </p:txBody>
      </p:sp>
      <p:sp>
        <p:nvSpPr>
          <p:cNvPr id="3" name="Content Placeholder 2"/>
          <p:cNvSpPr>
            <a:spLocks noGrp="1"/>
          </p:cNvSpPr>
          <p:nvPr>
            <p:ph idx="1"/>
          </p:nvPr>
        </p:nvSpPr>
        <p:spPr/>
        <p:txBody>
          <a:bodyPr/>
          <a:lstStyle/>
          <a:p>
            <a:r>
              <a:rPr lang="en-US" dirty="0" smtClean="0"/>
              <a:t>Some cases are avoidance of stressed schwa</a:t>
            </a:r>
          </a:p>
          <a:p>
            <a:pPr lvl="1"/>
            <a:r>
              <a:rPr lang="en-US" dirty="0" err="1" smtClean="0"/>
              <a:t>Alyutor</a:t>
            </a:r>
            <a:r>
              <a:rPr lang="en-US" dirty="0" smtClean="0"/>
              <a:t>, Indonesian, </a:t>
            </a:r>
            <a:r>
              <a:rPr lang="en-US" dirty="0" err="1" smtClean="0"/>
              <a:t>Karo</a:t>
            </a:r>
            <a:r>
              <a:rPr lang="en-US" dirty="0" smtClean="0"/>
              <a:t> </a:t>
            </a:r>
            <a:r>
              <a:rPr lang="en-US" dirty="0" err="1" smtClean="0"/>
              <a:t>Batak</a:t>
            </a:r>
            <a:r>
              <a:rPr lang="en-US" dirty="0" smtClean="0"/>
              <a:t>, </a:t>
            </a:r>
            <a:r>
              <a:rPr lang="en-US" dirty="0" err="1" smtClean="0"/>
              <a:t>Yil</a:t>
            </a:r>
            <a:r>
              <a:rPr lang="en-US" dirty="0" smtClean="0"/>
              <a:t>, </a:t>
            </a:r>
            <a:r>
              <a:rPr lang="en-US" dirty="0" err="1" smtClean="0"/>
              <a:t>Yimas</a:t>
            </a:r>
            <a:endParaRPr lang="en-US" dirty="0" smtClean="0"/>
          </a:p>
          <a:p>
            <a:endParaRPr lang="en-US" dirty="0" smtClean="0"/>
          </a:p>
          <a:p>
            <a:r>
              <a:rPr lang="en-US" dirty="0" smtClean="0"/>
              <a:t>Others avoid stressed </a:t>
            </a:r>
            <a:r>
              <a:rPr lang="en-US" dirty="0" smtClean="0">
                <a:latin typeface="Doulos SIL"/>
              </a:rPr>
              <a:t>ɨ, </a:t>
            </a:r>
            <a:r>
              <a:rPr lang="en-US" dirty="0" smtClean="0">
                <a:latin typeface="+mj-lt"/>
              </a:rPr>
              <a:t>or both </a:t>
            </a:r>
            <a:r>
              <a:rPr lang="en-US" sz="2400" dirty="0" smtClean="0">
                <a:latin typeface="Doulos SIL"/>
              </a:rPr>
              <a:t>ɨ </a:t>
            </a:r>
            <a:r>
              <a:rPr lang="en-US" dirty="0" smtClean="0">
                <a:latin typeface="+mj-lt"/>
              </a:rPr>
              <a:t>and </a:t>
            </a:r>
            <a:r>
              <a:rPr lang="en-US" sz="2400" dirty="0" smtClean="0">
                <a:latin typeface="Doulos SIL"/>
              </a:rPr>
              <a:t>ə</a:t>
            </a:r>
            <a:endParaRPr lang="en-US" dirty="0" smtClean="0"/>
          </a:p>
          <a:p>
            <a:pPr lvl="1"/>
            <a:r>
              <a:rPr lang="en-US" dirty="0" err="1" smtClean="0"/>
              <a:t>Pichis</a:t>
            </a:r>
            <a:r>
              <a:rPr lang="en-US" dirty="0" smtClean="0"/>
              <a:t> </a:t>
            </a:r>
            <a:r>
              <a:rPr lang="en-US" dirty="0" err="1" smtClean="0"/>
              <a:t>Asheninca</a:t>
            </a:r>
            <a:r>
              <a:rPr lang="en-US" dirty="0" smtClean="0"/>
              <a:t>, </a:t>
            </a:r>
            <a:r>
              <a:rPr lang="en-US" dirty="0" err="1" smtClean="0"/>
              <a:t>Kobon</a:t>
            </a:r>
            <a:r>
              <a:rPr lang="en-US" dirty="0" smtClean="0"/>
              <a:t>; Au, </a:t>
            </a:r>
            <a:r>
              <a:rPr lang="en-US" dirty="0" err="1" smtClean="0"/>
              <a:t>Nganasan</a:t>
            </a:r>
            <a:endParaRPr lang="en-US" dirty="0" smtClean="0"/>
          </a:p>
          <a:p>
            <a:pPr lvl="1"/>
            <a:endParaRPr lang="en-US" dirty="0" smtClean="0"/>
          </a:p>
          <a:p>
            <a:r>
              <a:rPr lang="en-US" dirty="0" smtClean="0"/>
              <a:t>Others involve multiple levels of avoidance</a:t>
            </a:r>
          </a:p>
          <a:p>
            <a:pPr lvl="1"/>
            <a:r>
              <a:rPr lang="en-US" dirty="0" smtClean="0"/>
              <a:t>Kara, </a:t>
            </a:r>
            <a:r>
              <a:rPr lang="en-US" dirty="0" err="1" smtClean="0"/>
              <a:t>Kobon</a:t>
            </a:r>
            <a:r>
              <a:rPr lang="en-US" dirty="0" smtClean="0"/>
              <a:t>	a </a:t>
            </a:r>
            <a:r>
              <a:rPr lang="en-US" dirty="0" smtClean="0"/>
              <a:t>&gt; others</a:t>
            </a:r>
          </a:p>
          <a:p>
            <a:pPr lvl="1"/>
            <a:r>
              <a:rPr lang="en-US" dirty="0" smtClean="0"/>
              <a:t>Gujarati		a &gt; e/o/i/u &gt; </a:t>
            </a:r>
            <a:r>
              <a:rPr lang="en-US" dirty="0" smtClean="0">
                <a:latin typeface="Doulos SIL"/>
              </a:rPr>
              <a:t>ə</a:t>
            </a:r>
          </a:p>
          <a:p>
            <a:pPr lvl="1"/>
            <a:r>
              <a:rPr lang="en-US" dirty="0" err="1" smtClean="0"/>
              <a:t>Komi</a:t>
            </a:r>
            <a:r>
              <a:rPr lang="en-US" dirty="0" smtClean="0"/>
              <a:t>, </a:t>
            </a:r>
            <a:r>
              <a:rPr lang="en-US" dirty="0" err="1" smtClean="0"/>
              <a:t>Moksha</a:t>
            </a:r>
            <a:r>
              <a:rPr lang="en-US" dirty="0" smtClean="0"/>
              <a:t>	a/e/o </a:t>
            </a:r>
            <a:r>
              <a:rPr lang="en-US" dirty="0" smtClean="0"/>
              <a:t>&gt; i/y/u &gt; </a:t>
            </a:r>
            <a:r>
              <a:rPr lang="en-US" dirty="0" smtClean="0">
                <a:latin typeface="Doulos SIL"/>
              </a:rPr>
              <a:t>ə</a:t>
            </a:r>
          </a:p>
          <a:p>
            <a:pPr lvl="1"/>
            <a:r>
              <a:rPr lang="en-US" dirty="0" smtClean="0"/>
              <a:t>Lushootseed	a &gt; 	 i/u   &gt; </a:t>
            </a:r>
            <a:r>
              <a:rPr lang="en-US" dirty="0" smtClean="0">
                <a:latin typeface="Doulos SIL"/>
              </a:rPr>
              <a:t>ə</a:t>
            </a:r>
          </a:p>
          <a:p>
            <a:pPr lvl="1"/>
            <a:r>
              <a:rPr lang="en-US" dirty="0" err="1" smtClean="0"/>
              <a:t>Nganasan</a:t>
            </a:r>
            <a:r>
              <a:rPr lang="en-US" dirty="0" smtClean="0"/>
              <a:t>	a/e/o &gt; i/y/u/</a:t>
            </a:r>
            <a:r>
              <a:rPr lang="en-US" dirty="0" smtClean="0">
                <a:latin typeface="Doulos SIL"/>
              </a:rPr>
              <a:t>ə/</a:t>
            </a:r>
            <a:r>
              <a:rPr lang="en-US" dirty="0" smtClean="0">
                <a:latin typeface="Doulos SIL"/>
              </a:rPr>
              <a:t> ɨ </a:t>
            </a:r>
            <a:endParaRPr lang="en-US" dirty="0" smtClean="0">
              <a:latin typeface="Doulos SIL"/>
            </a:endParaRPr>
          </a:p>
          <a:p>
            <a:pPr lvl="1"/>
            <a:r>
              <a:rPr lang="en-US" dirty="0" err="1" smtClean="0">
                <a:latin typeface="+mj-lt"/>
              </a:rPr>
              <a:t>Takia</a:t>
            </a:r>
            <a:r>
              <a:rPr lang="en-US" sz="2000" dirty="0" smtClean="0">
                <a:latin typeface="Doulos SIL"/>
              </a:rPr>
              <a:t>		a &gt; e/o &gt; i/u</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Phonology: Native speaker id/Primary</a:t>
            </a:r>
            <a:endParaRPr lang="en-US" dirty="0"/>
          </a:p>
        </p:txBody>
      </p:sp>
      <p:sp>
        <p:nvSpPr>
          <p:cNvPr id="3" name="Content Placeholder 2"/>
          <p:cNvSpPr>
            <a:spLocks noGrp="1"/>
          </p:cNvSpPr>
          <p:nvPr>
            <p:ph idx="1"/>
          </p:nvPr>
        </p:nvSpPr>
        <p:spPr/>
        <p:txBody>
          <a:bodyPr/>
          <a:lstStyle/>
          <a:p>
            <a:r>
              <a:rPr lang="en-US" dirty="0" smtClean="0"/>
              <a:t>Fremed (2013); de Lacy (in prep.)</a:t>
            </a:r>
            <a:endParaRPr lang="en-US" dirty="0"/>
          </a:p>
        </p:txBody>
      </p:sp>
      <p:pic>
        <p:nvPicPr>
          <p:cNvPr id="79874" name="Picture 2"/>
          <p:cNvPicPr>
            <a:picLocks noChangeAspect="1" noChangeArrowheads="1"/>
          </p:cNvPicPr>
          <p:nvPr/>
        </p:nvPicPr>
        <p:blipFill>
          <a:blip r:embed="rId2" cstate="print"/>
          <a:srcRect/>
          <a:stretch>
            <a:fillRect/>
          </a:stretch>
        </p:blipFill>
        <p:spPr bwMode="auto">
          <a:xfrm>
            <a:off x="990599" y="2057400"/>
            <a:ext cx="6781801" cy="3740063"/>
          </a:xfrm>
          <a:prstGeom prst="rect">
            <a:avLst/>
          </a:prstGeom>
          <a:noFill/>
          <a:ln w="9525">
            <a:noFill/>
            <a:miter lim="800000"/>
            <a:headEnd/>
            <a:tailEnd/>
          </a:ln>
          <a:effectLst/>
        </p:spPr>
      </p:pic>
      <p:sp>
        <p:nvSpPr>
          <p:cNvPr id="11" name="TextBox 10"/>
          <p:cNvSpPr txBox="1"/>
          <p:nvPr/>
        </p:nvSpPr>
        <p:spPr>
          <a:xfrm>
            <a:off x="685800" y="5867400"/>
            <a:ext cx="7609776" cy="369332"/>
          </a:xfrm>
          <a:prstGeom prst="rect">
            <a:avLst/>
          </a:prstGeom>
          <a:noFill/>
        </p:spPr>
        <p:txBody>
          <a:bodyPr wrap="none" rtlCol="0">
            <a:spAutoFit/>
          </a:bodyPr>
          <a:lstStyle/>
          <a:p>
            <a:r>
              <a:rPr lang="en-US" dirty="0" smtClean="0"/>
              <a:t>Native speaker identification in Primary datasets in </a:t>
            </a:r>
            <a:r>
              <a:rPr lang="en-US" i="1" dirty="0" smtClean="0"/>
              <a:t>Phonology</a:t>
            </a:r>
            <a:r>
              <a:rPr lang="en-US" dirty="0" smtClean="0"/>
              <a:t>1999-2102</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Phonology</a:t>
            </a:r>
            <a:r>
              <a:rPr lang="en-US" dirty="0" smtClean="0"/>
              <a:t>: 'Native speaker' criteria </a:t>
            </a:r>
            <a:endParaRPr lang="en-US" i="1" dirty="0"/>
          </a:p>
        </p:txBody>
      </p:sp>
      <p:sp>
        <p:nvSpPr>
          <p:cNvPr id="5" name="Content Placeholder 4"/>
          <p:cNvSpPr>
            <a:spLocks noGrp="1"/>
          </p:cNvSpPr>
          <p:nvPr>
            <p:ph idx="1"/>
          </p:nvPr>
        </p:nvSpPr>
        <p:spPr/>
        <p:txBody>
          <a:bodyPr/>
          <a:lstStyle/>
          <a:p>
            <a:endParaRPr lang="en-US"/>
          </a:p>
        </p:txBody>
      </p:sp>
      <p:pic>
        <p:nvPicPr>
          <p:cNvPr id="81922" name="Picture 2"/>
          <p:cNvPicPr>
            <a:picLocks noChangeAspect="1" noChangeArrowheads="1"/>
          </p:cNvPicPr>
          <p:nvPr/>
        </p:nvPicPr>
        <p:blipFill>
          <a:blip r:embed="rId2" cstate="print"/>
          <a:srcRect/>
          <a:stretch>
            <a:fillRect/>
          </a:stretch>
        </p:blipFill>
        <p:spPr bwMode="auto">
          <a:xfrm>
            <a:off x="762000" y="1676400"/>
            <a:ext cx="7183307" cy="4210050"/>
          </a:xfrm>
          <a:prstGeom prst="rect">
            <a:avLst/>
          </a:prstGeom>
          <a:noFill/>
          <a:ln w="9525">
            <a:noFill/>
            <a:miter lim="800000"/>
            <a:headEnd/>
            <a:tailEnd/>
          </a:ln>
          <a:effectLst/>
        </p:spPr>
      </p:pic>
      <p:sp>
        <p:nvSpPr>
          <p:cNvPr id="7" name="TextBox 6"/>
          <p:cNvSpPr txBox="1"/>
          <p:nvPr/>
        </p:nvSpPr>
        <p:spPr>
          <a:xfrm>
            <a:off x="990600" y="6096000"/>
            <a:ext cx="7170553" cy="369332"/>
          </a:xfrm>
          <a:prstGeom prst="rect">
            <a:avLst/>
          </a:prstGeom>
          <a:noFill/>
        </p:spPr>
        <p:txBody>
          <a:bodyPr wrap="none" rtlCol="0">
            <a:spAutoFit/>
          </a:bodyPr>
          <a:lstStyle/>
          <a:p>
            <a:r>
              <a:rPr lang="en-US" dirty="0" smtClean="0"/>
              <a:t>Crucial 'native speaker' properties in </a:t>
            </a:r>
            <a:r>
              <a:rPr lang="en-US" i="1" dirty="0" smtClean="0"/>
              <a:t>Phonology</a:t>
            </a:r>
            <a:r>
              <a:rPr lang="en-US" dirty="0" smtClean="0"/>
              <a:t> for Primary datasets</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Primary dataset subjects</a:t>
            </a:r>
            <a:endParaRPr lang="en-US" dirty="0"/>
          </a:p>
        </p:txBody>
      </p:sp>
      <p:pic>
        <p:nvPicPr>
          <p:cNvPr id="80898" name="Picture 2"/>
          <p:cNvPicPr>
            <a:picLocks noGrp="1" noChangeAspect="1" noChangeArrowheads="1"/>
          </p:cNvPicPr>
          <p:nvPr>
            <p:ph idx="1"/>
          </p:nvPr>
        </p:nvPicPr>
        <p:blipFill>
          <a:blip r:embed="rId2" cstate="print"/>
          <a:srcRect/>
          <a:stretch>
            <a:fillRect/>
          </a:stretch>
        </p:blipFill>
        <p:spPr bwMode="auto">
          <a:xfrm>
            <a:off x="990600" y="1524000"/>
            <a:ext cx="7670799"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Pooling in </a:t>
            </a:r>
            <a:r>
              <a:rPr lang="en-US" i="1" dirty="0" smtClean="0"/>
              <a:t>Phonology</a:t>
            </a:r>
            <a:endParaRPr lang="en-US" dirty="0"/>
          </a:p>
        </p:txBody>
      </p:sp>
      <p:graphicFrame>
        <p:nvGraphicFramePr>
          <p:cNvPr id="6" name="Chart 5"/>
          <p:cNvGraphicFramePr/>
          <p:nvPr/>
        </p:nvGraphicFramePr>
        <p:xfrm>
          <a:off x="2743200" y="1447800"/>
          <a:ext cx="67056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5"/>
          <p:cNvSpPr>
            <a:spLocks noChangeArrowheads="1"/>
          </p:cNvSpPr>
          <p:nvPr/>
        </p:nvSpPr>
        <p:spPr bwMode="auto">
          <a:xfrm>
            <a:off x="3293852" y="6612148"/>
            <a:ext cx="1066800" cy="228600"/>
          </a:xfrm>
          <a:prstGeom prst="rect">
            <a:avLst/>
          </a:prstGeom>
          <a:noFill/>
          <a:ln w="38100">
            <a:solidFill>
              <a:schemeClr val="bg1"/>
            </a:solidFill>
            <a:miter lim="800000"/>
            <a:headEnd/>
            <a:tailEnd/>
          </a:ln>
          <a:effectLst/>
        </p:spPr>
        <p:txBody>
          <a:bodyPr wrap="none" anchor="ctr"/>
          <a:lstStyle/>
          <a:p>
            <a:endParaRPr lang="en-US"/>
          </a:p>
        </p:txBody>
      </p:sp>
      <p:graphicFrame>
        <p:nvGraphicFramePr>
          <p:cNvPr id="8" name="Table 7"/>
          <p:cNvGraphicFramePr>
            <a:graphicFrameLocks noGrp="1"/>
          </p:cNvGraphicFramePr>
          <p:nvPr/>
        </p:nvGraphicFramePr>
        <p:xfrm>
          <a:off x="304800" y="1371600"/>
          <a:ext cx="3505200" cy="1828800"/>
        </p:xfrm>
        <a:graphic>
          <a:graphicData uri="http://schemas.openxmlformats.org/drawingml/2006/table">
            <a:tbl>
              <a:tblPr firstRow="1" bandRow="1">
                <a:tableStyleId>{21E4AEA4-8DFA-4A89-87EB-49C32662AFE0}</a:tableStyleId>
              </a:tblPr>
              <a:tblGrid>
                <a:gridCol w="1752600"/>
                <a:gridCol w="1752600"/>
              </a:tblGrid>
              <a:tr h="457200">
                <a:tc>
                  <a:txBody>
                    <a:bodyPr/>
                    <a:lstStyle/>
                    <a:p>
                      <a:r>
                        <a:rPr lang="en-US" b="0" dirty="0" smtClean="0"/>
                        <a:t>Pooled</a:t>
                      </a:r>
                      <a:endParaRPr lang="en-US" b="0" dirty="0"/>
                    </a:p>
                  </a:txBody>
                  <a:tcPr>
                    <a:solidFill>
                      <a:srgbClr val="00B0F0"/>
                    </a:solidFill>
                  </a:tcPr>
                </a:tc>
                <a:tc>
                  <a:txBody>
                    <a:bodyPr/>
                    <a:lstStyle/>
                    <a:p>
                      <a:r>
                        <a:rPr lang="en-US" b="0" dirty="0" smtClean="0"/>
                        <a:t>30 (8.4%)</a:t>
                      </a:r>
                      <a:endParaRPr lang="en-US" b="0" dirty="0"/>
                    </a:p>
                  </a:txBody>
                  <a:tcPr>
                    <a:solidFill>
                      <a:srgbClr val="00B0F0"/>
                    </a:solidFill>
                  </a:tcPr>
                </a:tc>
              </a:tr>
              <a:tr h="457200">
                <a:tc>
                  <a:txBody>
                    <a:bodyPr/>
                    <a:lstStyle/>
                    <a:p>
                      <a:r>
                        <a:rPr lang="en-US" dirty="0" smtClean="0"/>
                        <a:t>Not pooled</a:t>
                      </a:r>
                      <a:endParaRPr lang="en-US" dirty="0"/>
                    </a:p>
                  </a:txBody>
                  <a:tcPr>
                    <a:solidFill>
                      <a:srgbClr val="FF0000"/>
                    </a:solidFill>
                  </a:tcPr>
                </a:tc>
                <a:tc>
                  <a:txBody>
                    <a:bodyPr/>
                    <a:lstStyle/>
                    <a:p>
                      <a:r>
                        <a:rPr lang="en-US" dirty="0" smtClean="0"/>
                        <a:t>15 (4.2%)</a:t>
                      </a:r>
                      <a:endParaRPr lang="en-US" dirty="0"/>
                    </a:p>
                  </a:txBody>
                  <a:tcPr>
                    <a:solidFill>
                      <a:srgbClr val="FF0000"/>
                    </a:solidFill>
                  </a:tcPr>
                </a:tc>
              </a:tr>
              <a:tr h="457200">
                <a:tc>
                  <a:txBody>
                    <a:bodyPr/>
                    <a:lstStyle/>
                    <a:p>
                      <a:r>
                        <a:rPr lang="en-US" dirty="0" smtClean="0"/>
                        <a:t>Not</a:t>
                      </a:r>
                      <a:r>
                        <a:rPr lang="en-US" baseline="0" dirty="0" smtClean="0"/>
                        <a:t> reported</a:t>
                      </a:r>
                      <a:endParaRPr lang="en-US" dirty="0"/>
                    </a:p>
                  </a:txBody>
                  <a:tcPr>
                    <a:solidFill>
                      <a:srgbClr val="92D050"/>
                    </a:solidFill>
                  </a:tcPr>
                </a:tc>
                <a:tc>
                  <a:txBody>
                    <a:bodyPr/>
                    <a:lstStyle/>
                    <a:p>
                      <a:r>
                        <a:rPr lang="en-US" dirty="0" smtClean="0"/>
                        <a:t>314</a:t>
                      </a:r>
                      <a:r>
                        <a:rPr lang="en-US" baseline="0" dirty="0" smtClean="0"/>
                        <a:t> (87.5%)</a:t>
                      </a:r>
                      <a:endParaRPr lang="en-US" dirty="0"/>
                    </a:p>
                  </a:txBody>
                  <a:tcPr>
                    <a:solidFill>
                      <a:srgbClr val="92D050"/>
                    </a:solidFill>
                  </a:tcPr>
                </a:tc>
              </a:tr>
              <a:tr h="457200">
                <a:tc>
                  <a:txBody>
                    <a:bodyPr/>
                    <a:lstStyle/>
                    <a:p>
                      <a:r>
                        <a:rPr lang="en-US" dirty="0" smtClean="0"/>
                        <a:t>Total</a:t>
                      </a:r>
                      <a:endParaRPr lang="en-US" dirty="0"/>
                    </a:p>
                  </a:txBody>
                  <a:tcPr/>
                </a:tc>
                <a:tc>
                  <a:txBody>
                    <a:bodyPr/>
                    <a:lstStyle/>
                    <a:p>
                      <a:r>
                        <a:rPr lang="en-US" dirty="0" smtClean="0"/>
                        <a:t>359</a:t>
                      </a:r>
                      <a:endParaRPr lang="en-US" dirty="0"/>
                    </a:p>
                  </a:txBody>
                  <a:tcPr/>
                </a:tc>
              </a:tr>
            </a:tbl>
          </a:graphicData>
        </a:graphic>
      </p:graphicFrame>
    </p:spTree>
  </p:cSld>
  <p:clrMapOvr>
    <a:masterClrMapping/>
  </p:clrMapOvr>
  <p:transition advTm="24297"/>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Reporting: Cognitive or Physical Impairment</a:t>
            </a:r>
            <a:endParaRPr lang="en-US" dirty="0"/>
          </a:p>
        </p:txBody>
      </p:sp>
      <p:graphicFrame>
        <p:nvGraphicFramePr>
          <p:cNvPr id="5" name="Table 4"/>
          <p:cNvGraphicFramePr>
            <a:graphicFrameLocks noGrp="1"/>
          </p:cNvGraphicFramePr>
          <p:nvPr/>
        </p:nvGraphicFramePr>
        <p:xfrm>
          <a:off x="381000" y="2286000"/>
          <a:ext cx="8305801" cy="1742440"/>
        </p:xfrm>
        <a:graphic>
          <a:graphicData uri="http://schemas.openxmlformats.org/drawingml/2006/table">
            <a:tbl>
              <a:tblPr firstRow="1" bandRow="1">
                <a:tableStyleId>{00A15C55-8517-42AA-B614-E9B94910E393}</a:tableStyleId>
              </a:tblPr>
              <a:tblGrid>
                <a:gridCol w="2971800"/>
                <a:gridCol w="2057400"/>
                <a:gridCol w="1447800"/>
                <a:gridCol w="1828801"/>
              </a:tblGrid>
              <a:tr h="370840">
                <a:tc>
                  <a:txBody>
                    <a:bodyPr/>
                    <a:lstStyle/>
                    <a:p>
                      <a:endParaRPr lang="en-US" dirty="0"/>
                    </a:p>
                  </a:txBody>
                  <a:tcPr/>
                </a:tc>
                <a:tc>
                  <a:txBody>
                    <a:bodyPr/>
                    <a:lstStyle/>
                    <a:p>
                      <a:pPr algn="ctr"/>
                      <a:r>
                        <a:rPr lang="en-US" dirty="0" smtClean="0"/>
                        <a:t>Not reported</a:t>
                      </a:r>
                      <a:endParaRPr lang="en-US" dirty="0"/>
                    </a:p>
                  </a:txBody>
                  <a:tcPr/>
                </a:tc>
                <a:tc>
                  <a:txBody>
                    <a:bodyPr/>
                    <a:lstStyle/>
                    <a:p>
                      <a:pPr algn="ctr"/>
                      <a:r>
                        <a:rPr lang="en-US" dirty="0" smtClean="0"/>
                        <a:t>Asked</a:t>
                      </a:r>
                      <a:endParaRPr lang="en-US" dirty="0"/>
                    </a:p>
                  </a:txBody>
                  <a:tcPr/>
                </a:tc>
                <a:tc>
                  <a:txBody>
                    <a:bodyPr/>
                    <a:lstStyle/>
                    <a:p>
                      <a:pPr algn="ctr"/>
                      <a:r>
                        <a:rPr lang="en-US" dirty="0" smtClean="0"/>
                        <a:t>Did not ask</a:t>
                      </a:r>
                      <a:endParaRPr lang="en-US" dirty="0"/>
                    </a:p>
                  </a:txBody>
                  <a:tcPr/>
                </a:tc>
              </a:tr>
              <a:tr h="370840">
                <a:tc>
                  <a:txBody>
                    <a:bodyPr/>
                    <a:lstStyle/>
                    <a:p>
                      <a:r>
                        <a:rPr lang="en-US" sz="2400" dirty="0" smtClean="0"/>
                        <a:t> All (359)</a:t>
                      </a:r>
                      <a:endParaRPr lang="en-US" sz="2400" dirty="0"/>
                    </a:p>
                  </a:txBody>
                  <a:tcPr/>
                </a:tc>
                <a:tc>
                  <a:txBody>
                    <a:bodyPr/>
                    <a:lstStyle/>
                    <a:p>
                      <a:pPr algn="ctr"/>
                      <a:r>
                        <a:rPr lang="en-US" sz="2400" dirty="0" smtClean="0"/>
                        <a:t>97.8%</a:t>
                      </a:r>
                      <a:endParaRPr lang="en-US" sz="2400" dirty="0"/>
                    </a:p>
                  </a:txBody>
                  <a:tcPr/>
                </a:tc>
                <a:tc>
                  <a:txBody>
                    <a:bodyPr/>
                    <a:lstStyle/>
                    <a:p>
                      <a:pPr algn="ctr"/>
                      <a:r>
                        <a:rPr lang="en-US" sz="2400" dirty="0" smtClean="0"/>
                        <a:t>2%</a:t>
                      </a:r>
                      <a:endParaRPr lang="en-US" sz="2400" dirty="0"/>
                    </a:p>
                  </a:txBody>
                  <a:tcPr/>
                </a:tc>
                <a:tc>
                  <a:txBody>
                    <a:bodyPr/>
                    <a:lstStyle/>
                    <a:p>
                      <a:pPr algn="ctr"/>
                      <a:r>
                        <a:rPr lang="en-US" sz="2400" dirty="0" smtClean="0"/>
                        <a:t>0.2%</a:t>
                      </a:r>
                      <a:endParaRPr lang="en-US" sz="2400" dirty="0"/>
                    </a:p>
                  </a:txBody>
                  <a:tcPr/>
                </a:tc>
              </a:tr>
              <a:tr h="370840">
                <a:tc>
                  <a:txBody>
                    <a:bodyPr/>
                    <a:lstStyle/>
                    <a:p>
                      <a:r>
                        <a:rPr lang="en-US" sz="2400" dirty="0" smtClean="0"/>
                        <a:t>Primary </a:t>
                      </a:r>
                      <a:r>
                        <a:rPr lang="en-US" sz="2400" baseline="0" dirty="0" smtClean="0"/>
                        <a:t>(60)</a:t>
                      </a:r>
                      <a:endParaRPr lang="en-US" sz="2400" dirty="0"/>
                    </a:p>
                  </a:txBody>
                  <a:tcPr/>
                </a:tc>
                <a:tc>
                  <a:txBody>
                    <a:bodyPr/>
                    <a:lstStyle/>
                    <a:p>
                      <a:pPr algn="ctr"/>
                      <a:r>
                        <a:rPr lang="en-US" sz="2400" dirty="0" smtClean="0"/>
                        <a:t>92.4%</a:t>
                      </a:r>
                      <a:endParaRPr lang="en-US" sz="2400" dirty="0"/>
                    </a:p>
                  </a:txBody>
                  <a:tcPr/>
                </a:tc>
                <a:tc>
                  <a:txBody>
                    <a:bodyPr/>
                    <a:lstStyle/>
                    <a:p>
                      <a:pPr algn="ctr"/>
                      <a:r>
                        <a:rPr lang="en-US" sz="2400" dirty="0" smtClean="0"/>
                        <a:t>6.8%</a:t>
                      </a:r>
                      <a:endParaRPr lang="en-US" sz="2400" dirty="0"/>
                    </a:p>
                  </a:txBody>
                  <a:tcPr/>
                </a:tc>
                <a:tc>
                  <a:txBody>
                    <a:bodyPr/>
                    <a:lstStyle/>
                    <a:p>
                      <a:pPr algn="ctr"/>
                      <a:r>
                        <a:rPr lang="en-US" sz="2400" dirty="0" smtClean="0"/>
                        <a:t>0.8%</a:t>
                      </a:r>
                      <a:endParaRPr lang="en-US" sz="2400" dirty="0"/>
                    </a:p>
                  </a:txBody>
                  <a:tcPr/>
                </a:tc>
              </a:tr>
              <a:tr h="370840">
                <a:tc>
                  <a:txBody>
                    <a:bodyPr/>
                    <a:lstStyle/>
                    <a:p>
                      <a:r>
                        <a:rPr lang="en-US" sz="2400" dirty="0" smtClean="0"/>
                        <a:t>Secondary (268)</a:t>
                      </a:r>
                      <a:endParaRPr lang="en-US" sz="2400" dirty="0"/>
                    </a:p>
                  </a:txBody>
                  <a:tcPr/>
                </a:tc>
                <a:tc>
                  <a:txBody>
                    <a:bodyPr/>
                    <a:lstStyle/>
                    <a:p>
                      <a:pPr algn="ctr"/>
                      <a:r>
                        <a:rPr lang="en-US" sz="2400" dirty="0" smtClean="0"/>
                        <a:t>100%</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0%</a:t>
                      </a:r>
                      <a:endParaRPr lang="en-US" sz="2400" dirty="0"/>
                    </a:p>
                  </a:txBody>
                  <a:tcPr/>
                </a:tc>
              </a:tr>
            </a:tbl>
          </a:graphicData>
        </a:graphic>
      </p:graphicFrame>
      <p:sp>
        <p:nvSpPr>
          <p:cNvPr id="6" name="Rectangle 5"/>
          <p:cNvSpPr>
            <a:spLocks noChangeArrowheads="1"/>
          </p:cNvSpPr>
          <p:nvPr/>
        </p:nvSpPr>
        <p:spPr bwMode="auto">
          <a:xfrm>
            <a:off x="6324600" y="6603522"/>
            <a:ext cx="1066800" cy="228600"/>
          </a:xfrm>
          <a:prstGeom prst="rect">
            <a:avLst/>
          </a:prstGeom>
          <a:noFill/>
          <a:ln w="38100">
            <a:solidFill>
              <a:schemeClr val="bg1"/>
            </a:solidFill>
            <a:miter lim="800000"/>
            <a:headEnd/>
            <a:tailEnd/>
          </a:ln>
          <a:effectLst/>
        </p:spPr>
        <p:txBody>
          <a:bodyPr wrap="none" anchor="ctr"/>
          <a:lstStyle/>
          <a:p>
            <a:endParaRPr lang="en-US"/>
          </a:p>
        </p:txBody>
      </p:sp>
    </p:spTree>
  </p:cSld>
  <p:clrMapOvr>
    <a:masterClrMapping/>
  </p:clrMapOvr>
  <p:transition advTm="0"/>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 the field changed?</a:t>
            </a:r>
            <a:endParaRPr lang="en-US" dirty="0"/>
          </a:p>
        </p:txBody>
      </p:sp>
      <p:sp>
        <p:nvSpPr>
          <p:cNvPr id="3" name="Content Placeholder 2"/>
          <p:cNvSpPr>
            <a:spLocks noGrp="1"/>
          </p:cNvSpPr>
          <p:nvPr>
            <p:ph idx="1"/>
          </p:nvPr>
        </p:nvSpPr>
        <p:spPr/>
        <p:txBody>
          <a:bodyPr/>
          <a:lstStyle/>
          <a:p>
            <a:r>
              <a:rPr lang="en-US" dirty="0" smtClean="0"/>
              <a:t>Yes: there's more in-lab experimentation</a:t>
            </a:r>
          </a:p>
          <a:p>
            <a:endParaRPr lang="en-US" dirty="0" smtClean="0"/>
          </a:p>
          <a:p>
            <a:r>
              <a:rPr lang="en-US" dirty="0" smtClean="0"/>
              <a:t>Is this better?</a:t>
            </a:r>
          </a:p>
          <a:p>
            <a:endParaRPr lang="en-US" dirty="0" smtClean="0"/>
          </a:p>
          <a:p>
            <a:r>
              <a:rPr lang="en-US" dirty="0" smtClean="0"/>
              <a:t>The problems I've talked about today are due to </a:t>
            </a:r>
          </a:p>
          <a:p>
            <a:pPr lvl="1"/>
            <a:r>
              <a:rPr lang="en-US" dirty="0" smtClean="0"/>
              <a:t>acceptance of other field's techniques (e.g. anthropology, descriptive taxonomy, psychology, sociology)</a:t>
            </a:r>
          </a:p>
          <a:p>
            <a:pPr lvl="1"/>
            <a:r>
              <a:rPr lang="en-US" dirty="0" smtClean="0"/>
              <a:t>without considering whether those techniques are justified in Generative phonology</a:t>
            </a:r>
            <a:endParaRPr lang="en-US" dirty="0" smtClean="0"/>
          </a:p>
          <a:p>
            <a:endParaRPr lang="en-US" dirty="0" smtClean="0"/>
          </a:p>
          <a:p>
            <a:r>
              <a:rPr lang="en-US" dirty="0" smtClean="0"/>
              <a:t>Are we just importing bad techniques from other fields for in-lab experiments, too?</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arms race</a:t>
            </a:r>
            <a:endParaRPr lang="en-US" i="1" dirty="0"/>
          </a:p>
        </p:txBody>
      </p:sp>
      <p:sp>
        <p:nvSpPr>
          <p:cNvPr id="3" name="Content Placeholder 2"/>
          <p:cNvSpPr>
            <a:spLocks noGrp="1"/>
          </p:cNvSpPr>
          <p:nvPr>
            <p:ph idx="1"/>
          </p:nvPr>
        </p:nvSpPr>
        <p:spPr/>
        <p:txBody>
          <a:bodyPr/>
          <a:lstStyle/>
          <a:p>
            <a:r>
              <a:rPr lang="en-US" dirty="0" smtClean="0"/>
              <a:t>There is always an arms race between theory and evidence</a:t>
            </a:r>
          </a:p>
          <a:p>
            <a:pPr lvl="1"/>
            <a:r>
              <a:rPr lang="en-US" dirty="0" smtClean="0"/>
              <a:t>Theories develop and make empirical predictions</a:t>
            </a:r>
          </a:p>
          <a:p>
            <a:pPr lvl="2"/>
            <a:r>
              <a:rPr lang="en-US" dirty="0" smtClean="0"/>
              <a:t>Evidence then needs to catch up</a:t>
            </a:r>
          </a:p>
          <a:p>
            <a:pPr lvl="1"/>
            <a:r>
              <a:rPr lang="en-US" dirty="0" smtClean="0"/>
              <a:t>Unexpected data is discovered</a:t>
            </a:r>
          </a:p>
          <a:p>
            <a:pPr lvl="2"/>
            <a:r>
              <a:rPr lang="en-US" dirty="0" smtClean="0"/>
              <a:t>Theories then need to change</a:t>
            </a:r>
          </a:p>
          <a:p>
            <a:endParaRPr lang="en-US" dirty="0" smtClean="0"/>
          </a:p>
          <a:p>
            <a:r>
              <a:rPr lang="en-US" dirty="0" smtClean="0"/>
              <a:t>We have many interesting theories right now</a:t>
            </a:r>
          </a:p>
          <a:p>
            <a:pPr lvl="1"/>
            <a:r>
              <a:rPr lang="en-US" dirty="0" smtClean="0"/>
              <a:t>We need to understand how to find evidence for them</a:t>
            </a:r>
          </a:p>
          <a:p>
            <a:pPr lvl="1">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Throughout the world … (~ 25 cases)</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57200" y="1604432"/>
            <a:ext cx="8229600" cy="4373035"/>
          </a:xfrm>
          <a:prstGeom prst="rect">
            <a:avLst/>
          </a:prstGeom>
          <a:noFill/>
          <a:ln w="9525">
            <a:noFill/>
            <a:miter lim="800000"/>
            <a:headEnd/>
            <a:tailEnd/>
          </a:ln>
        </p:spPr>
      </p:pic>
      <p:sp>
        <p:nvSpPr>
          <p:cNvPr id="8" name="Oval 7"/>
          <p:cNvSpPr/>
          <p:nvPr/>
        </p:nvSpPr>
        <p:spPr>
          <a:xfrm>
            <a:off x="5257800" y="29718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315200" y="26670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086600" y="24384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315200" y="44958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334000" y="30480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836722" y="39663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5141026" y="416131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553200" y="441960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505205" y="44591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377049" y="43473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6442364" y="30113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537862" y="457694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362701" y="4541322"/>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338948" y="2902527"/>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782288" y="3224150"/>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130140" y="305294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643249" y="4661065"/>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759532" y="2333501"/>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770418" y="369718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7405254" y="4452257"/>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310252" y="4460174"/>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377545" y="4486893"/>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4301836" y="3287486"/>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3161805" y="4575958"/>
            <a:ext cx="76200" cy="76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and Theory</a:t>
            </a:r>
            <a:endParaRPr lang="en-US" dirty="0"/>
          </a:p>
        </p:txBody>
      </p:sp>
      <p:sp>
        <p:nvSpPr>
          <p:cNvPr id="3" name="Content Placeholder 2"/>
          <p:cNvSpPr>
            <a:spLocks noGrp="1"/>
          </p:cNvSpPr>
          <p:nvPr>
            <p:ph idx="1"/>
          </p:nvPr>
        </p:nvSpPr>
        <p:spPr/>
        <p:txBody>
          <a:bodyPr/>
          <a:lstStyle/>
          <a:p>
            <a:r>
              <a:rPr lang="en-US" dirty="0" smtClean="0"/>
              <a:t>Given a theoretical statement T, what is evidence for T?</a:t>
            </a:r>
          </a:p>
          <a:p>
            <a:endParaRPr lang="en-US" dirty="0" smtClean="0"/>
          </a:p>
          <a:p>
            <a:r>
              <a:rPr lang="en-US" dirty="0" smtClean="0"/>
              <a:t>What is the theory?</a:t>
            </a:r>
          </a:p>
          <a:p>
            <a:endParaRPr lang="en-US" dirty="0" smtClean="0"/>
          </a:p>
          <a:p>
            <a:r>
              <a:rPr lang="en-US" dirty="0" smtClean="0"/>
              <a:t>Generative Phonology </a:t>
            </a:r>
          </a:p>
          <a:p>
            <a:pPr lvl="1"/>
            <a:r>
              <a:rPr lang="en-US" dirty="0" smtClean="0"/>
              <a:t>(Chomsky &amp; Halle 1968 and others since then)</a:t>
            </a:r>
          </a:p>
          <a:p>
            <a:pPr lvl="1"/>
            <a:endParaRPr lang="en-US" dirty="0" smtClean="0"/>
          </a:p>
          <a:p>
            <a:r>
              <a:rPr lang="en-US" dirty="0" smtClean="0"/>
              <a:t>What does Generative Phonology say is evidence for it?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3.2|3.7"/>
</p:tagLst>
</file>

<file path=ppt/tags/tag2.xml><?xml version="1.0" encoding="utf-8"?>
<p:tagLst xmlns:a="http://schemas.openxmlformats.org/drawingml/2006/main" xmlns:r="http://schemas.openxmlformats.org/officeDocument/2006/relationships" xmlns:p="http://schemas.openxmlformats.org/presentationml/2006/main">
  <p:tag name="TIMING" val="|1.1|7.8|3.8|12.3|11.7|1.7"/>
</p:tagLst>
</file>

<file path=ppt/tags/tag3.xml><?xml version="1.0" encoding="utf-8"?>
<p:tagLst xmlns:a="http://schemas.openxmlformats.org/drawingml/2006/main" xmlns:r="http://schemas.openxmlformats.org/officeDocument/2006/relationships" xmlns:p="http://schemas.openxmlformats.org/presentationml/2006/main">
  <p:tag name="TIMING" val="|1.2|1.3|0.3"/>
</p:tagLst>
</file>

<file path=ppt/tags/tag4.xml><?xml version="1.0" encoding="utf-8"?>
<p:tagLst xmlns:a="http://schemas.openxmlformats.org/drawingml/2006/main" xmlns:r="http://schemas.openxmlformats.org/officeDocument/2006/relationships" xmlns:p="http://schemas.openxmlformats.org/presentationml/2006/main">
  <p:tag name="TIMING" val="|94.7"/>
</p:tagLst>
</file>

<file path=ppt/tags/tag5.xml><?xml version="1.0" encoding="utf-8"?>
<p:tagLst xmlns:a="http://schemas.openxmlformats.org/drawingml/2006/main" xmlns:r="http://schemas.openxmlformats.org/officeDocument/2006/relationships" xmlns:p="http://schemas.openxmlformats.org/presentationml/2006/main">
  <p:tag name="TIMING" val="|1.5"/>
</p:tagLst>
</file>

<file path=ppt/theme/theme1.xml><?xml version="1.0" encoding="utf-8"?>
<a:theme xmlns:a="http://schemas.openxmlformats.org/drawingml/2006/main" name="RUTemplate_Verdana_B">
  <a:themeElements>
    <a:clrScheme name="RUTemplate_Verdana_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Template_Verdana_B">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Template_Verdana_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Template_Verdana_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Template_Verdana_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Template_Verdana_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Template_Verdana_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Template_Verdana_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Template_Verdana_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Template_Verdana_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Template_Verdana_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Template_Verdana_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Template_Verdana_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Template_Verdana_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RU_Template_Verdana_B</Template>
  <TotalTime>1774</TotalTime>
  <Words>4207</Words>
  <Application>Microsoft Office PowerPoint</Application>
  <PresentationFormat>On-screen Show (4:3)</PresentationFormat>
  <Paragraphs>1013</Paragraphs>
  <Slides>76</Slides>
  <Notes>1</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RUTemplate_Verdana_B</vt:lpstr>
      <vt:lpstr>The inadequacy of evidence for sonority-driven stress</vt:lpstr>
      <vt:lpstr>Workshop Goals</vt:lpstr>
      <vt:lpstr>Sonority-driven stress in Chukchi</vt:lpstr>
      <vt:lpstr>Sonority-driven stress leads to …</vt:lpstr>
      <vt:lpstr>What we know</vt:lpstr>
      <vt:lpstr>Claims made</vt:lpstr>
      <vt:lpstr>Is it all about schwa?</vt:lpstr>
      <vt:lpstr>Throughout the world … (~ 25 cases)</vt:lpstr>
      <vt:lpstr>Evidence and Theory</vt:lpstr>
      <vt:lpstr>Why studying the PhM is difficult</vt:lpstr>
      <vt:lpstr>Chukchi</vt:lpstr>
      <vt:lpstr>Chukchi</vt:lpstr>
      <vt:lpstr>Kenstowicz (1994/1997)'s Chukchi</vt:lpstr>
      <vt:lpstr>Kenstowicz' Chukchi: Schwa avoidance</vt:lpstr>
      <vt:lpstr>Kenstowicz' Chukchi: í/ú avoidance</vt:lpstr>
      <vt:lpstr>Analytically</vt:lpstr>
      <vt:lpstr>Well-sourced</vt:lpstr>
      <vt:lpstr>What is the object of study?</vt:lpstr>
      <vt:lpstr>Skorik (1961)</vt:lpstr>
      <vt:lpstr>Dunn (1999) on Skorik</vt:lpstr>
      <vt:lpstr>Dunn (1999:1)</vt:lpstr>
      <vt:lpstr>Is Skorik (1961) unusual?</vt:lpstr>
      <vt:lpstr>Dunn (1999)</vt:lpstr>
      <vt:lpstr>Suppose …</vt:lpstr>
      <vt:lpstr>PhM or person?</vt:lpstr>
      <vt:lpstr>Speech Style</vt:lpstr>
      <vt:lpstr>Eliciting my data</vt:lpstr>
      <vt:lpstr>Meadow Mari pooling</vt:lpstr>
      <vt:lpstr>Actual PhMs  "Mari"</vt:lpstr>
      <vt:lpstr>And which PhM are you using now?</vt:lpstr>
      <vt:lpstr>Lexicon vs. PhM: stress source ambiguity</vt:lpstr>
      <vt:lpstr>Lexicon vs. PhM</vt:lpstr>
      <vt:lpstr>Are three forms enough?</vt:lpstr>
      <vt:lpstr>Sensitivity to schwa?</vt:lpstr>
      <vt:lpstr>Krause (1979) comments</vt:lpstr>
      <vt:lpstr>Lexicon Summary</vt:lpstr>
      <vt:lpstr>PhM vs. Post-PhM: stress ambiguity</vt:lpstr>
      <vt:lpstr>The PhM itself</vt:lpstr>
      <vt:lpstr>Technique for disambiguation</vt:lpstr>
      <vt:lpstr>VR in Chukchi (?)</vt:lpstr>
      <vt:lpstr>Sensitivity to underlying status?</vt:lpstr>
      <vt:lpstr>Yimas</vt:lpstr>
      <vt:lpstr>Striking diagnostic differences</vt:lpstr>
      <vt:lpstr>Intuitions and the PhM</vt:lpstr>
      <vt:lpstr>Phonetic module distortion</vt:lpstr>
      <vt:lpstr>The phonetics of stress</vt:lpstr>
      <vt:lpstr>Chukchi head realization</vt:lpstr>
      <vt:lpstr>Source distortion: inherent and impairment</vt:lpstr>
      <vt:lpstr>Distortion from impairment</vt:lpstr>
      <vt:lpstr>Chukchi subject impairments?</vt:lpstr>
      <vt:lpstr>Perceptual apparatus distortion</vt:lpstr>
      <vt:lpstr>What were Skorik/Dunn/etc perceiving?</vt:lpstr>
      <vt:lpstr>Source impressions of Chukchi stress</vt:lpstr>
      <vt:lpstr>Disagreement is a common theme</vt:lpstr>
      <vt:lpstr>Indonesian</vt:lpstr>
      <vt:lpstr>The larger typology</vt:lpstr>
      <vt:lpstr>Why perceive a relationship between sonority and stress?</vt:lpstr>
      <vt:lpstr>Chuvash schwa and stress</vt:lpstr>
      <vt:lpstr>Misperception/misattribution of pitch</vt:lpstr>
      <vt:lpstr>Halh (Khalkha Mongolian)</vt:lpstr>
      <vt:lpstr>Halh (Khalkha Mongolian)</vt:lpstr>
      <vt:lpstr>Halh (Khalkha Mongolian)</vt:lpstr>
      <vt:lpstr>Is Chukchi evidence?</vt:lpstr>
      <vt:lpstr>Is there any evidence for s-d stress?</vt:lpstr>
      <vt:lpstr>Characteristics of s-d stress evidence</vt:lpstr>
      <vt:lpstr>Why this is (partly) my fault</vt:lpstr>
      <vt:lpstr>No.</vt:lpstr>
      <vt:lpstr>Beyond sonority-driven stress</vt:lpstr>
      <vt:lpstr>In the journal Phonology</vt:lpstr>
      <vt:lpstr>Phonology: Native speaker id/Primary</vt:lpstr>
      <vt:lpstr>Phonology: 'Native speaker' criteria </vt:lpstr>
      <vt:lpstr>Properties of Primary dataset subjects</vt:lpstr>
      <vt:lpstr>Pooling in Phonology</vt:lpstr>
      <vt:lpstr>Reporting: Cognitive or Physical Impairment</vt:lpstr>
      <vt:lpstr>Has the field changed?</vt:lpstr>
      <vt:lpstr>The arms race</vt:lpstr>
    </vt:vector>
  </TitlesOfParts>
  <Company>-</Company>
  <LinksUpToDate>false</LinksUpToDate>
  <SharedDoc>false</SharedDoc>
  <HyperlinksChanged>false</HyperlinksChanged>
  <AppVersion>12.0000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2008-03-30T12:46:25Z</dcterms:created>
  <dc:creator>Paul de Lacy</dc:creator>
  <lastModifiedBy>Paul de Lacy</lastModifiedBy>
  <dcterms:modified xsi:type="dcterms:W3CDTF">2013-07-11T01:39:39Z</dcterms:modified>
  <revision>194</revision>
  <dc:title>Poverty of the evidence</dc:title>
</coreProperties>
</file>