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handoutMasterIdLst>
    <p:handoutMasterId r:id="rId48"/>
  </p:handoutMasterIdLst>
  <p:sldIdLst>
    <p:sldId id="256" r:id="rId2"/>
    <p:sldId id="264" r:id="rId3"/>
    <p:sldId id="265" r:id="rId4"/>
    <p:sldId id="266" r:id="rId5"/>
    <p:sldId id="267" r:id="rId6"/>
    <p:sldId id="268" r:id="rId7"/>
    <p:sldId id="273" r:id="rId8"/>
    <p:sldId id="269" r:id="rId9"/>
    <p:sldId id="270" r:id="rId10"/>
    <p:sldId id="271" r:id="rId11"/>
    <p:sldId id="272"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3" r:id="rId41"/>
    <p:sldId id="302" r:id="rId42"/>
    <p:sldId id="304" r:id="rId43"/>
    <p:sldId id="305" r:id="rId44"/>
    <p:sldId id="306"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4F35CE6-DC0F-411A-A833-9545597DBAB3}">
          <p14:sldIdLst>
            <p14:sldId id="256"/>
            <p14:sldId id="264"/>
            <p14:sldId id="265"/>
            <p14:sldId id="266"/>
            <p14:sldId id="267"/>
            <p14:sldId id="268"/>
            <p14:sldId id="273"/>
            <p14:sldId id="269"/>
            <p14:sldId id="270"/>
            <p14:sldId id="271"/>
            <p14:sldId id="272"/>
            <p14:sldId id="274"/>
            <p14:sldId id="275"/>
            <p14:sldId id="276"/>
            <p14:sldId id="277"/>
            <p14:sldId id="278"/>
            <p14:sldId id="279"/>
            <p14:sldId id="280"/>
            <p14:sldId id="281"/>
            <p14:sldId id="282"/>
          </p14:sldIdLst>
        </p14:section>
        <p14:section name="Untitled Section" id="{384999B0-BDFB-48E3-8C5A-CEA979A6BC43}">
          <p14:sldIdLst>
            <p14:sldId id="283"/>
            <p14:sldId id="284"/>
            <p14:sldId id="285"/>
            <p14:sldId id="286"/>
            <p14:sldId id="287"/>
            <p14:sldId id="288"/>
            <p14:sldId id="289"/>
            <p14:sldId id="290"/>
            <p14:sldId id="291"/>
            <p14:sldId id="292"/>
            <p14:sldId id="293"/>
            <p14:sldId id="294"/>
            <p14:sldId id="295"/>
            <p14:sldId id="296"/>
            <p14:sldId id="297"/>
            <p14:sldId id="298"/>
            <p14:sldId id="299"/>
            <p14:sldId id="300"/>
            <p14:sldId id="301"/>
            <p14:sldId id="303"/>
            <p14:sldId id="302"/>
            <p14:sldId id="304"/>
            <p14:sldId id="305"/>
            <p14:sldId id="306"/>
            <p14:sldId id="30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A6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94663" autoAdjust="0"/>
  </p:normalViewPr>
  <p:slideViewPr>
    <p:cSldViewPr snapToGrid="0">
      <p:cViewPr varScale="1">
        <p:scale>
          <a:sx n="69" d="100"/>
          <a:sy n="69" d="100"/>
        </p:scale>
        <p:origin x="666" y="7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293625-1045-480E-A012-346B5057213C}" type="datetimeFigureOut">
              <a:rPr lang="en-US" smtClean="0"/>
              <a:t>3/15/2019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48F8D-0930-4790-AF96-CAAD6FD3F326}" type="slidenum">
              <a:rPr lang="en-US" smtClean="0"/>
              <a:t>‹#›</a:t>
            </a:fld>
            <a:endParaRPr lang="en-US"/>
          </a:p>
        </p:txBody>
      </p:sp>
    </p:spTree>
    <p:extLst>
      <p:ext uri="{BB962C8B-B14F-4D97-AF65-F5344CB8AC3E}">
        <p14:creationId xmlns:p14="http://schemas.microsoft.com/office/powerpoint/2010/main" val="97431068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225C41-B3DA-4FE5-98AE-0FA2DAE74AF5}" type="datetimeFigureOut">
              <a:rPr lang="en-US" smtClean="0"/>
              <a:t>3/15/2019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0E0DB4-167C-422D-94B7-3A53856B3CC4}" type="slidenum">
              <a:rPr lang="en-US" smtClean="0"/>
              <a:t>‹#›</a:t>
            </a:fld>
            <a:endParaRPr lang="en-US"/>
          </a:p>
        </p:txBody>
      </p:sp>
    </p:spTree>
    <p:extLst>
      <p:ext uri="{BB962C8B-B14F-4D97-AF65-F5344CB8AC3E}">
        <p14:creationId xmlns:p14="http://schemas.microsoft.com/office/powerpoint/2010/main" val="45645049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CC9F24-809F-4585-8086-C46ABB16CD01}"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28002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51643283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215019371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CC9F24-809F-4585-8086-C46ABB16CD01}"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2939720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319579227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CC9F24-809F-4585-8086-C46ABB16CD01}"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478675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72850019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89168272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382273400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4212" y="440849"/>
            <a:ext cx="10821232" cy="788861"/>
          </a:xfrm>
        </p:spPr>
        <p:txBody>
          <a:bodyPr/>
          <a:lstStyle>
            <a:lvl1pPr>
              <a:defRPr b="1">
                <a:solidFill>
                  <a:srgbClr val="4BA6DC"/>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84211" y="1439918"/>
            <a:ext cx="10821233" cy="4473520"/>
          </a:xfrm>
        </p:spPr>
        <p:txBody>
          <a:bodyPr anchor="ct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363200" y="5913437"/>
            <a:ext cx="1142245" cy="669925"/>
          </a:xfrm>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190895872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225054287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265912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251563698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92046583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10362366" y="5893676"/>
            <a:ext cx="1142245" cy="669925"/>
          </a:xfrm>
        </p:spPr>
        <p:txBody>
          <a:bodyPr/>
          <a:lstStyle>
            <a:lvl1pPr>
              <a:defRPr>
                <a:solidFill>
                  <a:schemeClr val="bg1"/>
                </a:solidFill>
              </a:defRPr>
            </a:lvl1pPr>
          </a:lstStyle>
          <a:p>
            <a:fld id="{E303B61A-CF43-4AA6-ACE5-577A95EE3A23}" type="slidenum">
              <a:rPr lang="en-US" smtClean="0"/>
              <a:pPr/>
              <a:t>‹#›</a:t>
            </a:fld>
            <a:endParaRPr lang="en-US" dirty="0"/>
          </a:p>
        </p:txBody>
      </p:sp>
      <p:cxnSp>
        <p:nvCxnSpPr>
          <p:cNvPr id="8" name="Straight Connector 7"/>
          <p:cNvCxnSpPr/>
          <p:nvPr userDrawn="1"/>
        </p:nvCxnSpPr>
        <p:spPr>
          <a:xfrm>
            <a:off x="588963" y="1019503"/>
            <a:ext cx="11014458" cy="821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xt Placeholder 13"/>
          <p:cNvSpPr>
            <a:spLocks noGrp="1"/>
          </p:cNvSpPr>
          <p:nvPr>
            <p:ph type="body" sz="quarter" idx="13"/>
          </p:nvPr>
        </p:nvSpPr>
        <p:spPr>
          <a:xfrm>
            <a:off x="684212" y="454629"/>
            <a:ext cx="10820399" cy="433826"/>
          </a:xfrm>
        </p:spPr>
        <p:txBody>
          <a:bodyPr/>
          <a:lstStyle>
            <a:lvl1pPr>
              <a:defRPr sz="2800"/>
            </a:lvl1pPr>
          </a:lstStyle>
          <a:p>
            <a:pPr lvl="0"/>
            <a:r>
              <a:rPr lang="en-US" dirty="0" smtClean="0"/>
              <a:t>Edit Master text styles</a:t>
            </a:r>
            <a:endParaRPr lang="en-US" dirty="0"/>
          </a:p>
        </p:txBody>
      </p:sp>
      <p:sp>
        <p:nvSpPr>
          <p:cNvPr id="18" name="Text Placeholder 17"/>
          <p:cNvSpPr>
            <a:spLocks noGrp="1"/>
          </p:cNvSpPr>
          <p:nvPr>
            <p:ph type="body" sz="quarter" idx="14"/>
          </p:nvPr>
        </p:nvSpPr>
        <p:spPr>
          <a:xfrm>
            <a:off x="588963" y="1261241"/>
            <a:ext cx="10915648" cy="4632435"/>
          </a:xfrm>
        </p:spPr>
        <p:txBody>
          <a:bodyPr anchor="t" anchorCtr="0"/>
          <a:lstStyle>
            <a:lvl1pPr>
              <a:buClr>
                <a:srgbClr val="4BA6DC"/>
              </a:buClr>
              <a:defRPr>
                <a:solidFill>
                  <a:schemeClr val="bg1"/>
                </a:solidFill>
              </a:defRPr>
            </a:lvl1pPr>
            <a:lvl2pPr>
              <a:buClr>
                <a:srgbClr val="4BA6DC"/>
              </a:buClr>
              <a:defRPr>
                <a:solidFill>
                  <a:schemeClr val="bg1"/>
                </a:solidFill>
              </a:defRPr>
            </a:lvl2pPr>
            <a:lvl3pPr>
              <a:buClr>
                <a:srgbClr val="4BA6DC"/>
              </a:buClr>
              <a:defRPr>
                <a:solidFill>
                  <a:schemeClr val="bg1"/>
                </a:solidFill>
              </a:defRPr>
            </a:lvl3pPr>
            <a:lvl4pPr>
              <a:defRPr>
                <a:solidFill>
                  <a:schemeClr val="bg1"/>
                </a:solidFill>
              </a:defRPr>
            </a:lvl4pPr>
            <a:lvl5pPr>
              <a:defRPr>
                <a:solidFill>
                  <a:schemeClr val="bg1"/>
                </a:solidFill>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7012005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41750008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CC9F24-809F-4585-8086-C46ABB16CD01}" type="slidenum">
              <a:rPr lang="en-US" smtClean="0"/>
              <a:t>‹#›</a:t>
            </a:fld>
            <a:endParaRPr lang="en-US"/>
          </a:p>
        </p:txBody>
      </p:sp>
    </p:spTree>
    <p:extLst>
      <p:ext uri="{BB962C8B-B14F-4D97-AF65-F5344CB8AC3E}">
        <p14:creationId xmlns:p14="http://schemas.microsoft.com/office/powerpoint/2010/main" val="263624717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5CC9F24-809F-4585-8086-C46ABB16CD01}" type="slidenum">
              <a:rPr lang="en-US" smtClean="0"/>
              <a:t>‹#›</a:t>
            </a:fld>
            <a:endParaRPr lang="en-US"/>
          </a:p>
        </p:txBody>
      </p:sp>
    </p:spTree>
    <p:extLst>
      <p:ext uri="{BB962C8B-B14F-4D97-AF65-F5344CB8AC3E}">
        <p14:creationId xmlns:p14="http://schemas.microsoft.com/office/powerpoint/2010/main" val="30004405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iming>
    <p:tnLst>
      <p:par>
        <p:cTn id="1" dur="indefinite" restart="never" nodeType="tmRoot"/>
      </p:par>
    </p:tnLst>
  </p:timing>
  <p:hf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http://www.sfu.ca/~alderete/pubs/aldereteTupper2018_regularityBiasesGrammar.pdf"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1"/>
            <a:ext cx="10112743" cy="4503291"/>
          </a:xfrm>
        </p:spPr>
        <p:txBody>
          <a:bodyPr>
            <a:normAutofit/>
          </a:bodyPr>
          <a:lstStyle/>
          <a:p>
            <a:r>
              <a:rPr lang="en-US" sz="3200" dirty="0" smtClean="0"/>
              <a:t>Phonological Theory Agora 2019</a:t>
            </a:r>
            <a:br>
              <a:rPr lang="en-US" sz="3200" dirty="0" smtClean="0"/>
            </a:br>
            <a:r>
              <a:rPr lang="en-US" sz="3200" dirty="0" smtClean="0"/>
              <a:t/>
            </a:r>
            <a:br>
              <a:rPr lang="en-US" sz="3200" dirty="0" smtClean="0"/>
            </a:br>
            <a:r>
              <a:rPr lang="en-US" dirty="0" smtClean="0"/>
              <a:t>Markedness In </a:t>
            </a:r>
            <a:br>
              <a:rPr lang="en-US" dirty="0" smtClean="0"/>
            </a:br>
            <a:r>
              <a:rPr lang="en-US" dirty="0" smtClean="0"/>
              <a:t>PHONOLOGICAL </a:t>
            </a:r>
            <a:br>
              <a:rPr lang="en-US" dirty="0" smtClean="0"/>
            </a:br>
            <a:r>
              <a:rPr lang="en-US" dirty="0" smtClean="0"/>
              <a:t>Cognition</a:t>
            </a:r>
            <a:br>
              <a:rPr lang="en-US" dirty="0" smtClean="0"/>
            </a:br>
            <a:r>
              <a:rPr lang="en-US" sz="2700" dirty="0" smtClean="0"/>
              <a:t>Tutorial</a:t>
            </a:r>
            <a:br>
              <a:rPr lang="en-US" sz="2700" dirty="0" smtClean="0"/>
            </a:br>
            <a:r>
              <a:rPr lang="en-US" sz="2700" dirty="0" smtClean="0"/>
              <a:t>2019-03-16</a:t>
            </a:r>
            <a:endParaRPr lang="en-US" dirty="0"/>
          </a:p>
        </p:txBody>
      </p:sp>
      <p:sp>
        <p:nvSpPr>
          <p:cNvPr id="3" name="Subtitle 2"/>
          <p:cNvSpPr>
            <a:spLocks noGrp="1"/>
          </p:cNvSpPr>
          <p:nvPr>
            <p:ph type="subTitle" idx="1"/>
          </p:nvPr>
        </p:nvSpPr>
        <p:spPr>
          <a:xfrm>
            <a:off x="684212" y="4503291"/>
            <a:ext cx="10399424" cy="1947333"/>
          </a:xfrm>
        </p:spPr>
        <p:txBody>
          <a:bodyPr>
            <a:normAutofit/>
          </a:bodyPr>
          <a:lstStyle/>
          <a:p>
            <a:r>
              <a:rPr lang="en-US" sz="2400" b="1" dirty="0" smtClean="0">
                <a:solidFill>
                  <a:schemeClr val="tx1"/>
                </a:solidFill>
              </a:rPr>
              <a:t>Paul de Lacy</a:t>
            </a:r>
            <a:endParaRPr lang="en-US" b="1" dirty="0" smtClean="0">
              <a:solidFill>
                <a:schemeClr val="tx1"/>
              </a:solidFill>
            </a:endParaRPr>
          </a:p>
          <a:p>
            <a:r>
              <a:rPr lang="en-US" sz="1600" dirty="0" smtClean="0">
                <a:solidFill>
                  <a:schemeClr val="tx1"/>
                </a:solidFill>
              </a:rPr>
              <a:t>Professor Emeritus, Rutgers University</a:t>
            </a:r>
          </a:p>
          <a:p>
            <a:r>
              <a:rPr lang="en-US" sz="1600" dirty="0" smtClean="0">
                <a:solidFill>
                  <a:schemeClr val="tx1">
                    <a:lumMod val="95000"/>
                  </a:schemeClr>
                </a:solidFill>
              </a:rPr>
              <a:t>delacy@rutgers.edu</a:t>
            </a:r>
          </a:p>
          <a:p>
            <a:r>
              <a:rPr lang="en-US" sz="2000" b="1" u="sng" dirty="0" smtClean="0">
                <a:solidFill>
                  <a:srgbClr val="FFFF00"/>
                </a:solidFill>
              </a:rPr>
              <a:t>http://www.pauldelacy.net/agora</a:t>
            </a:r>
            <a:r>
              <a:rPr lang="en-US" sz="1600" b="1" u="sng" dirty="0" smtClean="0">
                <a:solidFill>
                  <a:schemeClr val="tx1">
                    <a:lumMod val="95000"/>
                  </a:schemeClr>
                </a:solidFill>
              </a:rPr>
              <a:t> </a:t>
            </a:r>
            <a:endParaRPr lang="en-US" sz="1600" b="1" u="sng" dirty="0">
              <a:solidFill>
                <a:schemeClr val="tx1">
                  <a:lumMod val="95000"/>
                </a:schemeClr>
              </a:solidFill>
            </a:endParaRPr>
          </a:p>
        </p:txBody>
      </p:sp>
      <p:sp>
        <p:nvSpPr>
          <p:cNvPr id="4" name="Slide Number Placeholder 3"/>
          <p:cNvSpPr>
            <a:spLocks noGrp="1"/>
          </p:cNvSpPr>
          <p:nvPr>
            <p:ph type="sldNum" sz="quarter" idx="12"/>
          </p:nvPr>
        </p:nvSpPr>
        <p:spPr/>
        <p:txBody>
          <a:bodyPr/>
          <a:lstStyle/>
          <a:p>
            <a:fld id="{55CC9F24-809F-4585-8086-C46ABB16CD01}" type="slidenum">
              <a:rPr lang="en-US" smtClean="0"/>
              <a:t>1</a:t>
            </a:fld>
            <a:endParaRPr lang="en-US"/>
          </a:p>
        </p:txBody>
      </p:sp>
    </p:spTree>
    <p:extLst>
      <p:ext uri="{BB962C8B-B14F-4D97-AF65-F5344CB8AC3E}">
        <p14:creationId xmlns:p14="http://schemas.microsoft.com/office/powerpoint/2010/main" val="1749610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a:t>A: What is markedness?  </a:t>
            </a:r>
            <a:r>
              <a:rPr lang="is-IS" dirty="0" smtClean="0"/>
              <a:t>Other markednesses</a:t>
            </a:r>
            <a:endParaRPr lang="en-US" dirty="0"/>
          </a:p>
        </p:txBody>
      </p:sp>
      <p:sp>
        <p:nvSpPr>
          <p:cNvPr id="3" name="Text Placeholder 2"/>
          <p:cNvSpPr>
            <a:spLocks noGrp="1"/>
          </p:cNvSpPr>
          <p:nvPr>
            <p:ph type="body" sz="quarter" idx="14"/>
          </p:nvPr>
        </p:nvSpPr>
        <p:spPr/>
        <p:txBody>
          <a:bodyPr>
            <a:normAutofit/>
          </a:bodyPr>
          <a:lstStyle/>
          <a:p>
            <a:r>
              <a:rPr lang="en-US" dirty="0" smtClean="0"/>
              <a:t>Optimality Theory “markedness</a:t>
            </a:r>
            <a:r>
              <a:rPr lang="en-US" dirty="0"/>
              <a:t> </a:t>
            </a:r>
            <a:r>
              <a:rPr lang="en-US" dirty="0" smtClean="0"/>
              <a:t>constraints”</a:t>
            </a:r>
          </a:p>
          <a:p>
            <a:pPr lvl="1"/>
            <a:r>
              <a:rPr lang="en-US" i="1" dirty="0" smtClean="0"/>
              <a:t>Should</a:t>
            </a:r>
            <a:r>
              <a:rPr lang="en-US" dirty="0" smtClean="0"/>
              <a:t> be called ‘output constraints’</a:t>
            </a:r>
          </a:p>
          <a:p>
            <a:pPr lvl="1"/>
            <a:r>
              <a:rPr lang="en-US" dirty="0" smtClean="0"/>
              <a:t>OT’s markedness constraints do </a:t>
            </a:r>
            <a:r>
              <a:rPr lang="en-US" i="1" dirty="0" smtClean="0"/>
              <a:t>not</a:t>
            </a:r>
            <a:r>
              <a:rPr lang="en-US" dirty="0" smtClean="0"/>
              <a:t> implement a theory of markedness</a:t>
            </a:r>
          </a:p>
          <a:p>
            <a:pPr lvl="1"/>
            <a:r>
              <a:rPr lang="en-US" i="1" dirty="0" smtClean="0"/>
              <a:t>Both</a:t>
            </a:r>
            <a:r>
              <a:rPr lang="en-US" dirty="0" smtClean="0"/>
              <a:t> markedness and faithfulness constraints are needed to explain asymmetries</a:t>
            </a:r>
          </a:p>
          <a:p>
            <a:endParaRPr lang="en-US" i="1" dirty="0"/>
          </a:p>
          <a:p>
            <a:endParaRPr lang="en-US" i="1" dirty="0" smtClean="0"/>
          </a:p>
          <a:p>
            <a:endParaRPr lang="en-US" dirty="0"/>
          </a:p>
          <a:p>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10</a:t>
            </a:fld>
            <a:endParaRPr lang="en-US" dirty="0"/>
          </a:p>
        </p:txBody>
      </p:sp>
    </p:spTree>
    <p:extLst>
      <p:ext uri="{BB962C8B-B14F-4D97-AF65-F5344CB8AC3E}">
        <p14:creationId xmlns:p14="http://schemas.microsoft.com/office/powerpoint/2010/main" val="304175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a:t>A: What is markedness?  </a:t>
            </a:r>
            <a:r>
              <a:rPr lang="is-IS" dirty="0" smtClean="0"/>
              <a:t>Summary</a:t>
            </a:r>
            <a:endParaRPr lang="en-US" dirty="0"/>
          </a:p>
        </p:txBody>
      </p:sp>
      <p:sp>
        <p:nvSpPr>
          <p:cNvPr id="3" name="Text Placeholder 2"/>
          <p:cNvSpPr>
            <a:spLocks noGrp="1"/>
          </p:cNvSpPr>
          <p:nvPr>
            <p:ph type="body" sz="quarter" idx="14"/>
          </p:nvPr>
        </p:nvSpPr>
        <p:spPr/>
        <p:txBody>
          <a:bodyPr>
            <a:normAutofit/>
          </a:bodyPr>
          <a:lstStyle/>
          <a:p>
            <a:r>
              <a:rPr lang="en-US" dirty="0" smtClean="0"/>
              <a:t>The rest of this talk focuses on </a:t>
            </a:r>
            <a:r>
              <a:rPr lang="en-US" b="1" dirty="0" smtClean="0"/>
              <a:t>cognitive markedness</a:t>
            </a:r>
            <a:r>
              <a:rPr lang="en-US" dirty="0" smtClean="0"/>
              <a:t>, specifically in Generative theories</a:t>
            </a:r>
          </a:p>
          <a:p>
            <a:pPr marL="0" indent="0">
              <a:buNone/>
            </a:pPr>
            <a:endParaRPr lang="en-US" dirty="0" smtClean="0"/>
          </a:p>
          <a:p>
            <a:r>
              <a:rPr lang="en-US" dirty="0" smtClean="0"/>
              <a:t>‘Markedness’ refers to </a:t>
            </a:r>
            <a:r>
              <a:rPr lang="en-US" dirty="0" err="1" smtClean="0"/>
              <a:t>PhM</a:t>
            </a:r>
            <a:r>
              <a:rPr lang="en-US" dirty="0" smtClean="0"/>
              <a:t> state asymmetries</a:t>
            </a:r>
          </a:p>
          <a:p>
            <a:endParaRPr lang="en-US" dirty="0" smtClean="0"/>
          </a:p>
          <a:p>
            <a:r>
              <a:rPr lang="en-US" dirty="0" smtClean="0"/>
              <a:t>A theory of markedness is a theory of </a:t>
            </a:r>
            <a:r>
              <a:rPr lang="en-US" dirty="0" err="1" smtClean="0"/>
              <a:t>PhM</a:t>
            </a:r>
            <a:r>
              <a:rPr lang="en-US" dirty="0" smtClean="0"/>
              <a:t> state asymmetries</a:t>
            </a:r>
          </a:p>
          <a:p>
            <a:endParaRPr lang="en-US" dirty="0" smtClean="0"/>
          </a:p>
          <a:p>
            <a:r>
              <a:rPr lang="en-US" b="1" dirty="0" smtClean="0"/>
              <a:t>Are </a:t>
            </a:r>
            <a:r>
              <a:rPr lang="en-US" dirty="0" smtClean="0"/>
              <a:t>there any </a:t>
            </a:r>
            <a:r>
              <a:rPr lang="en-US" dirty="0" err="1" smtClean="0"/>
              <a:t>PhM</a:t>
            </a:r>
            <a:r>
              <a:rPr lang="en-US" dirty="0" smtClean="0"/>
              <a:t> state asymmetries? </a:t>
            </a:r>
          </a:p>
          <a:p>
            <a:endParaRPr lang="en-US" dirty="0" smtClean="0"/>
          </a:p>
          <a:p>
            <a:r>
              <a:rPr lang="en-US" b="1" dirty="0" smtClean="0"/>
              <a:t>Where </a:t>
            </a:r>
            <a:r>
              <a:rPr lang="en-US" dirty="0" smtClean="0"/>
              <a:t>would we look?</a:t>
            </a:r>
          </a:p>
          <a:p>
            <a:endParaRPr lang="en-US" i="1" dirty="0"/>
          </a:p>
          <a:p>
            <a:endParaRPr lang="en-US" i="1" dirty="0" smtClean="0"/>
          </a:p>
          <a:p>
            <a:endParaRPr lang="en-US" dirty="0"/>
          </a:p>
          <a:p>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11</a:t>
            </a:fld>
            <a:endParaRPr lang="en-US" dirty="0"/>
          </a:p>
        </p:txBody>
      </p:sp>
    </p:spTree>
    <p:extLst>
      <p:ext uri="{BB962C8B-B14F-4D97-AF65-F5344CB8AC3E}">
        <p14:creationId xmlns:p14="http://schemas.microsoft.com/office/powerpoint/2010/main" val="279688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B: Where is </a:t>
            </a:r>
            <a:r>
              <a:rPr lang="is-IS" dirty="0"/>
              <a:t>markedness?  </a:t>
            </a:r>
            <a:endParaRPr lang="en-US" dirty="0"/>
          </a:p>
        </p:txBody>
      </p:sp>
      <p:sp>
        <p:nvSpPr>
          <p:cNvPr id="3" name="Text Placeholder 2"/>
          <p:cNvSpPr>
            <a:spLocks noGrp="1"/>
          </p:cNvSpPr>
          <p:nvPr>
            <p:ph type="body" sz="quarter" idx="14"/>
          </p:nvPr>
        </p:nvSpPr>
        <p:spPr/>
        <p:txBody>
          <a:bodyPr>
            <a:normAutofit/>
          </a:bodyPr>
          <a:lstStyle/>
          <a:p>
            <a:r>
              <a:rPr lang="en-US" dirty="0" smtClean="0"/>
              <a:t>Taxonomic markedness</a:t>
            </a:r>
          </a:p>
          <a:p>
            <a:pPr lvl="1"/>
            <a:r>
              <a:rPr lang="en-US" dirty="0" smtClean="0"/>
              <a:t>Largely about ‘surface’ properties – directly visible ones</a:t>
            </a:r>
          </a:p>
          <a:p>
            <a:pPr lvl="1"/>
            <a:r>
              <a:rPr lang="en-US" dirty="0" smtClean="0"/>
              <a:t>Phoneme theory complicates things – definitely not about direct surface properties</a:t>
            </a:r>
          </a:p>
          <a:p>
            <a:endParaRPr lang="en-US" dirty="0" smtClean="0"/>
          </a:p>
          <a:p>
            <a:r>
              <a:rPr lang="en-US" dirty="0" smtClean="0"/>
              <a:t>Taxonomic legacy in cognitive theories</a:t>
            </a:r>
          </a:p>
          <a:p>
            <a:pPr lvl="1"/>
            <a:r>
              <a:rPr lang="en-US" dirty="0" smtClean="0"/>
              <a:t>A great deal of work on ‘markedness’ focuses on </a:t>
            </a:r>
            <a:r>
              <a:rPr lang="en-US" i="1" dirty="0" smtClean="0"/>
              <a:t>outputs</a:t>
            </a:r>
            <a:r>
              <a:rPr lang="en-US" dirty="0" smtClean="0"/>
              <a:t>.</a:t>
            </a:r>
          </a:p>
          <a:p>
            <a:pPr lvl="1"/>
            <a:endParaRPr lang="en-US" dirty="0" smtClean="0"/>
          </a:p>
          <a:p>
            <a:r>
              <a:rPr lang="en-US" dirty="0" smtClean="0"/>
              <a:t>Where else should we look?</a:t>
            </a:r>
          </a:p>
          <a:p>
            <a:pPr lvl="1"/>
            <a:endParaRPr lang="en-US" dirty="0" smtClean="0"/>
          </a:p>
          <a:p>
            <a:endParaRPr lang="en-US" i="1" dirty="0"/>
          </a:p>
          <a:p>
            <a:endParaRPr lang="en-US" i="1" dirty="0" smtClean="0"/>
          </a:p>
          <a:p>
            <a:endParaRPr lang="en-US" dirty="0"/>
          </a:p>
          <a:p>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12</a:t>
            </a:fld>
            <a:endParaRPr lang="en-US" dirty="0"/>
          </a:p>
        </p:txBody>
      </p:sp>
    </p:spTree>
    <p:extLst>
      <p:ext uri="{BB962C8B-B14F-4D97-AF65-F5344CB8AC3E}">
        <p14:creationId xmlns:p14="http://schemas.microsoft.com/office/powerpoint/2010/main" val="160299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B: Where is </a:t>
            </a:r>
            <a:r>
              <a:rPr lang="is-IS" dirty="0"/>
              <a:t>markedness</a:t>
            </a:r>
            <a:r>
              <a:rPr lang="is-IS" dirty="0" smtClean="0"/>
              <a:t>?  Generative model  </a:t>
            </a:r>
            <a:endParaRPr lang="en-US" dirty="0"/>
          </a:p>
        </p:txBody>
      </p:sp>
      <p:sp>
        <p:nvSpPr>
          <p:cNvPr id="3" name="Text Placeholder 2"/>
          <p:cNvSpPr>
            <a:spLocks noGrp="1"/>
          </p:cNvSpPr>
          <p:nvPr>
            <p:ph type="body" sz="quarter" idx="14"/>
          </p:nvPr>
        </p:nvSpPr>
        <p:spPr/>
        <p:txBody>
          <a:bodyPr>
            <a:normAutofit/>
          </a:bodyPr>
          <a:lstStyle/>
          <a:p>
            <a:pPr lvl="1"/>
            <a:r>
              <a:rPr lang="is-IS" dirty="0" smtClean="0"/>
              <a:t>Lexicon						/pak/, /-ta/</a:t>
            </a:r>
            <a:endParaRPr lang="en-US" dirty="0" smtClean="0"/>
          </a:p>
          <a:p>
            <a:pPr lvl="1"/>
            <a:endParaRPr lang="is-IS" dirty="0" smtClean="0"/>
          </a:p>
          <a:p>
            <a:pPr lvl="1"/>
            <a:endParaRPr lang="is-IS" dirty="0"/>
          </a:p>
          <a:p>
            <a:pPr lvl="1"/>
            <a:endParaRPr lang="en-US" dirty="0"/>
          </a:p>
          <a:p>
            <a:pPr lvl="1"/>
            <a:r>
              <a:rPr lang="en-US" dirty="0" err="1" smtClean="0"/>
              <a:t>PhM</a:t>
            </a:r>
            <a:r>
              <a:rPr lang="en-US" dirty="0" smtClean="0"/>
              <a:t> Input					/</a:t>
            </a:r>
            <a:r>
              <a:rPr lang="en-US" dirty="0" err="1" smtClean="0"/>
              <a:t>pak</a:t>
            </a:r>
            <a:r>
              <a:rPr lang="en-US" dirty="0" smtClean="0"/>
              <a:t>-ta/</a:t>
            </a:r>
          </a:p>
          <a:p>
            <a:pPr lvl="1"/>
            <a:endParaRPr lang="is-IS" dirty="0" smtClean="0"/>
          </a:p>
          <a:p>
            <a:pPr lvl="1"/>
            <a:endParaRPr lang="is-IS" dirty="0"/>
          </a:p>
          <a:p>
            <a:pPr lvl="1"/>
            <a:endParaRPr lang="en-US" dirty="0" smtClean="0"/>
          </a:p>
          <a:p>
            <a:pPr lvl="1"/>
            <a:r>
              <a:rPr lang="en-US" dirty="0" err="1" smtClean="0"/>
              <a:t>PhM</a:t>
            </a:r>
            <a:r>
              <a:rPr lang="en-US" dirty="0" smtClean="0"/>
              <a:t> Output					[pa</a:t>
            </a:r>
            <a:r>
              <a:rPr lang="is-IS" dirty="0" smtClean="0"/>
              <a:t>ʔta]</a:t>
            </a:r>
            <a:endParaRPr lang="en-US" dirty="0" smtClean="0"/>
          </a:p>
          <a:p>
            <a:endParaRPr lang="is-IS" i="1" dirty="0" smtClean="0"/>
          </a:p>
          <a:p>
            <a:pPr lvl="1"/>
            <a:r>
              <a:rPr lang="is-IS" dirty="0" smtClean="0"/>
              <a:t>... ultimately speech sounds: </a:t>
            </a:r>
            <a:r>
              <a:rPr lang="is-IS" dirty="0" smtClean="0">
                <a:latin typeface="Century Gothic" panose="020B0502020202020204" pitchFamily="34" charset="0"/>
              </a:rPr>
              <a:t>« </a:t>
            </a:r>
            <a:r>
              <a:rPr lang="en-US" dirty="0" smtClean="0"/>
              <a:t>pa</a:t>
            </a:r>
            <a:r>
              <a:rPr lang="is-IS" dirty="0" smtClean="0"/>
              <a:t>ʔta </a:t>
            </a:r>
            <a:r>
              <a:rPr lang="is-IS" dirty="0" smtClean="0">
                <a:latin typeface="Century Gothic" panose="020B0502020202020204" pitchFamily="34" charset="0"/>
              </a:rPr>
              <a:t>»</a:t>
            </a:r>
            <a:endParaRPr lang="en-US" dirty="0"/>
          </a:p>
          <a:p>
            <a:endParaRPr lang="en-US" i="1" dirty="0" smtClean="0"/>
          </a:p>
          <a:p>
            <a:endParaRPr lang="en-US" dirty="0"/>
          </a:p>
          <a:p>
            <a:endParaRPr lang="en-US" dirty="0"/>
          </a:p>
        </p:txBody>
      </p:sp>
      <p:cxnSp>
        <p:nvCxnSpPr>
          <p:cNvPr id="5" name="Straight Arrow Connector 4"/>
          <p:cNvCxnSpPr/>
          <p:nvPr/>
        </p:nvCxnSpPr>
        <p:spPr>
          <a:xfrm>
            <a:off x="5159829" y="1632857"/>
            <a:ext cx="31296" cy="1115106"/>
          </a:xfrm>
          <a:prstGeom prst="straightConnector1">
            <a:avLst/>
          </a:prstGeom>
          <a:ln w="7620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191125" y="3309257"/>
            <a:ext cx="31296" cy="1115106"/>
          </a:xfrm>
          <a:prstGeom prst="straightConnector1">
            <a:avLst/>
          </a:prstGeom>
          <a:ln w="7620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206773" y="4876800"/>
            <a:ext cx="15648" cy="581025"/>
          </a:xfrm>
          <a:prstGeom prst="straightConnector1">
            <a:avLst/>
          </a:prstGeom>
          <a:ln w="7620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Oval Callout 14"/>
          <p:cNvSpPr/>
          <p:nvPr/>
        </p:nvSpPr>
        <p:spPr>
          <a:xfrm>
            <a:off x="825500" y="2673026"/>
            <a:ext cx="6083300" cy="757237"/>
          </a:xfrm>
          <a:prstGeom prst="wedgeEllipseCallout">
            <a:avLst>
              <a:gd name="adj1" fmla="val 73948"/>
              <a:gd name="adj2" fmla="val 14988"/>
            </a:avLst>
          </a:prstGeom>
          <a:solidFill>
            <a:schemeClr val="accent1">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8340122" y="2866978"/>
            <a:ext cx="1441420" cy="369332"/>
          </a:xfrm>
          <a:prstGeom prst="rect">
            <a:avLst/>
          </a:prstGeom>
          <a:noFill/>
        </p:spPr>
        <p:txBody>
          <a:bodyPr wrap="none" rtlCol="0">
            <a:spAutoFit/>
          </a:bodyPr>
          <a:lstStyle/>
          <a:p>
            <a:r>
              <a:rPr lang="is-IS" dirty="0" smtClean="0">
                <a:solidFill>
                  <a:schemeClr val="bg1"/>
                </a:solidFill>
              </a:rPr>
              <a:t>In the input</a:t>
            </a:r>
            <a:endParaRPr lang="en-US" dirty="0">
              <a:solidFill>
                <a:schemeClr val="bg1"/>
              </a:solidFill>
            </a:endParaRPr>
          </a:p>
        </p:txBody>
      </p:sp>
      <p:sp>
        <p:nvSpPr>
          <p:cNvPr id="17" name="Oval Callout 16"/>
          <p:cNvSpPr/>
          <p:nvPr/>
        </p:nvSpPr>
        <p:spPr>
          <a:xfrm>
            <a:off x="4148137" y="3488191"/>
            <a:ext cx="2557463" cy="757237"/>
          </a:xfrm>
          <a:prstGeom prst="wedgeEllipseCallout">
            <a:avLst>
              <a:gd name="adj1" fmla="val 113178"/>
              <a:gd name="adj2" fmla="val 1571"/>
            </a:avLst>
          </a:prstGeom>
          <a:solidFill>
            <a:schemeClr val="accent1">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8384395" y="3682143"/>
            <a:ext cx="2404826" cy="646331"/>
          </a:xfrm>
          <a:prstGeom prst="rect">
            <a:avLst/>
          </a:prstGeom>
          <a:noFill/>
        </p:spPr>
        <p:txBody>
          <a:bodyPr wrap="none" rtlCol="0">
            <a:spAutoFit/>
          </a:bodyPr>
          <a:lstStyle/>
          <a:p>
            <a:r>
              <a:rPr lang="is-IS" dirty="0" smtClean="0">
                <a:solidFill>
                  <a:schemeClr val="bg1"/>
                </a:solidFill>
              </a:rPr>
              <a:t>In the input-&gt;output</a:t>
            </a:r>
          </a:p>
          <a:p>
            <a:r>
              <a:rPr lang="is-IS" dirty="0" smtClean="0">
                <a:solidFill>
                  <a:schemeClr val="bg1"/>
                </a:solidFill>
              </a:rPr>
              <a:t>mapping</a:t>
            </a:r>
            <a:endParaRPr lang="en-US" dirty="0">
              <a:solidFill>
                <a:schemeClr val="bg1"/>
              </a:solidFill>
            </a:endParaRPr>
          </a:p>
        </p:txBody>
      </p:sp>
      <p:sp>
        <p:nvSpPr>
          <p:cNvPr id="19" name="Oval Callout 18"/>
          <p:cNvSpPr/>
          <p:nvPr/>
        </p:nvSpPr>
        <p:spPr>
          <a:xfrm>
            <a:off x="825500" y="4263670"/>
            <a:ext cx="6083300" cy="757237"/>
          </a:xfrm>
          <a:prstGeom prst="wedgeEllipseCallout">
            <a:avLst>
              <a:gd name="adj1" fmla="val 73948"/>
              <a:gd name="adj2" fmla="val 14988"/>
            </a:avLst>
          </a:prstGeom>
          <a:solidFill>
            <a:schemeClr val="accent1">
              <a:alpha val="3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8248750" y="4536440"/>
            <a:ext cx="1624163" cy="369332"/>
          </a:xfrm>
          <a:prstGeom prst="rect">
            <a:avLst/>
          </a:prstGeom>
          <a:noFill/>
        </p:spPr>
        <p:txBody>
          <a:bodyPr wrap="none" rtlCol="0">
            <a:spAutoFit/>
          </a:bodyPr>
          <a:lstStyle/>
          <a:p>
            <a:r>
              <a:rPr lang="is-IS" dirty="0" smtClean="0">
                <a:solidFill>
                  <a:schemeClr val="bg1"/>
                </a:solidFill>
              </a:rPr>
              <a:t>In the output</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E303B61A-CF43-4AA6-ACE5-577A95EE3A23}" type="slidenum">
              <a:rPr lang="en-US" smtClean="0"/>
              <a:pPr/>
              <a:t>13</a:t>
            </a:fld>
            <a:endParaRPr lang="en-US" dirty="0"/>
          </a:p>
        </p:txBody>
      </p:sp>
    </p:spTree>
    <p:extLst>
      <p:ext uri="{BB962C8B-B14F-4D97-AF65-F5344CB8AC3E}">
        <p14:creationId xmlns:p14="http://schemas.microsoft.com/office/powerpoint/2010/main" val="103991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animBg="1"/>
      <p:bldP spid="18" grpId="0"/>
      <p:bldP spid="19" grpId="0" animBg="1"/>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B: Where is </a:t>
            </a:r>
            <a:r>
              <a:rPr lang="is-IS" dirty="0"/>
              <a:t>markedness? </a:t>
            </a:r>
            <a:r>
              <a:rPr lang="is-IS" dirty="0" smtClean="0"/>
              <a:t>  The output </a:t>
            </a:r>
            <a:endParaRPr lang="en-US" dirty="0"/>
          </a:p>
        </p:txBody>
      </p:sp>
      <p:sp>
        <p:nvSpPr>
          <p:cNvPr id="3" name="Text Placeholder 2"/>
          <p:cNvSpPr>
            <a:spLocks noGrp="1"/>
          </p:cNvSpPr>
          <p:nvPr>
            <p:ph type="body" sz="quarter" idx="14"/>
          </p:nvPr>
        </p:nvSpPr>
        <p:spPr/>
        <p:txBody>
          <a:bodyPr>
            <a:normAutofit/>
          </a:bodyPr>
          <a:lstStyle/>
          <a:p>
            <a:r>
              <a:rPr lang="en-US" dirty="0" smtClean="0"/>
              <a:t>An output markedness observation</a:t>
            </a:r>
          </a:p>
          <a:p>
            <a:pPr lvl="1"/>
            <a:r>
              <a:rPr lang="en-US" dirty="0" smtClean="0"/>
              <a:t>“</a:t>
            </a:r>
            <a:r>
              <a:rPr lang="is-IS" dirty="0" smtClean="0"/>
              <a:t>No state has output o</a:t>
            </a:r>
            <a:r>
              <a:rPr lang="is-IS" baseline="-25000" dirty="0" smtClean="0"/>
              <a:t>1</a:t>
            </a:r>
            <a:r>
              <a:rPr lang="is-IS" dirty="0" smtClean="0"/>
              <a:t> [in the context of o</a:t>
            </a:r>
            <a:r>
              <a:rPr lang="is-IS" baseline="-25000" dirty="0" smtClean="0"/>
              <a:t>2</a:t>
            </a:r>
            <a:r>
              <a:rPr lang="is-IS" dirty="0" smtClean="0"/>
              <a:t>, o</a:t>
            </a:r>
            <a:r>
              <a:rPr lang="is-IS" baseline="-25000" dirty="0" smtClean="0"/>
              <a:t>3</a:t>
            </a:r>
            <a:r>
              <a:rPr lang="is-IS" dirty="0" smtClean="0"/>
              <a:t>,....]“</a:t>
            </a:r>
          </a:p>
          <a:p>
            <a:pPr lvl="1"/>
            <a:r>
              <a:rPr lang="en-US" dirty="0" smtClean="0"/>
              <a:t>“No state has trisyllabic feet”</a:t>
            </a:r>
          </a:p>
          <a:p>
            <a:pPr lvl="1"/>
            <a:r>
              <a:rPr lang="en-US" dirty="0" smtClean="0"/>
              <a:t>“If a state has no [t] in its outputs, then some outputs have a [</a:t>
            </a:r>
            <a:r>
              <a:rPr lang="is-IS" dirty="0" smtClean="0"/>
              <a:t>ʔ</a:t>
            </a:r>
            <a:r>
              <a:rPr lang="en-US" dirty="0" smtClean="0"/>
              <a:t>]” (deL06)</a:t>
            </a:r>
          </a:p>
          <a:p>
            <a:pPr lvl="2"/>
            <a:r>
              <a:rPr lang="en-US" dirty="0" smtClean="0"/>
              <a:t>“If a language doesn’t have a [t], it must have a </a:t>
            </a:r>
            <a:r>
              <a:rPr lang="en-US" dirty="0"/>
              <a:t>[</a:t>
            </a:r>
            <a:r>
              <a:rPr lang="is-IS" dirty="0"/>
              <a:t>ʔ</a:t>
            </a:r>
            <a:r>
              <a:rPr lang="en-US" dirty="0" smtClean="0"/>
              <a:t>].”</a:t>
            </a:r>
          </a:p>
          <a:p>
            <a:endParaRPr lang="en-US" dirty="0"/>
          </a:p>
          <a:p>
            <a:r>
              <a:rPr lang="en-US" dirty="0" smtClean="0"/>
              <a:t>A great deal of research focuses on output markedness</a:t>
            </a:r>
          </a:p>
          <a:p>
            <a:pPr lvl="1"/>
            <a:r>
              <a:rPr lang="en-US" dirty="0" smtClean="0"/>
              <a:t>But is this is where asymmetries are to be found?</a:t>
            </a:r>
          </a:p>
          <a:p>
            <a:pPr lvl="1"/>
            <a:endParaRPr lang="is-IS" dirty="0" smtClean="0"/>
          </a:p>
          <a:p>
            <a:pPr marL="457200" lvl="1" indent="0">
              <a:buNone/>
            </a:pPr>
            <a:endParaRPr lang="en-US" dirty="0" smtClean="0"/>
          </a:p>
          <a:p>
            <a:pPr lvl="1"/>
            <a:endParaRPr lang="en-US" dirty="0" smtClean="0"/>
          </a:p>
          <a:p>
            <a:endParaRPr lang="en-US" i="1" dirty="0"/>
          </a:p>
          <a:p>
            <a:endParaRPr lang="en-US" i="1" dirty="0" smtClean="0"/>
          </a:p>
          <a:p>
            <a:endParaRPr lang="en-US" dirty="0"/>
          </a:p>
          <a:p>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14</a:t>
            </a:fld>
            <a:endParaRPr lang="en-US" dirty="0"/>
          </a:p>
        </p:txBody>
      </p:sp>
    </p:spTree>
    <p:extLst>
      <p:ext uri="{BB962C8B-B14F-4D97-AF65-F5344CB8AC3E}">
        <p14:creationId xmlns:p14="http://schemas.microsoft.com/office/powerpoint/2010/main" val="8973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B: Where is </a:t>
            </a:r>
            <a:r>
              <a:rPr lang="is-IS" dirty="0"/>
              <a:t>markedness? </a:t>
            </a:r>
            <a:r>
              <a:rPr lang="is-IS" dirty="0" smtClean="0"/>
              <a:t>  The output: Coda stop inventories</a:t>
            </a:r>
            <a:endParaRPr lang="en-US" dirty="0"/>
          </a:p>
        </p:txBody>
      </p:sp>
      <p:sp>
        <p:nvSpPr>
          <p:cNvPr id="3" name="Text Placeholder 2"/>
          <p:cNvSpPr>
            <a:spLocks noGrp="1"/>
          </p:cNvSpPr>
          <p:nvPr>
            <p:ph type="body" sz="quarter" idx="14"/>
          </p:nvPr>
        </p:nvSpPr>
        <p:spPr/>
        <p:txBody>
          <a:bodyPr>
            <a:normAutofit/>
          </a:bodyPr>
          <a:lstStyle/>
          <a:p>
            <a:pPr marL="457200" lvl="1" indent="0">
              <a:buNone/>
            </a:pPr>
            <a:endParaRPr lang="en-US" dirty="0" smtClean="0"/>
          </a:p>
          <a:p>
            <a:pPr lvl="1"/>
            <a:endParaRPr lang="en-US" dirty="0" smtClean="0"/>
          </a:p>
          <a:p>
            <a:endParaRPr lang="en-US" i="1" dirty="0"/>
          </a:p>
          <a:p>
            <a:endParaRPr lang="en-US" i="1" dirty="0" smtClean="0"/>
          </a:p>
          <a:p>
            <a:endParaRPr lang="en-US"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361061621"/>
              </p:ext>
            </p:extLst>
          </p:nvPr>
        </p:nvGraphicFramePr>
        <p:xfrm>
          <a:off x="588964" y="968372"/>
          <a:ext cx="11336335" cy="5478913"/>
        </p:xfrm>
        <a:graphic>
          <a:graphicData uri="http://schemas.openxmlformats.org/drawingml/2006/table">
            <a:tbl>
              <a:tblPr>
                <a:tableStyleId>{5C22544A-7EE6-4342-B048-85BDC9FD1C3A}</a:tableStyleId>
              </a:tblPr>
              <a:tblGrid>
                <a:gridCol w="895740">
                  <a:extLst>
                    <a:ext uri="{9D8B030D-6E8A-4147-A177-3AD203B41FA5}">
                      <a16:colId xmlns:a16="http://schemas.microsoft.com/office/drawing/2014/main" val="4242740529"/>
                    </a:ext>
                  </a:extLst>
                </a:gridCol>
                <a:gridCol w="1009526">
                  <a:extLst>
                    <a:ext uri="{9D8B030D-6E8A-4147-A177-3AD203B41FA5}">
                      <a16:colId xmlns:a16="http://schemas.microsoft.com/office/drawing/2014/main" val="944397057"/>
                    </a:ext>
                  </a:extLst>
                </a:gridCol>
                <a:gridCol w="461763">
                  <a:extLst>
                    <a:ext uri="{9D8B030D-6E8A-4147-A177-3AD203B41FA5}">
                      <a16:colId xmlns:a16="http://schemas.microsoft.com/office/drawing/2014/main" val="2201780649"/>
                    </a:ext>
                  </a:extLst>
                </a:gridCol>
                <a:gridCol w="641704">
                  <a:extLst>
                    <a:ext uri="{9D8B030D-6E8A-4147-A177-3AD203B41FA5}">
                      <a16:colId xmlns:a16="http://schemas.microsoft.com/office/drawing/2014/main" val="199516489"/>
                    </a:ext>
                  </a:extLst>
                </a:gridCol>
                <a:gridCol w="657582">
                  <a:extLst>
                    <a:ext uri="{9D8B030D-6E8A-4147-A177-3AD203B41FA5}">
                      <a16:colId xmlns:a16="http://schemas.microsoft.com/office/drawing/2014/main" val="1719920280"/>
                    </a:ext>
                  </a:extLst>
                </a:gridCol>
                <a:gridCol w="525271">
                  <a:extLst>
                    <a:ext uri="{9D8B030D-6E8A-4147-A177-3AD203B41FA5}">
                      <a16:colId xmlns:a16="http://schemas.microsoft.com/office/drawing/2014/main" val="2178358687"/>
                    </a:ext>
                  </a:extLst>
                </a:gridCol>
                <a:gridCol w="7144749">
                  <a:extLst>
                    <a:ext uri="{9D8B030D-6E8A-4147-A177-3AD203B41FA5}">
                      <a16:colId xmlns:a16="http://schemas.microsoft.com/office/drawing/2014/main" val="4016663715"/>
                    </a:ext>
                  </a:extLst>
                </a:gridCol>
              </a:tblGrid>
              <a:tr h="0">
                <a:tc>
                  <a:txBody>
                    <a:bodyPr/>
                    <a:lstStyle/>
                    <a:p>
                      <a:pPr marL="0" marR="0" algn="just">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latin typeface="+mn-lt"/>
                          <a:ea typeface="+mn-ea"/>
                          <a:cs typeface="+mn-cs"/>
                        </a:rPr>
                        <a:t>k</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rPr>
                        <a:t>p</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rPr>
                        <a:t>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is-IS" sz="2400" dirty="0" smtClean="0">
                          <a:effectLst/>
                          <a:latin typeface="+mn-lt"/>
                          <a:ea typeface="+mn-ea"/>
                          <a:cs typeface="+mn-cs"/>
                        </a:rPr>
                        <a:t>ʔ</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0637735"/>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7">
                  <a:txBody>
                    <a:bodyPr/>
                    <a:lstStyle/>
                    <a:p>
                      <a:pPr marL="71755" marR="71755" algn="ctr">
                        <a:lnSpc>
                          <a:spcPct val="107000"/>
                        </a:lnSpc>
                        <a:spcBef>
                          <a:spcPts val="0"/>
                        </a:spcBef>
                        <a:spcAft>
                          <a:spcPts val="0"/>
                        </a:spcAft>
                      </a:pPr>
                      <a:r>
                        <a:rPr lang="en-GB" sz="2400" dirty="0" err="1">
                          <a:effectLst/>
                        </a:rPr>
                        <a:t>markedness</a:t>
                      </a:r>
                      <a:r>
                        <a:rPr lang="en-GB" sz="2400" dirty="0">
                          <a:effectLst/>
                        </a:rPr>
                        <a:t>-compliant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a:effectLst/>
                        </a:rPr>
                        <a:t>Kashaya (Buckley 1994), Kelantan Malay (Teoh 1988, </a:t>
                      </a:r>
                      <a:r>
                        <a:rPr lang="en-GB" sz="2400" dirty="0" err="1">
                          <a:effectLst/>
                        </a:rPr>
                        <a:t>Trigo</a:t>
                      </a:r>
                      <a:r>
                        <a:rPr lang="en-GB" sz="2400" dirty="0">
                          <a:effectLst/>
                        </a:rPr>
                        <a:t> 1988), Toba Batak (Hayes 1986)</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3175578"/>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a:effectLst/>
                        </a:rPr>
                        <a:t>Chickasaw (Munro &amp; Ulrich 1985)</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021639"/>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a:effectLst/>
                        </a:rPr>
                        <a:t>Standard Malay (below)</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8503936"/>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err="1">
                          <a:effectLst/>
                        </a:rPr>
                        <a:t>Pendau</a:t>
                      </a:r>
                      <a:r>
                        <a:rPr lang="en-GB" sz="2400" dirty="0">
                          <a:effectLst/>
                        </a:rPr>
                        <a:t> (Quick 2000§4.2.1)</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187268"/>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a:effectLst/>
                        </a:rPr>
                        <a:t>Uradhi (Hale 1976, Crowley 1983)</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1927542"/>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a:effectLst/>
                        </a:rPr>
                        <a:t>Formal Kiowa (Watkins 1984)</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78296739"/>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a:effectLst/>
                        </a:rPr>
                        <a:t>New Zealand English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9303306"/>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5">
                  <a:txBody>
                    <a:bodyPr/>
                    <a:lstStyle/>
                    <a:p>
                      <a:pPr marL="71755" marR="71755" algn="ctr">
                        <a:lnSpc>
                          <a:spcPct val="107000"/>
                        </a:lnSpc>
                        <a:spcBef>
                          <a:spcPts val="0"/>
                        </a:spcBef>
                        <a:spcAft>
                          <a:spcPts val="0"/>
                        </a:spcAft>
                      </a:pPr>
                      <a:r>
                        <a:rPr lang="en-GB" sz="2400" dirty="0" err="1" smtClean="0">
                          <a:effectLst/>
                        </a:rPr>
                        <a:t>Markedness</a:t>
                      </a:r>
                      <a:r>
                        <a:rPr lang="en-GB" sz="2400" dirty="0" smtClean="0">
                          <a:effectLst/>
                        </a:rPr>
                        <a:t>-gapped</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err="1">
                          <a:effectLst/>
                        </a:rPr>
                        <a:t>Nganasan</a:t>
                      </a:r>
                      <a:r>
                        <a:rPr lang="en-GB" sz="2400" dirty="0">
                          <a:effectLst/>
                        </a:rPr>
                        <a:t> (</a:t>
                      </a:r>
                      <a:r>
                        <a:rPr lang="en-GB" sz="2400" dirty="0" err="1">
                          <a:effectLst/>
                        </a:rPr>
                        <a:t>Helimski</a:t>
                      </a:r>
                      <a:r>
                        <a:rPr lang="en-GB" sz="2400" dirty="0">
                          <a:effectLst/>
                        </a:rPr>
                        <a:t> 1998)</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8511156"/>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a:effectLst/>
                        </a:rPr>
                        <a:t>Fuzhou (Yip 1982:646)</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1067741"/>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err="1">
                          <a:effectLst/>
                        </a:rPr>
                        <a:t>Yamphu</a:t>
                      </a:r>
                      <a:r>
                        <a:rPr lang="en-GB" sz="2400" dirty="0">
                          <a:effectLst/>
                        </a:rPr>
                        <a:t>, Cockney English (</a:t>
                      </a:r>
                      <a:r>
                        <a:rPr lang="en-GB" sz="2400" dirty="0" err="1">
                          <a:effectLst/>
                        </a:rPr>
                        <a:t>Sivertsen</a:t>
                      </a:r>
                      <a:r>
                        <a:rPr lang="en-GB" sz="2400" dirty="0">
                          <a:effectLst/>
                        </a:rPr>
                        <a:t> 1960)</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1148117"/>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err="1">
                          <a:effectLst/>
                        </a:rPr>
                        <a:t>Nambiquara</a:t>
                      </a:r>
                      <a:r>
                        <a:rPr lang="en-GB" sz="2400" dirty="0">
                          <a:effectLst/>
                        </a:rPr>
                        <a:t> (</a:t>
                      </a:r>
                      <a:r>
                        <a:rPr lang="en-GB" sz="2400" dirty="0" err="1">
                          <a:effectLst/>
                        </a:rPr>
                        <a:t>Kroeker</a:t>
                      </a:r>
                      <a:r>
                        <a:rPr lang="en-GB" sz="2400" dirty="0">
                          <a:effectLst/>
                        </a:rPr>
                        <a:t> 1972)</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4985119"/>
                  </a:ext>
                </a:extLst>
              </a:tr>
              <a:tr h="0">
                <a:tc>
                  <a:txBody>
                    <a:bodyPr/>
                    <a:lstStyle/>
                    <a:p>
                      <a:pPr marL="0" marR="0" algn="just">
                        <a:lnSpc>
                          <a:spcPct val="107000"/>
                        </a:lnSpc>
                        <a:spcBef>
                          <a:spcPts val="0"/>
                        </a:spcBef>
                        <a:spcAft>
                          <a:spcPts val="0"/>
                        </a:spcAft>
                      </a:pPr>
                      <a:r>
                        <a:rPr lang="en-GB" sz="2400">
                          <a:effectLst/>
                        </a:rPr>
                        <a:t>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smtClean="0">
                          <a:effectLst/>
                          <a:sym typeface="WP IconicSymbolsA" panose="05010101010101010101" pitchFamily="2" charset="2"/>
                        </a:rPr>
                        <a:t>X</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GB"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GB" sz="2400" dirty="0" err="1">
                          <a:effectLst/>
                        </a:rPr>
                        <a:t>Mordva</a:t>
                      </a:r>
                      <a:r>
                        <a:rPr lang="en-GB" sz="2400" dirty="0">
                          <a:effectLst/>
                        </a:rPr>
                        <a:t> (</a:t>
                      </a:r>
                      <a:r>
                        <a:rPr lang="en-GB" sz="2400" dirty="0" err="1">
                          <a:effectLst/>
                        </a:rPr>
                        <a:t>Zaicz</a:t>
                      </a:r>
                      <a:r>
                        <a:rPr lang="en-GB" sz="2400" dirty="0">
                          <a:effectLst/>
                        </a:rPr>
                        <a:t> 1998)</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3678485"/>
                  </a:ext>
                </a:extLst>
              </a:tr>
            </a:tbl>
          </a:graphicData>
        </a:graphic>
      </p:graphicFrame>
      <p:sp>
        <p:nvSpPr>
          <p:cNvPr id="5" name="Slide Number Placeholder 4"/>
          <p:cNvSpPr>
            <a:spLocks noGrp="1"/>
          </p:cNvSpPr>
          <p:nvPr>
            <p:ph type="sldNum" sz="quarter" idx="12"/>
          </p:nvPr>
        </p:nvSpPr>
        <p:spPr/>
        <p:txBody>
          <a:bodyPr/>
          <a:lstStyle/>
          <a:p>
            <a:fld id="{E303B61A-CF43-4AA6-ACE5-577A95EE3A23}" type="slidenum">
              <a:rPr lang="en-US" smtClean="0"/>
              <a:pPr/>
              <a:t>15</a:t>
            </a:fld>
            <a:endParaRPr lang="en-US" dirty="0"/>
          </a:p>
        </p:txBody>
      </p:sp>
    </p:spTree>
    <p:extLst>
      <p:ext uri="{BB962C8B-B14F-4D97-AF65-F5344CB8AC3E}">
        <p14:creationId xmlns:p14="http://schemas.microsoft.com/office/powerpoint/2010/main" val="14255785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B: Where is </a:t>
            </a:r>
            <a:r>
              <a:rPr lang="is-IS" dirty="0"/>
              <a:t>markedness? </a:t>
            </a:r>
            <a:r>
              <a:rPr lang="is-IS" dirty="0" smtClean="0"/>
              <a:t>  The input</a:t>
            </a:r>
            <a:endParaRPr lang="en-US" dirty="0"/>
          </a:p>
        </p:txBody>
      </p:sp>
      <p:sp>
        <p:nvSpPr>
          <p:cNvPr id="3" name="Text Placeholder 2"/>
          <p:cNvSpPr>
            <a:spLocks noGrp="1"/>
          </p:cNvSpPr>
          <p:nvPr>
            <p:ph type="body" sz="quarter" idx="14"/>
          </p:nvPr>
        </p:nvSpPr>
        <p:spPr/>
        <p:txBody>
          <a:bodyPr>
            <a:normAutofit/>
          </a:bodyPr>
          <a:lstStyle/>
          <a:p>
            <a:r>
              <a:rPr lang="is-IS" dirty="0" smtClean="0"/>
              <a:t>Are there asymmetries in inputs?</a:t>
            </a:r>
          </a:p>
          <a:p>
            <a:endParaRPr lang="is-IS" dirty="0" smtClean="0"/>
          </a:p>
          <a:p>
            <a:r>
              <a:rPr lang="is-IS" dirty="0" smtClean="0"/>
              <a:t>Do we find that inputs systematically lack information found elsewhere (e.g. outputs)?</a:t>
            </a:r>
          </a:p>
          <a:p>
            <a:endParaRPr lang="is-IS" dirty="0"/>
          </a:p>
          <a:p>
            <a:r>
              <a:rPr lang="is-IS" dirty="0" smtClean="0"/>
              <a:t>Inputs lack prosodic structure</a:t>
            </a:r>
          </a:p>
          <a:p>
            <a:pPr lvl="1"/>
            <a:r>
              <a:rPr lang="is-IS" dirty="0" smtClean="0"/>
              <a:t>No contrastive syllabification</a:t>
            </a:r>
          </a:p>
          <a:p>
            <a:pPr lvl="1"/>
            <a:r>
              <a:rPr lang="is-IS" dirty="0" smtClean="0"/>
              <a:t>No contrastive footing</a:t>
            </a:r>
          </a:p>
          <a:p>
            <a:pPr lvl="1"/>
            <a:r>
              <a:rPr lang="is-IS" dirty="0" smtClean="0"/>
              <a:t>Yes: Contrastive </a:t>
            </a:r>
            <a:r>
              <a:rPr lang="is-IS" i="1" dirty="0" smtClean="0"/>
              <a:t>main stress</a:t>
            </a:r>
            <a:r>
              <a:rPr lang="is-IS" dirty="0"/>
              <a:t> </a:t>
            </a:r>
            <a:r>
              <a:rPr lang="is-IS" dirty="0" smtClean="0"/>
              <a:t>(see de Lacy 2018 for a theory about that)</a:t>
            </a:r>
            <a:endParaRPr lang="en-US" dirty="0"/>
          </a:p>
          <a:p>
            <a:endParaRPr lang="is-IS" dirty="0" smtClean="0"/>
          </a:p>
          <a:p>
            <a:pPr marL="0" indent="0">
              <a:buNone/>
            </a:pPr>
            <a:endParaRPr lang="is-IS" dirty="0" smtClean="0"/>
          </a:p>
          <a:p>
            <a:pPr marL="457200" lvl="1" indent="0">
              <a:buNone/>
            </a:pPr>
            <a:endParaRPr lang="en-US" dirty="0" smtClean="0"/>
          </a:p>
          <a:p>
            <a:pPr lvl="1"/>
            <a:endParaRPr lang="en-US" dirty="0" smtClean="0"/>
          </a:p>
          <a:p>
            <a:endParaRPr lang="en-US" i="1" dirty="0"/>
          </a:p>
          <a:p>
            <a:endParaRPr lang="en-US" i="1" dirty="0" smtClean="0"/>
          </a:p>
          <a:p>
            <a:endParaRPr lang="en-US" dirty="0"/>
          </a:p>
          <a:p>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16</a:t>
            </a:fld>
            <a:endParaRPr lang="en-US" dirty="0"/>
          </a:p>
        </p:txBody>
      </p:sp>
    </p:spTree>
    <p:extLst>
      <p:ext uri="{BB962C8B-B14F-4D97-AF65-F5344CB8AC3E}">
        <p14:creationId xmlns:p14="http://schemas.microsoft.com/office/powerpoint/2010/main" val="291089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B: Where is </a:t>
            </a:r>
            <a:r>
              <a:rPr lang="is-IS" dirty="0"/>
              <a:t>markedness? </a:t>
            </a:r>
            <a:r>
              <a:rPr lang="is-IS" dirty="0" smtClean="0"/>
              <a:t>  Mappings</a:t>
            </a:r>
            <a:endParaRPr lang="en-US" dirty="0"/>
          </a:p>
        </p:txBody>
      </p:sp>
      <p:sp>
        <p:nvSpPr>
          <p:cNvPr id="3" name="Text Placeholder 2"/>
          <p:cNvSpPr>
            <a:spLocks noGrp="1"/>
          </p:cNvSpPr>
          <p:nvPr>
            <p:ph type="body" sz="quarter" idx="14"/>
          </p:nvPr>
        </p:nvSpPr>
        <p:spPr/>
        <p:txBody>
          <a:bodyPr>
            <a:normAutofit/>
          </a:bodyPr>
          <a:lstStyle/>
          <a:p>
            <a:r>
              <a:rPr lang="is-IS" dirty="0" smtClean="0"/>
              <a:t>A mapping asymmetry:</a:t>
            </a:r>
          </a:p>
          <a:p>
            <a:pPr lvl="1"/>
            <a:r>
              <a:rPr lang="is-IS" dirty="0" smtClean="0"/>
              <a:t>Some states have /</a:t>
            </a:r>
            <a:r>
              <a:rPr lang="en-US" dirty="0" smtClean="0">
                <a:sym typeface="Symbol" panose="05050102010706020507" pitchFamily="18" charset="2"/>
              </a:rPr>
              <a:t>A</a:t>
            </a:r>
            <a:r>
              <a:rPr lang="en-US" dirty="0" smtClean="0"/>
              <a:t>/</a:t>
            </a:r>
            <a:r>
              <a:rPr lang="en-US" dirty="0">
                <a:sym typeface="Symbol" panose="05050102010706020507" pitchFamily="18" charset="2"/>
              </a:rPr>
              <a:t></a:t>
            </a:r>
            <a:r>
              <a:rPr lang="en-US" dirty="0" smtClean="0"/>
              <a:t>[</a:t>
            </a:r>
            <a:r>
              <a:rPr lang="en-US" dirty="0" smtClean="0">
                <a:sym typeface="Symbol" panose="05050102010706020507" pitchFamily="18" charset="2"/>
              </a:rPr>
              <a:t>B</a:t>
            </a:r>
            <a:r>
              <a:rPr lang="en-US" dirty="0" smtClean="0"/>
              <a:t>]/_E</a:t>
            </a:r>
          </a:p>
          <a:p>
            <a:pPr lvl="1"/>
            <a:r>
              <a:rPr lang="en-US" dirty="0" smtClean="0"/>
              <a:t>No </a:t>
            </a:r>
            <a:r>
              <a:rPr lang="en-US" dirty="0"/>
              <a:t>state </a:t>
            </a:r>
            <a:r>
              <a:rPr lang="en-US" dirty="0" smtClean="0"/>
              <a:t>has /</a:t>
            </a:r>
            <a:r>
              <a:rPr lang="en-US" dirty="0" smtClean="0">
                <a:sym typeface="Symbol" panose="05050102010706020507" pitchFamily="18" charset="2"/>
              </a:rPr>
              <a:t>B</a:t>
            </a:r>
            <a:r>
              <a:rPr lang="en-US" dirty="0" smtClean="0"/>
              <a:t>/</a:t>
            </a:r>
            <a:r>
              <a:rPr lang="en-US" dirty="0">
                <a:sym typeface="Symbol" panose="05050102010706020507" pitchFamily="18" charset="2"/>
              </a:rPr>
              <a:t></a:t>
            </a:r>
            <a:r>
              <a:rPr lang="en-US" dirty="0" smtClean="0"/>
              <a:t>[</a:t>
            </a:r>
            <a:r>
              <a:rPr lang="en-US" dirty="0" smtClean="0">
                <a:sym typeface="Symbol" panose="05050102010706020507" pitchFamily="18" charset="2"/>
              </a:rPr>
              <a:t>A</a:t>
            </a:r>
            <a:r>
              <a:rPr lang="en-US" dirty="0" smtClean="0"/>
              <a:t>]/_E</a:t>
            </a:r>
          </a:p>
          <a:p>
            <a:endParaRPr lang="is-IS" dirty="0"/>
          </a:p>
          <a:p>
            <a:endParaRPr lang="en-US" dirty="0"/>
          </a:p>
          <a:p>
            <a:pPr lvl="1"/>
            <a:endParaRPr lang="is-IS" dirty="0" smtClean="0"/>
          </a:p>
          <a:p>
            <a:pPr marL="457200" lvl="1" indent="0">
              <a:buNone/>
            </a:pPr>
            <a:endParaRPr lang="en-US" dirty="0" smtClean="0"/>
          </a:p>
          <a:p>
            <a:pPr lvl="1"/>
            <a:endParaRPr lang="en-US" dirty="0" smtClean="0"/>
          </a:p>
          <a:p>
            <a:endParaRPr lang="en-US" i="1" dirty="0"/>
          </a:p>
          <a:p>
            <a:endParaRPr lang="en-US" i="1" dirty="0" smtClean="0"/>
          </a:p>
          <a:p>
            <a:endParaRPr lang="en-US" dirty="0"/>
          </a:p>
          <a:p>
            <a:endParaRPr lang="en-US" dirty="0"/>
          </a:p>
        </p:txBody>
      </p:sp>
      <p:graphicFrame>
        <p:nvGraphicFramePr>
          <p:cNvPr id="14" name="Table 13"/>
          <p:cNvGraphicFramePr>
            <a:graphicFrameLocks noGrp="1"/>
          </p:cNvGraphicFramePr>
          <p:nvPr>
            <p:extLst>
              <p:ext uri="{D42A27DB-BD31-4B8C-83A1-F6EECF244321}">
                <p14:modId xmlns:p14="http://schemas.microsoft.com/office/powerpoint/2010/main" val="436253897"/>
              </p:ext>
            </p:extLst>
          </p:nvPr>
        </p:nvGraphicFramePr>
        <p:xfrm>
          <a:off x="1154112" y="2614915"/>
          <a:ext cx="6262010" cy="3383125"/>
        </p:xfrm>
        <a:graphic>
          <a:graphicData uri="http://schemas.openxmlformats.org/drawingml/2006/table">
            <a:tbl>
              <a:tblPr firstRow="1" firstCol="1" bandRow="1">
                <a:tableStyleId>{D7AC3CCA-C797-4891-BE02-D94E43425B78}</a:tableStyleId>
              </a:tblPr>
              <a:tblGrid>
                <a:gridCol w="1903530">
                  <a:extLst>
                    <a:ext uri="{9D8B030D-6E8A-4147-A177-3AD203B41FA5}">
                      <a16:colId xmlns:a16="http://schemas.microsoft.com/office/drawing/2014/main" val="2315580283"/>
                    </a:ext>
                  </a:extLst>
                </a:gridCol>
                <a:gridCol w="2719329">
                  <a:extLst>
                    <a:ext uri="{9D8B030D-6E8A-4147-A177-3AD203B41FA5}">
                      <a16:colId xmlns:a16="http://schemas.microsoft.com/office/drawing/2014/main" val="1565025210"/>
                    </a:ext>
                  </a:extLst>
                </a:gridCol>
                <a:gridCol w="1639151">
                  <a:extLst>
                    <a:ext uri="{9D8B030D-6E8A-4147-A177-3AD203B41FA5}">
                      <a16:colId xmlns:a16="http://schemas.microsoft.com/office/drawing/2014/main" val="1239332341"/>
                    </a:ext>
                  </a:extLst>
                </a:gridCol>
              </a:tblGrid>
              <a:tr h="676625">
                <a:tc>
                  <a:txBody>
                    <a:bodyPr/>
                    <a:lstStyle/>
                    <a:p>
                      <a:pPr algn="ctr"/>
                      <a:r>
                        <a:rPr lang="is-IS" sz="2800" dirty="0" smtClean="0"/>
                        <a:t>/Input/</a:t>
                      </a:r>
                      <a:endParaRPr lang="en-US" sz="2800" dirty="0"/>
                    </a:p>
                  </a:txBody>
                  <a:tcPr marL="68580" marR="68580" marT="0" marB="0">
                    <a:lnR w="12700" cmpd="sng">
                      <a:noFill/>
                    </a:lnR>
                  </a:tcPr>
                </a:tc>
                <a:tc>
                  <a:txBody>
                    <a:bodyPr/>
                    <a:lstStyle/>
                    <a:p>
                      <a:pPr algn="ctr"/>
                      <a:endParaRPr lang="en-US" sz="2800" dirty="0"/>
                    </a:p>
                  </a:txBody>
                  <a:tcPr marL="68580" marR="68580" marT="0" marB="0">
                    <a:lnL w="12700" cmpd="sng">
                      <a:noFill/>
                    </a:lnL>
                    <a:lnR w="12700" cmpd="sng">
                      <a:noFill/>
                    </a:lnR>
                  </a:tcPr>
                </a:tc>
                <a:tc>
                  <a:txBody>
                    <a:bodyPr/>
                    <a:lstStyle/>
                    <a:p>
                      <a:pPr algn="ctr"/>
                      <a:r>
                        <a:rPr lang="is-IS" sz="2800" dirty="0" smtClean="0"/>
                        <a:t>[Output]</a:t>
                      </a:r>
                      <a:endParaRPr lang="en-US" sz="2800" dirty="0"/>
                    </a:p>
                  </a:txBody>
                  <a:tcPr marL="68580" marR="68580" marT="0" marB="0">
                    <a:lnL w="12700" cmpd="sng">
                      <a:noFill/>
                    </a:lnL>
                  </a:tcPr>
                </a:tc>
                <a:extLst>
                  <a:ext uri="{0D108BD9-81ED-4DB2-BD59-A6C34878D82A}">
                    <a16:rowId xmlns:a16="http://schemas.microsoft.com/office/drawing/2014/main" val="68428952"/>
                  </a:ext>
                </a:extLst>
              </a:tr>
              <a:tr h="676625">
                <a:tc>
                  <a:txBody>
                    <a:bodyPr/>
                    <a:lstStyle/>
                    <a:p>
                      <a:pPr algn="ctr"/>
                      <a:r>
                        <a:rPr lang="is-IS" sz="2800" dirty="0" smtClean="0"/>
                        <a:t>k</a:t>
                      </a:r>
                      <a:endParaRPr lang="en-US" sz="2800" dirty="0"/>
                    </a:p>
                  </a:txBody>
                  <a:tcPr marL="68580" marR="68580" marT="0" marB="0">
                    <a:lnR w="12700" cmpd="sng">
                      <a:noFill/>
                    </a:lnR>
                  </a:tcPr>
                </a:tc>
                <a:tc>
                  <a:txBody>
                    <a:bodyPr/>
                    <a:lstStyle/>
                    <a:p>
                      <a:pPr algn="ctr"/>
                      <a:endParaRPr lang="en-US" sz="2800" dirty="0"/>
                    </a:p>
                  </a:txBody>
                  <a:tcPr marL="68580" marR="68580" marT="0" marB="0">
                    <a:lnL w="12700" cmpd="sng">
                      <a:noFill/>
                    </a:lnL>
                    <a:lnR w="12700" cmpd="sng">
                      <a:noFill/>
                    </a:lnR>
                  </a:tcPr>
                </a:tc>
                <a:tc>
                  <a:txBody>
                    <a:bodyPr/>
                    <a:lstStyle/>
                    <a:p>
                      <a:pPr algn="ctr"/>
                      <a:r>
                        <a:rPr lang="is-IS" sz="2800" b="1" dirty="0" smtClean="0"/>
                        <a:t>k</a:t>
                      </a:r>
                      <a:endParaRPr lang="en-US" sz="2800" b="1" dirty="0"/>
                    </a:p>
                  </a:txBody>
                  <a:tcPr marL="68580" marR="68580" marT="0" marB="0">
                    <a:lnL w="12700" cmpd="sng">
                      <a:noFill/>
                    </a:lnL>
                  </a:tcPr>
                </a:tc>
                <a:extLst>
                  <a:ext uri="{0D108BD9-81ED-4DB2-BD59-A6C34878D82A}">
                    <a16:rowId xmlns:a16="http://schemas.microsoft.com/office/drawing/2014/main" val="351018049"/>
                  </a:ext>
                </a:extLst>
              </a:tr>
              <a:tr h="676625">
                <a:tc>
                  <a:txBody>
                    <a:bodyPr/>
                    <a:lstStyle/>
                    <a:p>
                      <a:pPr algn="ctr"/>
                      <a:r>
                        <a:rPr lang="is-IS" sz="2800" dirty="0" smtClean="0"/>
                        <a:t>p</a:t>
                      </a:r>
                      <a:endParaRPr lang="en-US" sz="2800" dirty="0"/>
                    </a:p>
                  </a:txBody>
                  <a:tcPr marL="68580" marR="68580" marT="0" marB="0">
                    <a:lnR w="12700" cmpd="sng">
                      <a:noFill/>
                    </a:lnR>
                  </a:tcPr>
                </a:tc>
                <a:tc>
                  <a:txBody>
                    <a:bodyPr/>
                    <a:lstStyle/>
                    <a:p>
                      <a:pPr algn="ctr"/>
                      <a:endParaRPr lang="en-US" sz="2800" dirty="0"/>
                    </a:p>
                  </a:txBody>
                  <a:tcPr marL="68580" marR="68580" marT="0" marB="0">
                    <a:lnL w="12700" cmpd="sng">
                      <a:noFill/>
                    </a:lnL>
                    <a:lnR w="12700" cmpd="sng">
                      <a:noFill/>
                    </a:lnR>
                  </a:tcPr>
                </a:tc>
                <a:tc>
                  <a:txBody>
                    <a:bodyPr/>
                    <a:lstStyle/>
                    <a:p>
                      <a:pPr algn="ctr"/>
                      <a:r>
                        <a:rPr lang="is-IS" sz="2800" b="1" dirty="0" smtClean="0"/>
                        <a:t>p</a:t>
                      </a:r>
                      <a:endParaRPr lang="en-US" sz="2800" b="1" dirty="0"/>
                    </a:p>
                  </a:txBody>
                  <a:tcPr marL="68580" marR="68580" marT="0" marB="0">
                    <a:lnL w="12700" cmpd="sng">
                      <a:noFill/>
                    </a:lnL>
                  </a:tcPr>
                </a:tc>
                <a:extLst>
                  <a:ext uri="{0D108BD9-81ED-4DB2-BD59-A6C34878D82A}">
                    <a16:rowId xmlns:a16="http://schemas.microsoft.com/office/drawing/2014/main" val="3756645924"/>
                  </a:ext>
                </a:extLst>
              </a:tr>
              <a:tr h="676625">
                <a:tc>
                  <a:txBody>
                    <a:bodyPr/>
                    <a:lstStyle/>
                    <a:p>
                      <a:pPr algn="ctr"/>
                      <a:r>
                        <a:rPr lang="is-IS" sz="2800" dirty="0" smtClean="0"/>
                        <a:t>t</a:t>
                      </a:r>
                      <a:endParaRPr lang="en-US" sz="2800" dirty="0"/>
                    </a:p>
                  </a:txBody>
                  <a:tcPr marL="68580" marR="68580" marT="0" marB="0">
                    <a:lnR w="12700" cmpd="sng">
                      <a:noFill/>
                    </a:lnR>
                  </a:tcPr>
                </a:tc>
                <a:tc>
                  <a:txBody>
                    <a:bodyPr/>
                    <a:lstStyle/>
                    <a:p>
                      <a:pPr algn="ctr"/>
                      <a:endParaRPr lang="en-US" sz="2800" dirty="0"/>
                    </a:p>
                  </a:txBody>
                  <a:tcPr marL="68580" marR="68580" marT="0" marB="0">
                    <a:lnL w="12700" cmpd="sng">
                      <a:noFill/>
                    </a:lnL>
                    <a:lnR w="12700" cmpd="sng">
                      <a:noFill/>
                    </a:lnR>
                  </a:tcPr>
                </a:tc>
                <a:tc>
                  <a:txBody>
                    <a:bodyPr/>
                    <a:lstStyle/>
                    <a:p>
                      <a:pPr algn="ctr"/>
                      <a:r>
                        <a:rPr lang="is-IS" sz="2800" b="1" dirty="0" smtClean="0"/>
                        <a:t>t</a:t>
                      </a:r>
                      <a:endParaRPr lang="en-US" sz="2800" b="1" dirty="0"/>
                    </a:p>
                  </a:txBody>
                  <a:tcPr marL="68580" marR="68580" marT="0" marB="0">
                    <a:lnL w="12700" cmpd="sng">
                      <a:noFill/>
                    </a:lnL>
                  </a:tcPr>
                </a:tc>
                <a:extLst>
                  <a:ext uri="{0D108BD9-81ED-4DB2-BD59-A6C34878D82A}">
                    <a16:rowId xmlns:a16="http://schemas.microsoft.com/office/drawing/2014/main" val="246440418"/>
                  </a:ext>
                </a:extLst>
              </a:tr>
              <a:tr h="676625">
                <a:tc>
                  <a:txBody>
                    <a:bodyPr/>
                    <a:lstStyle/>
                    <a:p>
                      <a:pPr algn="ctr"/>
                      <a:r>
                        <a:rPr lang="is-IS" sz="2800" dirty="0" smtClean="0"/>
                        <a:t>ʔ</a:t>
                      </a:r>
                      <a:endParaRPr lang="en-US" sz="2800" dirty="0"/>
                    </a:p>
                  </a:txBody>
                  <a:tcPr marL="68580" marR="68580" marT="0" marB="0">
                    <a:lnR w="12700" cmpd="sng">
                      <a:noFill/>
                    </a:lnR>
                  </a:tcPr>
                </a:tc>
                <a:tc>
                  <a:txBody>
                    <a:bodyPr/>
                    <a:lstStyle/>
                    <a:p>
                      <a:pPr algn="ctr"/>
                      <a:endParaRPr lang="en-US" sz="2800" dirty="0"/>
                    </a:p>
                  </a:txBody>
                  <a:tcPr marL="68580" marR="68580" marT="0" marB="0">
                    <a:lnL w="12700" cmpd="sng">
                      <a:noFill/>
                    </a:lnL>
                    <a:lnR w="12700" cmpd="sng">
                      <a:noFill/>
                    </a:lnR>
                  </a:tcPr>
                </a:tc>
                <a:tc>
                  <a:txBody>
                    <a:bodyPr/>
                    <a:lstStyle/>
                    <a:p>
                      <a:pPr algn="ctr"/>
                      <a:r>
                        <a:rPr lang="is-IS" sz="2800" dirty="0" smtClean="0"/>
                        <a:t>ʔ</a:t>
                      </a:r>
                      <a:endParaRPr lang="en-US" sz="2800" dirty="0"/>
                    </a:p>
                  </a:txBody>
                  <a:tcPr marL="68580" marR="68580" marT="0" marB="0">
                    <a:lnL w="12700" cmpd="sng">
                      <a:noFill/>
                    </a:lnL>
                  </a:tcPr>
                </a:tc>
                <a:extLst>
                  <a:ext uri="{0D108BD9-81ED-4DB2-BD59-A6C34878D82A}">
                    <a16:rowId xmlns:a16="http://schemas.microsoft.com/office/drawing/2014/main" val="884374454"/>
                  </a:ext>
                </a:extLst>
              </a:tr>
            </a:tbl>
          </a:graphicData>
        </a:graphic>
      </p:graphicFrame>
      <p:cxnSp>
        <p:nvCxnSpPr>
          <p:cNvPr id="27" name="Straight Arrow Connector 26"/>
          <p:cNvCxnSpPr/>
          <p:nvPr/>
        </p:nvCxnSpPr>
        <p:spPr>
          <a:xfrm flipV="1">
            <a:off x="2463800" y="5534272"/>
            <a:ext cx="4013200" cy="19131"/>
          </a:xfrm>
          <a:prstGeom prst="straightConnector1">
            <a:avLst/>
          </a:prstGeom>
          <a:ln w="104775">
            <a:solidFill>
              <a:srgbClr val="FF000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2463800" y="3566771"/>
            <a:ext cx="4013200" cy="1955108"/>
          </a:xfrm>
          <a:prstGeom prst="straightConnector1">
            <a:avLst/>
          </a:prstGeom>
          <a:ln w="104775">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374900" y="4919286"/>
            <a:ext cx="4102100" cy="607356"/>
          </a:xfrm>
          <a:prstGeom prst="straightConnector1">
            <a:avLst/>
          </a:prstGeom>
          <a:ln w="104775">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463800" y="3577458"/>
            <a:ext cx="3974645" cy="0"/>
          </a:xfrm>
          <a:prstGeom prst="straightConnector1">
            <a:avLst/>
          </a:prstGeom>
          <a:ln w="104775">
            <a:solidFill>
              <a:srgbClr val="FF000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2502355" y="4224721"/>
            <a:ext cx="3936090" cy="0"/>
          </a:xfrm>
          <a:prstGeom prst="straightConnector1">
            <a:avLst/>
          </a:prstGeom>
          <a:ln w="104775">
            <a:solidFill>
              <a:srgbClr val="FF0000">
                <a:alpha val="6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2374900" y="4919286"/>
            <a:ext cx="3974645" cy="0"/>
          </a:xfrm>
          <a:prstGeom prst="straightConnector1">
            <a:avLst/>
          </a:prstGeom>
          <a:ln w="104775">
            <a:solidFill>
              <a:srgbClr val="FF0000">
                <a:alpha val="60000"/>
              </a:srgb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8166100" y="2717800"/>
            <a:ext cx="3413114" cy="2000548"/>
          </a:xfrm>
          <a:prstGeom prst="rect">
            <a:avLst/>
          </a:prstGeom>
          <a:noFill/>
        </p:spPr>
        <p:txBody>
          <a:bodyPr wrap="none" rtlCol="0">
            <a:spAutoFit/>
          </a:bodyPr>
          <a:lstStyle/>
          <a:p>
            <a:r>
              <a:rPr lang="is-IS" sz="2800" b="1" dirty="0" smtClean="0">
                <a:solidFill>
                  <a:schemeClr val="bg1"/>
                </a:solidFill>
              </a:rPr>
              <a:t>Important</a:t>
            </a:r>
          </a:p>
          <a:p>
            <a:r>
              <a:rPr lang="is-IS" sz="2400" dirty="0" smtClean="0">
                <a:solidFill>
                  <a:schemeClr val="bg1"/>
                </a:solidFill>
              </a:rPr>
              <a:t>These</a:t>
            </a:r>
            <a:r>
              <a:rPr lang="is-IS" sz="2400" i="1" dirty="0">
                <a:solidFill>
                  <a:schemeClr val="bg1"/>
                </a:solidFill>
              </a:rPr>
              <a:t> </a:t>
            </a:r>
            <a:r>
              <a:rPr lang="is-IS" sz="2400" i="1" dirty="0" smtClean="0">
                <a:solidFill>
                  <a:schemeClr val="bg1"/>
                </a:solidFill>
              </a:rPr>
              <a:t>asymmetric </a:t>
            </a:r>
          </a:p>
          <a:p>
            <a:r>
              <a:rPr lang="is-IS" sz="2400" i="1" dirty="0" smtClean="0">
                <a:solidFill>
                  <a:schemeClr val="bg1"/>
                </a:solidFill>
              </a:rPr>
              <a:t>mappings can </a:t>
            </a:r>
          </a:p>
          <a:p>
            <a:r>
              <a:rPr lang="is-IS" sz="2400" i="1" dirty="0" smtClean="0">
                <a:solidFill>
                  <a:schemeClr val="bg1"/>
                </a:solidFill>
              </a:rPr>
              <a:t>generate </a:t>
            </a:r>
          </a:p>
          <a:p>
            <a:r>
              <a:rPr lang="is-IS" sz="2400" dirty="0" smtClean="0">
                <a:solidFill>
                  <a:schemeClr val="bg1"/>
                </a:solidFill>
              </a:rPr>
              <a:t>complete inventories!</a:t>
            </a:r>
          </a:p>
        </p:txBody>
      </p:sp>
      <p:cxnSp>
        <p:nvCxnSpPr>
          <p:cNvPr id="43" name="Straight Arrow Connector 42"/>
          <p:cNvCxnSpPr/>
          <p:nvPr/>
        </p:nvCxnSpPr>
        <p:spPr>
          <a:xfrm>
            <a:off x="2463800" y="4248574"/>
            <a:ext cx="3885745" cy="637944"/>
          </a:xfrm>
          <a:prstGeom prst="straightConnector1">
            <a:avLst/>
          </a:prstGeom>
          <a:ln w="104775">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2463800" y="3542919"/>
            <a:ext cx="3885745" cy="1334878"/>
          </a:xfrm>
          <a:prstGeom prst="straightConnector1">
            <a:avLst/>
          </a:prstGeom>
          <a:ln w="104775">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303B61A-CF43-4AA6-ACE5-577A95EE3A23}" type="slidenum">
              <a:rPr lang="en-US" smtClean="0"/>
              <a:pPr/>
              <a:t>17</a:t>
            </a:fld>
            <a:endParaRPr lang="en-US" dirty="0"/>
          </a:p>
        </p:txBody>
      </p:sp>
      <p:cxnSp>
        <p:nvCxnSpPr>
          <p:cNvPr id="25" name="Straight Arrow Connector 24"/>
          <p:cNvCxnSpPr/>
          <p:nvPr/>
        </p:nvCxnSpPr>
        <p:spPr>
          <a:xfrm>
            <a:off x="2463800" y="4224721"/>
            <a:ext cx="4013200" cy="1309551"/>
          </a:xfrm>
          <a:prstGeom prst="straightConnector1">
            <a:avLst/>
          </a:prstGeom>
          <a:ln w="104775">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1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6"/>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39"/>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41"/>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2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3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3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7"/>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45"/>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4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5"/>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3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nodeType="clickEffect">
                                  <p:stCondLst>
                                    <p:cond delay="0"/>
                                  </p:stCondLst>
                                  <p:childTnLst>
                                    <p:set>
                                      <p:cBhvr>
                                        <p:cTn id="60" dur="1" fill="hold">
                                          <p:stCondLst>
                                            <p:cond delay="0"/>
                                          </p:stCondLst>
                                        </p:cTn>
                                        <p:tgtEl>
                                          <p:spTgt spid="36"/>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41"/>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27"/>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45"/>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43"/>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25"/>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33"/>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39"/>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30"/>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36"/>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39"/>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2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B: Where </a:t>
            </a:r>
            <a:r>
              <a:rPr lang="is-IS" dirty="0"/>
              <a:t>is markedness?   </a:t>
            </a:r>
            <a:r>
              <a:rPr lang="is-IS" dirty="0" smtClean="0"/>
              <a:t>IO Mappings 2</a:t>
            </a:r>
            <a:endParaRPr lang="en-US" dirty="0"/>
          </a:p>
        </p:txBody>
      </p:sp>
      <p:sp>
        <p:nvSpPr>
          <p:cNvPr id="3" name="Text Placeholder 2"/>
          <p:cNvSpPr>
            <a:spLocks noGrp="1"/>
          </p:cNvSpPr>
          <p:nvPr>
            <p:ph type="body" sz="quarter" idx="14"/>
          </p:nvPr>
        </p:nvSpPr>
        <p:spPr/>
        <p:txBody>
          <a:bodyPr/>
          <a:lstStyle/>
          <a:p>
            <a:r>
              <a:rPr lang="is-IS" dirty="0" smtClean="0"/>
              <a:t>See de Lacy (2006) in </a:t>
            </a:r>
            <a:r>
              <a:rPr lang="is-IS" i="1" dirty="0" smtClean="0"/>
              <a:t>Theoretical Linguistics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990727997"/>
              </p:ext>
            </p:extLst>
          </p:nvPr>
        </p:nvGraphicFramePr>
        <p:xfrm>
          <a:off x="1487488" y="1853089"/>
          <a:ext cx="5937250" cy="3291840"/>
        </p:xfrm>
        <a:graphic>
          <a:graphicData uri="http://schemas.openxmlformats.org/drawingml/2006/table">
            <a:tbl>
              <a:tblPr firstRow="1" firstCol="1" bandRow="1">
                <a:tableStyleId>{5C22544A-7EE6-4342-B048-85BDC9FD1C3A}</a:tableStyleId>
              </a:tblPr>
              <a:tblGrid>
                <a:gridCol w="1483995">
                  <a:extLst>
                    <a:ext uri="{9D8B030D-6E8A-4147-A177-3AD203B41FA5}">
                      <a16:colId xmlns:a16="http://schemas.microsoft.com/office/drawing/2014/main" val="713387978"/>
                    </a:ext>
                  </a:extLst>
                </a:gridCol>
                <a:gridCol w="1483995">
                  <a:extLst>
                    <a:ext uri="{9D8B030D-6E8A-4147-A177-3AD203B41FA5}">
                      <a16:colId xmlns:a16="http://schemas.microsoft.com/office/drawing/2014/main" val="1569237445"/>
                    </a:ext>
                  </a:extLst>
                </a:gridCol>
                <a:gridCol w="1484630">
                  <a:extLst>
                    <a:ext uri="{9D8B030D-6E8A-4147-A177-3AD203B41FA5}">
                      <a16:colId xmlns:a16="http://schemas.microsoft.com/office/drawing/2014/main" val="1959094343"/>
                    </a:ext>
                  </a:extLst>
                </a:gridCol>
                <a:gridCol w="1484630">
                  <a:extLst>
                    <a:ext uri="{9D8B030D-6E8A-4147-A177-3AD203B41FA5}">
                      <a16:colId xmlns:a16="http://schemas.microsoft.com/office/drawing/2014/main" val="311584206"/>
                    </a:ext>
                  </a:extLst>
                </a:gridCol>
              </a:tblGrid>
              <a:tr h="178911">
                <a:tc>
                  <a:txBody>
                    <a:bodyPr/>
                    <a:lstStyle/>
                    <a:p>
                      <a:pPr marL="0" marR="0">
                        <a:spcBef>
                          <a:spcPts val="0"/>
                        </a:spcBef>
                        <a:spcAft>
                          <a:spcPts val="0"/>
                        </a:spcAft>
                      </a:pPr>
                      <a:r>
                        <a:rPr lang="is-IS" sz="2400" dirty="0">
                          <a:effectLst/>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/b/</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/d/</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0963730"/>
                  </a:ext>
                </a:extLst>
              </a:tr>
              <a:tr h="0">
                <a:tc>
                  <a:txBody>
                    <a:bodyPr/>
                    <a:lstStyle/>
                    <a:p>
                      <a:pPr marL="0" marR="0">
                        <a:spcBef>
                          <a:spcPts val="0"/>
                        </a:spcBef>
                        <a:spcAft>
                          <a:spcPts val="0"/>
                        </a:spcAft>
                      </a:pPr>
                      <a:r>
                        <a:rPr lang="is-IS" sz="2400" dirty="0">
                          <a:effectLst/>
                        </a:rPr>
                        <a:t>Attested</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p</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k</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0200322"/>
                  </a:ext>
                </a:extLst>
              </a:tr>
              <a:tr h="0">
                <a:tc>
                  <a:txBody>
                    <a:bodyPr/>
                    <a:lstStyle/>
                    <a:p>
                      <a:pPr marL="0" marR="0">
                        <a:spcBef>
                          <a:spcPts val="0"/>
                        </a:spcBef>
                        <a:spcAft>
                          <a:spcPts val="0"/>
                        </a:spcAft>
                      </a:pPr>
                      <a:r>
                        <a:rPr lang="is-IS" sz="2400" dirty="0" smtClean="0">
                          <a:effectLst/>
                        </a:rPr>
                        <a:t>No</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p</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76632566"/>
                  </a:ext>
                </a:extLst>
              </a:tr>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s-IS" sz="2400" dirty="0" smtClean="0">
                          <a:effectLst/>
                        </a:rPr>
                        <a:t>No</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p</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d</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k</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3699187"/>
                  </a:ext>
                </a:extLst>
              </a:tr>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s-IS" sz="2400" dirty="0" smtClean="0">
                          <a:effectLst/>
                        </a:rPr>
                        <a:t>No</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p</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d</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g</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0606511"/>
                  </a:ext>
                </a:extLst>
              </a:tr>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s-IS" sz="2400" dirty="0" smtClean="0">
                          <a:effectLst/>
                        </a:rPr>
                        <a:t>No</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b</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k</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9136202"/>
                  </a:ext>
                </a:extLst>
              </a:tr>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s-IS" sz="2400" dirty="0" smtClean="0">
                          <a:effectLst/>
                        </a:rPr>
                        <a:t>No</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b</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g</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1288975"/>
                  </a:ext>
                </a:extLst>
              </a:tr>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s-IS" sz="2400" dirty="0" smtClean="0">
                          <a:effectLst/>
                        </a:rPr>
                        <a:t>No</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b</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d</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k</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3419533"/>
                  </a:ext>
                </a:extLst>
              </a:tr>
              <a:tr h="0">
                <a:tc>
                  <a:txBody>
                    <a:bodyPr/>
                    <a:lstStyle/>
                    <a:p>
                      <a:pPr marL="0" marR="0">
                        <a:spcBef>
                          <a:spcPts val="0"/>
                        </a:spcBef>
                        <a:spcAft>
                          <a:spcPts val="0"/>
                        </a:spcAft>
                      </a:pPr>
                      <a:r>
                        <a:rPr lang="is-IS" sz="2400">
                          <a:effectLst/>
                        </a:rPr>
                        <a:t>Attested</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b</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a:effectLst/>
                        </a:rPr>
                        <a:t>d</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is-IS" sz="2400" dirty="0">
                          <a:effectLst/>
                        </a:rPr>
                        <a:t>g</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1552080"/>
                  </a:ext>
                </a:extLst>
              </a:tr>
            </a:tbl>
          </a:graphicData>
        </a:graphic>
      </p:graphicFrame>
      <p:sp>
        <p:nvSpPr>
          <p:cNvPr id="5" name="Slide Number Placeholder 4"/>
          <p:cNvSpPr>
            <a:spLocks noGrp="1"/>
          </p:cNvSpPr>
          <p:nvPr>
            <p:ph type="sldNum" sz="quarter" idx="12"/>
          </p:nvPr>
        </p:nvSpPr>
        <p:spPr/>
        <p:txBody>
          <a:bodyPr/>
          <a:lstStyle/>
          <a:p>
            <a:fld id="{E303B61A-CF43-4AA6-ACE5-577A95EE3A23}" type="slidenum">
              <a:rPr lang="en-US" smtClean="0"/>
              <a:pPr/>
              <a:t>18</a:t>
            </a:fld>
            <a:endParaRPr lang="en-US" dirty="0"/>
          </a:p>
        </p:txBody>
      </p:sp>
    </p:spTree>
    <p:extLst>
      <p:ext uri="{BB962C8B-B14F-4D97-AF65-F5344CB8AC3E}">
        <p14:creationId xmlns:p14="http://schemas.microsoft.com/office/powerpoint/2010/main" val="24632405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B: Where is markedness?  Representation &amp; Computation</a:t>
            </a:r>
            <a:endParaRPr lang="en-US" dirty="0"/>
          </a:p>
        </p:txBody>
      </p:sp>
      <p:sp>
        <p:nvSpPr>
          <p:cNvPr id="3" name="Text Placeholder 2"/>
          <p:cNvSpPr>
            <a:spLocks noGrp="1"/>
          </p:cNvSpPr>
          <p:nvPr>
            <p:ph type="body" sz="quarter" idx="14"/>
          </p:nvPr>
        </p:nvSpPr>
        <p:spPr/>
        <p:txBody>
          <a:bodyPr/>
          <a:lstStyle/>
          <a:p>
            <a:r>
              <a:rPr lang="en-US" dirty="0" smtClean="0"/>
              <a:t>Computational markedness</a:t>
            </a:r>
          </a:p>
          <a:p>
            <a:pPr lvl="1"/>
            <a:r>
              <a:rPr lang="en-US" dirty="0" smtClean="0"/>
              <a:t>When a computational mechanism applies to one structure/mapping, but not the inverse</a:t>
            </a:r>
          </a:p>
          <a:p>
            <a:pPr lvl="1"/>
            <a:r>
              <a:rPr lang="en-US" dirty="0" smtClean="0"/>
              <a:t>e.g. /dorsal/ -&gt; [coronal] /__</a:t>
            </a:r>
            <a:r>
              <a:rPr lang="el-GR" dirty="0" smtClean="0">
                <a:latin typeface="Century Gothic" panose="020B0502020202020204" pitchFamily="34" charset="0"/>
              </a:rPr>
              <a:t>σ</a:t>
            </a:r>
            <a:r>
              <a:rPr lang="en-US" dirty="0" smtClean="0">
                <a:latin typeface="Century Gothic" panose="020B0502020202020204" pitchFamily="34" charset="0"/>
              </a:rPr>
              <a:t>, but not /coronal/ -&gt; [dorsal]/ __</a:t>
            </a:r>
            <a:r>
              <a:rPr lang="el-GR" dirty="0" smtClean="0">
                <a:latin typeface="Century Gothic" panose="020B0502020202020204" pitchFamily="34" charset="0"/>
              </a:rPr>
              <a:t>σ</a:t>
            </a:r>
            <a:endParaRPr lang="en-US" dirty="0" smtClean="0">
              <a:latin typeface="Century Gothic" panose="020B0502020202020204" pitchFamily="34" charset="0"/>
            </a:endParaRPr>
          </a:p>
          <a:p>
            <a:pPr lvl="1"/>
            <a:r>
              <a:rPr lang="en-US" dirty="0" smtClean="0">
                <a:latin typeface="Century Gothic" panose="020B0502020202020204" pitchFamily="34" charset="0"/>
              </a:rPr>
              <a:t>e.g. </a:t>
            </a:r>
            <a:r>
              <a:rPr lang="en-US" b="1" dirty="0" smtClean="0">
                <a:latin typeface="Century Gothic" panose="020B0502020202020204" pitchFamily="34" charset="0"/>
              </a:rPr>
              <a:t>*dorsal</a:t>
            </a:r>
            <a:r>
              <a:rPr lang="en-US" dirty="0" smtClean="0">
                <a:latin typeface="Century Gothic" panose="020B0502020202020204" pitchFamily="34" charset="0"/>
              </a:rPr>
              <a:t>, but no </a:t>
            </a:r>
            <a:r>
              <a:rPr lang="en-US" b="1" dirty="0" smtClean="0">
                <a:latin typeface="Century Gothic" panose="020B0502020202020204" pitchFamily="34" charset="0"/>
              </a:rPr>
              <a:t>*coronal</a:t>
            </a:r>
            <a:endParaRPr lang="en-US" dirty="0" smtClean="0">
              <a:latin typeface="Century Gothic" panose="020B0502020202020204" pitchFamily="34" charset="0"/>
            </a:endParaRPr>
          </a:p>
          <a:p>
            <a:pPr lvl="1"/>
            <a:endParaRPr lang="en-US" b="1" dirty="0">
              <a:latin typeface="Century Gothic" panose="020B0502020202020204" pitchFamily="34" charset="0"/>
            </a:endParaRPr>
          </a:p>
          <a:p>
            <a:r>
              <a:rPr lang="en-US" dirty="0" smtClean="0">
                <a:latin typeface="Century Gothic" panose="020B0502020202020204" pitchFamily="34" charset="0"/>
              </a:rPr>
              <a:t>Representational markedness</a:t>
            </a:r>
            <a:endParaRPr lang="en-US" dirty="0" smtClean="0"/>
          </a:p>
          <a:p>
            <a:pPr lvl="1"/>
            <a:r>
              <a:rPr lang="en-US" dirty="0" smtClean="0"/>
              <a:t>Classic: </a:t>
            </a:r>
            <a:r>
              <a:rPr lang="en-US" i="1" dirty="0" smtClean="0"/>
              <a:t>complexity</a:t>
            </a:r>
            <a:endParaRPr lang="en-US" dirty="0" smtClean="0"/>
          </a:p>
          <a:p>
            <a:pPr lvl="1"/>
            <a:r>
              <a:rPr lang="en-US" dirty="0" smtClean="0"/>
              <a:t>When structure A is more complex than B (e.g. B is a proper substructure of A)</a:t>
            </a:r>
          </a:p>
          <a:p>
            <a:pPr lvl="1"/>
            <a:r>
              <a:rPr lang="en-US" dirty="0" smtClean="0"/>
              <a:t>The computational system refers to that complexity</a:t>
            </a:r>
          </a:p>
          <a:p>
            <a:pPr lvl="1"/>
            <a:endParaRPr lang="en-US" dirty="0"/>
          </a:p>
        </p:txBody>
      </p:sp>
      <p:sp>
        <p:nvSpPr>
          <p:cNvPr id="4" name="Rectangle 3"/>
          <p:cNvSpPr/>
          <p:nvPr/>
        </p:nvSpPr>
        <p:spPr>
          <a:xfrm>
            <a:off x="5842565" y="3244334"/>
            <a:ext cx="506870" cy="369332"/>
          </a:xfrm>
          <a:prstGeom prst="rect">
            <a:avLst/>
          </a:prstGeom>
        </p:spPr>
        <p:txBody>
          <a:bodyPr wrap="none">
            <a:spAutoFit/>
          </a:bodyPr>
          <a:lstStyle/>
          <a:p>
            <a:r>
              <a:rPr lang="is-IS" dirty="0"/>
              <a:t>No</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E303B61A-CF43-4AA6-ACE5-577A95EE3A23}" type="slidenum">
              <a:rPr lang="en-US" smtClean="0"/>
              <a:pPr/>
              <a:t>19</a:t>
            </a:fld>
            <a:endParaRPr lang="en-US" dirty="0"/>
          </a:p>
        </p:txBody>
      </p:sp>
    </p:spTree>
    <p:extLst>
      <p:ext uri="{BB962C8B-B14F-4D97-AF65-F5344CB8AC3E}">
        <p14:creationId xmlns:p14="http://schemas.microsoft.com/office/powerpoint/2010/main" val="196103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Goals</a:t>
            </a:r>
            <a:endParaRPr lang="en-US" dirty="0"/>
          </a:p>
        </p:txBody>
      </p:sp>
      <p:sp>
        <p:nvSpPr>
          <p:cNvPr id="3" name="Text Placeholder 2"/>
          <p:cNvSpPr>
            <a:spLocks noGrp="1"/>
          </p:cNvSpPr>
          <p:nvPr>
            <p:ph type="body" sz="quarter" idx="14"/>
          </p:nvPr>
        </p:nvSpPr>
        <p:spPr/>
        <p:txBody>
          <a:bodyPr>
            <a:normAutofit fontScale="92500" lnSpcReduction="10000"/>
          </a:bodyPr>
          <a:lstStyle/>
          <a:p>
            <a:pPr>
              <a:buClr>
                <a:srgbClr val="4BA6DC"/>
              </a:buClr>
            </a:pPr>
            <a:r>
              <a:rPr lang="en-US" dirty="0" smtClean="0"/>
              <a:t>« What </a:t>
            </a:r>
            <a:r>
              <a:rPr lang="en-US" dirty="0"/>
              <a:t>is not agreed, however, is if </a:t>
            </a:r>
            <a:r>
              <a:rPr lang="en-US" b="1" dirty="0"/>
              <a:t>markedness and melodic primes are universal properties of language</a:t>
            </a:r>
            <a:r>
              <a:rPr lang="en-US" dirty="0"/>
              <a:t>, and thus a part of UG and innate, </a:t>
            </a:r>
            <a:r>
              <a:rPr lang="en-US" b="1" dirty="0"/>
              <a:t>or if they are emergent patterns</a:t>
            </a:r>
            <a:r>
              <a:rPr lang="en-US" dirty="0"/>
              <a:t> based on environmental information gathered by the child. »  </a:t>
            </a:r>
            <a:endParaRPr lang="en-US" dirty="0" smtClean="0"/>
          </a:p>
          <a:p>
            <a:pPr lvl="1"/>
            <a:r>
              <a:rPr lang="en-US" dirty="0" smtClean="0"/>
              <a:t>Tobias </a:t>
            </a:r>
            <a:r>
              <a:rPr lang="en-US" dirty="0" err="1"/>
              <a:t>Scheer</a:t>
            </a:r>
            <a:r>
              <a:rPr lang="en-US" dirty="0"/>
              <a:t>, p.c</a:t>
            </a:r>
            <a:r>
              <a:rPr lang="en-US" dirty="0" smtClean="0"/>
              <a:t>.</a:t>
            </a:r>
          </a:p>
          <a:p>
            <a:endParaRPr lang="en-US" dirty="0" smtClean="0"/>
          </a:p>
          <a:p>
            <a:pPr>
              <a:buClr>
                <a:srgbClr val="4BA6DC"/>
              </a:buClr>
            </a:pPr>
            <a:r>
              <a:rPr lang="en-US" dirty="0" smtClean="0"/>
              <a:t>“Would </a:t>
            </a:r>
            <a:r>
              <a:rPr lang="en-US" dirty="0"/>
              <a:t>you consider </a:t>
            </a:r>
            <a:r>
              <a:rPr lang="en-US" dirty="0" smtClean="0"/>
              <a:t>… taking </a:t>
            </a:r>
            <a:r>
              <a:rPr lang="en-US" dirty="0"/>
              <a:t>on the </a:t>
            </a:r>
            <a:r>
              <a:rPr lang="en-US" b="1" dirty="0"/>
              <a:t>classical position </a:t>
            </a:r>
            <a:r>
              <a:rPr lang="en-US" dirty="0"/>
              <a:t>where the set of features and/or markedness constraints is </a:t>
            </a:r>
            <a:r>
              <a:rPr lang="en-US" b="1" dirty="0"/>
              <a:t>universal </a:t>
            </a:r>
            <a:r>
              <a:rPr lang="en-US" dirty="0"/>
              <a:t>and </a:t>
            </a:r>
            <a:r>
              <a:rPr lang="en-US" b="1" dirty="0"/>
              <a:t>part of UG</a:t>
            </a:r>
            <a:r>
              <a:rPr lang="en-US" dirty="0" smtClean="0"/>
              <a:t>?”</a:t>
            </a:r>
          </a:p>
          <a:p>
            <a:pPr lvl="1">
              <a:buClr>
                <a:srgbClr val="4BA6DC"/>
              </a:buClr>
            </a:pPr>
            <a:r>
              <a:rPr lang="is-IS" dirty="0" smtClean="0"/>
              <a:t>Tobias Scheer, p.c.</a:t>
            </a:r>
            <a:endParaRPr lang="en-US" dirty="0"/>
          </a:p>
          <a:p>
            <a:endParaRPr lang="en-US" dirty="0" smtClean="0"/>
          </a:p>
          <a:p>
            <a:pPr>
              <a:buClr>
                <a:srgbClr val="4BA6DC"/>
              </a:buClr>
            </a:pPr>
            <a:r>
              <a:rPr lang="is-IS" dirty="0" smtClean="0"/>
              <a:t>Is markedness universal?</a:t>
            </a:r>
          </a:p>
          <a:p>
            <a:pPr>
              <a:buClr>
                <a:srgbClr val="4BA6DC"/>
              </a:buClr>
            </a:pPr>
            <a:endParaRPr lang="is-IS" dirty="0" smtClean="0"/>
          </a:p>
          <a:p>
            <a:pPr>
              <a:buClr>
                <a:srgbClr val="4BA6DC"/>
              </a:buClr>
            </a:pPr>
            <a:r>
              <a:rPr lang="is-IS" dirty="0" smtClean="0"/>
              <a:t>Is markedness innate?</a:t>
            </a:r>
          </a:p>
          <a:p>
            <a:pPr>
              <a:buClr>
                <a:srgbClr val="4BA6DC"/>
              </a:buClr>
            </a:pPr>
            <a:endParaRPr lang="is-IS" dirty="0" smtClean="0"/>
          </a:p>
          <a:p>
            <a:pPr>
              <a:buClr>
                <a:srgbClr val="4BA6DC"/>
              </a:buClr>
            </a:pPr>
            <a:endParaRPr lang="is-IS" dirty="0"/>
          </a:p>
          <a:p>
            <a:endParaRPr lang="is-IS" dirty="0"/>
          </a:p>
          <a:p>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2</a:t>
            </a:fld>
            <a:endParaRPr lang="en-US" dirty="0"/>
          </a:p>
        </p:txBody>
      </p:sp>
    </p:spTree>
    <p:extLst>
      <p:ext uri="{BB962C8B-B14F-4D97-AF65-F5344CB8AC3E}">
        <p14:creationId xmlns:p14="http://schemas.microsoft.com/office/powerpoint/2010/main" val="1563905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C: Principles of markedness in de Lacy (</a:t>
            </a:r>
            <a:r>
              <a:rPr lang="is-IS" smtClean="0"/>
              <a:t>2006)</a:t>
            </a:r>
            <a:endParaRPr lang="en-US" dirty="0"/>
          </a:p>
        </p:txBody>
      </p:sp>
      <p:sp>
        <p:nvSpPr>
          <p:cNvPr id="3" name="Text Placeholder 2"/>
          <p:cNvSpPr>
            <a:spLocks noGrp="1"/>
          </p:cNvSpPr>
          <p:nvPr>
            <p:ph type="body" sz="quarter" idx="14"/>
          </p:nvPr>
        </p:nvSpPr>
        <p:spPr/>
        <p:txBody>
          <a:bodyPr>
            <a:normAutofit fontScale="85000" lnSpcReduction="20000"/>
          </a:bodyPr>
          <a:lstStyle/>
          <a:p>
            <a:r>
              <a:rPr lang="en-US" dirty="0" smtClean="0"/>
              <a:t>Markedness hierarchies</a:t>
            </a:r>
          </a:p>
          <a:p>
            <a:pPr lvl="1"/>
            <a:r>
              <a:rPr lang="en-US" dirty="0" smtClean="0"/>
              <a:t>are feature hierarchies: Orders between feature values</a:t>
            </a:r>
          </a:p>
          <a:p>
            <a:pPr lvl="1"/>
            <a:r>
              <a:rPr lang="en-US" dirty="0" smtClean="0"/>
              <a:t>Voice: [+voice] &gt; [-voice]</a:t>
            </a:r>
          </a:p>
          <a:p>
            <a:pPr lvl="1"/>
            <a:r>
              <a:rPr lang="en-US" dirty="0" err="1" smtClean="0"/>
              <a:t>PoA</a:t>
            </a:r>
            <a:r>
              <a:rPr lang="en-US" dirty="0" smtClean="0"/>
              <a:t>: dorsal &gt; labial &gt; coronal &gt; glottal</a:t>
            </a:r>
          </a:p>
          <a:p>
            <a:pPr lvl="1"/>
            <a:r>
              <a:rPr lang="en-US" dirty="0" smtClean="0"/>
              <a:t>Onset sonority: onset/</a:t>
            </a:r>
            <a:r>
              <a:rPr lang="en-US" dirty="0" err="1" smtClean="0"/>
              <a:t>glides,laryngeals</a:t>
            </a:r>
            <a:r>
              <a:rPr lang="en-US" dirty="0" smtClean="0"/>
              <a:t> &gt; onset/liquids &gt; onset/nasals &gt; onset/</a:t>
            </a:r>
            <a:r>
              <a:rPr lang="en-US" dirty="0" err="1" smtClean="0"/>
              <a:t>obstruents</a:t>
            </a:r>
            <a:endParaRPr lang="en-US" dirty="0" smtClean="0"/>
          </a:p>
          <a:p>
            <a:pPr lvl="1"/>
            <a:r>
              <a:rPr lang="en-US" dirty="0" smtClean="0"/>
              <a:t>Head sonority: </a:t>
            </a:r>
            <a:r>
              <a:rPr lang="en-US" dirty="0" err="1" smtClean="0"/>
              <a:t>FtHd</a:t>
            </a:r>
            <a:r>
              <a:rPr lang="en-US" dirty="0" smtClean="0"/>
              <a:t>/</a:t>
            </a:r>
            <a:r>
              <a:rPr lang="is-IS" dirty="0" smtClean="0"/>
              <a:t>ə &gt; </a:t>
            </a:r>
            <a:r>
              <a:rPr lang="en-US" dirty="0" err="1"/>
              <a:t>FtHd</a:t>
            </a:r>
            <a:r>
              <a:rPr lang="is-IS" dirty="0" smtClean="0"/>
              <a:t>/i,u &gt; </a:t>
            </a:r>
            <a:r>
              <a:rPr lang="en-US" dirty="0" err="1"/>
              <a:t>FtHd</a:t>
            </a:r>
            <a:r>
              <a:rPr lang="is-IS" dirty="0" smtClean="0"/>
              <a:t>/e,o &gt; </a:t>
            </a:r>
            <a:r>
              <a:rPr lang="en-US" dirty="0" err="1"/>
              <a:t>FtHd</a:t>
            </a:r>
            <a:r>
              <a:rPr lang="is-IS" dirty="0" smtClean="0"/>
              <a:t>/a</a:t>
            </a:r>
          </a:p>
          <a:p>
            <a:endParaRPr lang="is-IS" dirty="0"/>
          </a:p>
          <a:p>
            <a:r>
              <a:rPr lang="is-IS" b="1" dirty="0" smtClean="0"/>
              <a:t>Markedness hierarchies </a:t>
            </a:r>
            <a:r>
              <a:rPr lang="is-IS" dirty="0" smtClean="0"/>
              <a:t>are converted into </a:t>
            </a:r>
            <a:r>
              <a:rPr lang="is-IS" b="1" dirty="0" smtClean="0"/>
              <a:t>constraints</a:t>
            </a:r>
          </a:p>
          <a:p>
            <a:endParaRPr lang="is-IS" dirty="0" smtClean="0"/>
          </a:p>
          <a:p>
            <a:r>
              <a:rPr lang="is-IS" dirty="0" smtClean="0"/>
              <a:t>Markedness hierarchies are </a:t>
            </a:r>
            <a:r>
              <a:rPr lang="is-IS" b="1" dirty="0" smtClean="0"/>
              <a:t>not segment hierarchies</a:t>
            </a:r>
            <a:endParaRPr lang="is-IS" dirty="0" smtClean="0"/>
          </a:p>
          <a:p>
            <a:pPr lvl="1"/>
            <a:r>
              <a:rPr lang="is-IS" dirty="0" smtClean="0"/>
              <a:t>There is no “least marked segment“</a:t>
            </a:r>
          </a:p>
          <a:p>
            <a:pPr lvl="1"/>
            <a:endParaRPr lang="is-IS" dirty="0"/>
          </a:p>
          <a:p>
            <a:r>
              <a:rPr lang="is-IS" dirty="0" smtClean="0"/>
              <a:t>Consequence: segments can </a:t>
            </a:r>
            <a:r>
              <a:rPr lang="is-IS" i="1" dirty="0" smtClean="0"/>
              <a:t>clash</a:t>
            </a:r>
            <a:r>
              <a:rPr lang="is-IS" dirty="0" smtClean="0"/>
              <a:t> in markedness</a:t>
            </a:r>
          </a:p>
          <a:p>
            <a:pPr lvl="1"/>
            <a:r>
              <a:rPr lang="is-IS" dirty="0" smtClean="0"/>
              <a:t>e.g. ʔ is unmarked in </a:t>
            </a:r>
            <a:r>
              <a:rPr lang="is-IS" b="1" dirty="0" smtClean="0"/>
              <a:t>PoA</a:t>
            </a:r>
            <a:r>
              <a:rPr lang="is-IS" dirty="0" smtClean="0"/>
              <a:t>, but marked in </a:t>
            </a:r>
            <a:r>
              <a:rPr lang="is-IS" b="1" dirty="0" smtClean="0"/>
              <a:t>sonority</a:t>
            </a:r>
            <a:endParaRPr lang="is-IS" dirty="0"/>
          </a:p>
          <a:p>
            <a:endParaRPr lang="en-US" dirty="0" smtClean="0"/>
          </a:p>
          <a:p>
            <a:endParaRPr lang="en-U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Rectangle 3"/>
          <p:cNvSpPr/>
          <p:nvPr/>
        </p:nvSpPr>
        <p:spPr>
          <a:xfrm>
            <a:off x="5842565" y="3244334"/>
            <a:ext cx="506870" cy="369332"/>
          </a:xfrm>
          <a:prstGeom prst="rect">
            <a:avLst/>
          </a:prstGeom>
        </p:spPr>
        <p:txBody>
          <a:bodyPr wrap="none">
            <a:spAutoFit/>
          </a:bodyPr>
          <a:lstStyle/>
          <a:p>
            <a:r>
              <a:rPr lang="is-IS" dirty="0"/>
              <a:t>No</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E303B61A-CF43-4AA6-ACE5-577A95EE3A23}" type="slidenum">
              <a:rPr lang="en-US" smtClean="0"/>
              <a:pPr/>
              <a:t>20</a:t>
            </a:fld>
            <a:endParaRPr lang="en-US" dirty="0"/>
          </a:p>
        </p:txBody>
      </p:sp>
    </p:spTree>
    <p:extLst>
      <p:ext uri="{BB962C8B-B14F-4D97-AF65-F5344CB8AC3E}">
        <p14:creationId xmlns:p14="http://schemas.microsoft.com/office/powerpoint/2010/main" val="419760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C: Principles of markedness in de Lacy (2006) (GIMF)</a:t>
            </a:r>
            <a:endParaRPr lang="en-US" dirty="0"/>
          </a:p>
        </p:txBody>
      </p:sp>
      <p:sp>
        <p:nvSpPr>
          <p:cNvPr id="3" name="Text Placeholder 2"/>
          <p:cNvSpPr>
            <a:spLocks noGrp="1"/>
          </p:cNvSpPr>
          <p:nvPr>
            <p:ph type="body" sz="quarter" idx="14"/>
          </p:nvPr>
        </p:nvSpPr>
        <p:spPr/>
        <p:txBody>
          <a:bodyPr>
            <a:normAutofit/>
          </a:bodyPr>
          <a:lstStyle/>
          <a:p>
            <a:r>
              <a:rPr lang="is-IS" dirty="0" smtClean="0"/>
              <a:t>Preservation of the Marked</a:t>
            </a:r>
          </a:p>
          <a:p>
            <a:pPr lvl="1"/>
            <a:r>
              <a:rPr lang="is-IS" dirty="0" smtClean="0"/>
              <a:t>In rule-based theories, `preservation‘ refers to </a:t>
            </a:r>
            <a:r>
              <a:rPr lang="is-IS" i="1" dirty="0" smtClean="0"/>
              <a:t>rule non-application</a:t>
            </a:r>
          </a:p>
          <a:p>
            <a:pPr lvl="1"/>
            <a:r>
              <a:rPr lang="is-IS" dirty="0" smtClean="0"/>
              <a:t>In parallelist theories, </a:t>
            </a:r>
            <a:r>
              <a:rPr lang="en-US" dirty="0" smtClean="0"/>
              <a:t>‘preservation’ refers to specific constraints (e.g. faithfulness)</a:t>
            </a:r>
          </a:p>
          <a:p>
            <a:pPr lvl="1"/>
            <a:r>
              <a:rPr lang="en-US" dirty="0" smtClean="0"/>
              <a:t>In OT: for a hierarchy A&gt;B, there are faithfulness constraints F(A), F(A,B), but no F(B).</a:t>
            </a:r>
          </a:p>
          <a:p>
            <a:endParaRPr lang="en-US" dirty="0"/>
          </a:p>
          <a:p>
            <a:r>
              <a:rPr lang="en-US" dirty="0" smtClean="0"/>
              <a:t>Example: Coda /t/-&gt;[</a:t>
            </a:r>
            <a:r>
              <a:rPr lang="is-IS" dirty="0" smtClean="0"/>
              <a:t>ʔ</a:t>
            </a:r>
            <a:r>
              <a:rPr lang="en-US" dirty="0" smtClean="0"/>
              <a:t>] in </a:t>
            </a:r>
            <a:r>
              <a:rPr lang="en-US" dirty="0" err="1" smtClean="0"/>
              <a:t>Yamphu</a:t>
            </a:r>
            <a:r>
              <a:rPr lang="en-US" dirty="0" smtClean="0"/>
              <a:t>, but [k] and [p] do not</a:t>
            </a:r>
          </a:p>
          <a:p>
            <a:endParaRPr lang="is-IS" dirty="0" smtClean="0"/>
          </a:p>
          <a:p>
            <a:pPr lvl="1"/>
            <a:endParaRPr lang="is-IS" dirty="0" smtClean="0"/>
          </a:p>
          <a:p>
            <a:endParaRPr lang="is-IS" dirty="0"/>
          </a:p>
          <a:p>
            <a:endParaRPr lang="en-US" dirty="0" smtClean="0"/>
          </a:p>
          <a:p>
            <a:endParaRPr lang="en-U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Rectangle 3"/>
          <p:cNvSpPr/>
          <p:nvPr/>
        </p:nvSpPr>
        <p:spPr>
          <a:xfrm>
            <a:off x="5842565" y="3244334"/>
            <a:ext cx="506870" cy="369332"/>
          </a:xfrm>
          <a:prstGeom prst="rect">
            <a:avLst/>
          </a:prstGeom>
        </p:spPr>
        <p:txBody>
          <a:bodyPr wrap="none">
            <a:spAutoFit/>
          </a:bodyPr>
          <a:lstStyle/>
          <a:p>
            <a:r>
              <a:rPr lang="is-IS" dirty="0"/>
              <a:t>No</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5667837" y="3244334"/>
            <a:ext cx="856325" cy="369332"/>
          </a:xfrm>
          <a:prstGeom prst="rect">
            <a:avLst/>
          </a:prstGeom>
        </p:spPr>
        <p:txBody>
          <a:bodyPr wrap="none">
            <a:spAutoFit/>
          </a:bodyPr>
          <a:lstStyle/>
          <a:p>
            <a:r>
              <a:rPr lang="is-IS" dirty="0"/>
              <a:t>some </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438755064"/>
              </p:ext>
            </p:extLst>
          </p:nvPr>
        </p:nvGraphicFramePr>
        <p:xfrm>
          <a:off x="889000" y="4041422"/>
          <a:ext cx="9474199" cy="2296956"/>
        </p:xfrm>
        <a:graphic>
          <a:graphicData uri="http://schemas.openxmlformats.org/drawingml/2006/table">
            <a:tbl>
              <a:tblPr firstRow="1" bandRow="1">
                <a:tableStyleId>{D7AC3CCA-C797-4891-BE02-D94E43425B78}</a:tableStyleId>
              </a:tblPr>
              <a:tblGrid>
                <a:gridCol w="1811673">
                  <a:extLst>
                    <a:ext uri="{9D8B030D-6E8A-4147-A177-3AD203B41FA5}">
                      <a16:colId xmlns:a16="http://schemas.microsoft.com/office/drawing/2014/main" val="4077543871"/>
                    </a:ext>
                  </a:extLst>
                </a:gridCol>
                <a:gridCol w="1811673">
                  <a:extLst>
                    <a:ext uri="{9D8B030D-6E8A-4147-A177-3AD203B41FA5}">
                      <a16:colId xmlns:a16="http://schemas.microsoft.com/office/drawing/2014/main" val="3281751357"/>
                    </a:ext>
                  </a:extLst>
                </a:gridCol>
                <a:gridCol w="1811673">
                  <a:extLst>
                    <a:ext uri="{9D8B030D-6E8A-4147-A177-3AD203B41FA5}">
                      <a16:colId xmlns:a16="http://schemas.microsoft.com/office/drawing/2014/main" val="3316953698"/>
                    </a:ext>
                  </a:extLst>
                </a:gridCol>
                <a:gridCol w="2227507">
                  <a:extLst>
                    <a:ext uri="{9D8B030D-6E8A-4147-A177-3AD203B41FA5}">
                      <a16:colId xmlns:a16="http://schemas.microsoft.com/office/drawing/2014/main" val="2185294616"/>
                    </a:ext>
                  </a:extLst>
                </a:gridCol>
                <a:gridCol w="1811673">
                  <a:extLst>
                    <a:ext uri="{9D8B030D-6E8A-4147-A177-3AD203B41FA5}">
                      <a16:colId xmlns:a16="http://schemas.microsoft.com/office/drawing/2014/main" val="1267026980"/>
                    </a:ext>
                  </a:extLst>
                </a:gridCol>
              </a:tblGrid>
              <a:tr h="568163">
                <a:tc>
                  <a:txBody>
                    <a:bodyPr/>
                    <a:lstStyle/>
                    <a:p>
                      <a:r>
                        <a:rPr lang="en-US" dirty="0" smtClean="0"/>
                        <a:t>/</a:t>
                      </a:r>
                      <a:r>
                        <a:rPr lang="en-US" dirty="0" err="1" smtClean="0"/>
                        <a:t>akmat</a:t>
                      </a:r>
                      <a:r>
                        <a:rPr lang="en-US" dirty="0" smtClean="0"/>
                        <a:t>/</a:t>
                      </a:r>
                      <a:endParaRPr lang="en-US" dirty="0"/>
                    </a:p>
                  </a:txBody>
                  <a:tcPr/>
                </a:tc>
                <a:tc>
                  <a:txBody>
                    <a:bodyPr/>
                    <a:lstStyle/>
                    <a:p>
                      <a:pPr algn="ctr"/>
                      <a:r>
                        <a:rPr lang="is-IS" dirty="0" smtClean="0"/>
                        <a:t>Faith</a:t>
                      </a:r>
                    </a:p>
                    <a:p>
                      <a:pPr algn="ctr"/>
                      <a:r>
                        <a:rPr lang="is-IS" dirty="0" smtClean="0"/>
                        <a:t>(dorsal)</a:t>
                      </a:r>
                      <a:endParaRPr lang="en-US" dirty="0"/>
                    </a:p>
                  </a:txBody>
                  <a:tcPr/>
                </a:tc>
                <a:tc>
                  <a:txBody>
                    <a:bodyPr/>
                    <a:lstStyle/>
                    <a:p>
                      <a:pPr algn="ctr"/>
                      <a:r>
                        <a:rPr lang="is-IS" dirty="0" smtClean="0"/>
                        <a:t>*dorsal</a:t>
                      </a:r>
                      <a:endParaRPr lang="en-US" dirty="0"/>
                    </a:p>
                  </a:txBody>
                  <a:tcPr>
                    <a:lnR w="12700" cap="flat" cmpd="sng" algn="ctr">
                      <a:solidFill>
                        <a:schemeClr val="tx1">
                          <a:lumMod val="50000"/>
                        </a:schemeClr>
                      </a:solidFill>
                      <a:prstDash val="sysDash"/>
                      <a:round/>
                      <a:headEnd type="none" w="med" len="med"/>
                      <a:tailEnd type="none" w="med" len="med"/>
                    </a:lnR>
                  </a:tcPr>
                </a:tc>
                <a:tc>
                  <a:txBody>
                    <a:bodyPr/>
                    <a:lstStyle/>
                    <a:p>
                      <a:pPr algn="ctr"/>
                      <a:r>
                        <a:rPr lang="is-IS" dirty="0" smtClean="0"/>
                        <a:t>*dors,lab,cor</a:t>
                      </a:r>
                      <a:endParaRPr lang="en-US" dirty="0"/>
                    </a:p>
                  </a:txBody>
                  <a:tcPr>
                    <a:lnL w="12700" cap="flat" cmpd="sng" algn="ctr">
                      <a:solidFill>
                        <a:schemeClr val="tx1">
                          <a:lumMod val="50000"/>
                        </a:schemeClr>
                      </a:solidFill>
                      <a:prstDash val="sysDash"/>
                      <a:round/>
                      <a:headEnd type="none" w="med" len="med"/>
                      <a:tailEnd type="none" w="med" len="med"/>
                    </a:lnL>
                  </a:tcPr>
                </a:tc>
                <a:tc>
                  <a:txBody>
                    <a:bodyPr/>
                    <a:lstStyle/>
                    <a:p>
                      <a:pPr algn="ctr"/>
                      <a:r>
                        <a:rPr lang="is-IS" smtClean="0"/>
                        <a:t>Faith</a:t>
                      </a:r>
                    </a:p>
                    <a:p>
                      <a:pPr algn="ctr"/>
                      <a:r>
                        <a:rPr lang="is-IS" dirty="0" smtClean="0"/>
                        <a:t>(dors,lab,cor)</a:t>
                      </a:r>
                      <a:endParaRPr lang="en-US" dirty="0"/>
                    </a:p>
                  </a:txBody>
                  <a:tcPr/>
                </a:tc>
                <a:extLst>
                  <a:ext uri="{0D108BD9-81ED-4DB2-BD59-A6C34878D82A}">
                    <a16:rowId xmlns:a16="http://schemas.microsoft.com/office/drawing/2014/main" val="2529128891"/>
                  </a:ext>
                </a:extLst>
              </a:tr>
              <a:tr h="414219">
                <a:tc>
                  <a:txBody>
                    <a:bodyPr/>
                    <a:lstStyle/>
                    <a:p>
                      <a:pPr algn="r"/>
                      <a:r>
                        <a:rPr lang="en-US" dirty="0" err="1" smtClean="0"/>
                        <a:t>ak.mat</a:t>
                      </a:r>
                      <a:endParaRPr lang="en-US" dirty="0"/>
                    </a:p>
                  </a:txBody>
                  <a:tcPr/>
                </a:tc>
                <a:tc>
                  <a:txBody>
                    <a:bodyPr/>
                    <a:lstStyle/>
                    <a:p>
                      <a:pPr algn="ctr"/>
                      <a:endParaRPr lang="en-US" dirty="0"/>
                    </a:p>
                  </a:txBody>
                  <a:tcPr/>
                </a:tc>
                <a:tc>
                  <a:txBody>
                    <a:bodyPr/>
                    <a:lstStyle/>
                    <a:p>
                      <a:pPr algn="ctr"/>
                      <a:r>
                        <a:rPr lang="en-US" dirty="0" smtClean="0"/>
                        <a:t>*</a:t>
                      </a:r>
                      <a:endParaRPr lang="en-US" dirty="0"/>
                    </a:p>
                  </a:txBody>
                  <a:tcPr>
                    <a:lnR w="12700" cap="flat" cmpd="sng" algn="ctr">
                      <a:solidFill>
                        <a:schemeClr val="tx1">
                          <a:lumMod val="50000"/>
                        </a:schemeClr>
                      </a:solidFill>
                      <a:prstDash val="sysDash"/>
                      <a:round/>
                      <a:headEnd type="none" w="med" len="med"/>
                      <a:tailEnd type="none" w="med" len="med"/>
                    </a:lnR>
                  </a:tcPr>
                </a:tc>
                <a:tc>
                  <a:txBody>
                    <a:bodyPr/>
                    <a:lstStyle/>
                    <a:p>
                      <a:pPr algn="ctr"/>
                      <a:r>
                        <a:rPr lang="en-US" dirty="0" smtClean="0"/>
                        <a:t>* *!</a:t>
                      </a:r>
                      <a:endParaRPr lang="en-US" dirty="0"/>
                    </a:p>
                  </a:txBody>
                  <a:tcPr>
                    <a:lnL w="12700" cap="flat" cmpd="sng" algn="ctr">
                      <a:solidFill>
                        <a:schemeClr val="tx1">
                          <a:lumMod val="50000"/>
                        </a:schemeClr>
                      </a:solidFill>
                      <a:prstDash val="sysDash"/>
                      <a:round/>
                      <a:headEnd type="none" w="med" len="med"/>
                      <a:tailEnd type="none" w="med" len="med"/>
                    </a:lnL>
                  </a:tcPr>
                </a:tc>
                <a:tc>
                  <a:txBody>
                    <a:bodyPr/>
                    <a:lstStyle/>
                    <a:p>
                      <a:pPr algn="ctr"/>
                      <a:endParaRPr lang="en-US" dirty="0"/>
                    </a:p>
                  </a:txBody>
                  <a:tcPr/>
                </a:tc>
                <a:extLst>
                  <a:ext uri="{0D108BD9-81ED-4DB2-BD59-A6C34878D82A}">
                    <a16:rowId xmlns:a16="http://schemas.microsoft.com/office/drawing/2014/main" val="3940945836"/>
                  </a:ext>
                </a:extLst>
              </a:tr>
              <a:tr h="414219">
                <a:tc>
                  <a:txBody>
                    <a:bodyPr/>
                    <a:lstStyle/>
                    <a:p>
                      <a:pPr algn="r"/>
                      <a:r>
                        <a:rPr lang="en-US" dirty="0" smtClean="0"/>
                        <a:t>a</a:t>
                      </a:r>
                      <a:r>
                        <a:rPr lang="is-IS" dirty="0" smtClean="0"/>
                        <a:t>ʔ.maʔ</a:t>
                      </a:r>
                      <a:endParaRPr lang="en-US" dirty="0"/>
                    </a:p>
                  </a:txBody>
                  <a:tcPr/>
                </a:tc>
                <a:tc>
                  <a:txBody>
                    <a:bodyPr/>
                    <a:lstStyle/>
                    <a:p>
                      <a:pPr algn="ctr"/>
                      <a:r>
                        <a:rPr lang="en-US" dirty="0" smtClean="0"/>
                        <a:t>*!</a:t>
                      </a:r>
                      <a:endParaRPr lang="en-US" dirty="0"/>
                    </a:p>
                  </a:txBody>
                  <a:tcPr/>
                </a:tc>
                <a:tc>
                  <a:txBody>
                    <a:bodyPr/>
                    <a:lstStyle/>
                    <a:p>
                      <a:pPr algn="ctr"/>
                      <a:endParaRPr lang="en-US" dirty="0"/>
                    </a:p>
                  </a:txBody>
                  <a:tcPr>
                    <a:lnR w="12700" cap="flat" cmpd="sng" algn="ctr">
                      <a:solidFill>
                        <a:schemeClr val="tx1">
                          <a:lumMod val="50000"/>
                        </a:schemeClr>
                      </a:solidFill>
                      <a:prstDash val="sysDash"/>
                      <a:round/>
                      <a:headEnd type="none" w="med" len="med"/>
                      <a:tailEnd type="none" w="med" len="med"/>
                    </a:lnR>
                  </a:tcPr>
                </a:tc>
                <a:tc>
                  <a:txBody>
                    <a:bodyPr/>
                    <a:lstStyle/>
                    <a:p>
                      <a:pPr algn="ctr"/>
                      <a:endParaRPr lang="en-US" dirty="0"/>
                    </a:p>
                  </a:txBody>
                  <a:tcPr>
                    <a:lnL w="12700" cap="flat" cmpd="sng" algn="ctr">
                      <a:solidFill>
                        <a:schemeClr val="tx1">
                          <a:lumMod val="50000"/>
                        </a:schemeClr>
                      </a:solidFill>
                      <a:prstDash val="sysDash"/>
                      <a:round/>
                      <a:headEnd type="none" w="med" len="med"/>
                      <a:tailEnd type="none" w="med" len="med"/>
                    </a:lnL>
                  </a:tcPr>
                </a:tc>
                <a:tc>
                  <a:txBody>
                    <a:bodyPr/>
                    <a:lstStyle/>
                    <a:p>
                      <a:pPr algn="ctr"/>
                      <a:r>
                        <a:rPr lang="en-US" dirty="0" smtClean="0"/>
                        <a:t>* *</a:t>
                      </a:r>
                      <a:endParaRPr lang="en-US" dirty="0"/>
                    </a:p>
                  </a:txBody>
                  <a:tcPr/>
                </a:tc>
                <a:extLst>
                  <a:ext uri="{0D108BD9-81ED-4DB2-BD59-A6C34878D82A}">
                    <a16:rowId xmlns:a16="http://schemas.microsoft.com/office/drawing/2014/main" val="2909816489"/>
                  </a:ext>
                </a:extLst>
              </a:tr>
              <a:tr h="414219">
                <a:tc>
                  <a:txBody>
                    <a:bodyPr/>
                    <a:lstStyle/>
                    <a:p>
                      <a:pPr algn="r"/>
                      <a:r>
                        <a:rPr lang="en-US" dirty="0" smtClean="0"/>
                        <a:t>a</a:t>
                      </a:r>
                      <a:r>
                        <a:rPr lang="is-IS" dirty="0" smtClean="0"/>
                        <a:t>ʔ.mat</a:t>
                      </a:r>
                      <a:endParaRPr lang="en-US" dirty="0"/>
                    </a:p>
                  </a:txBody>
                  <a:tcPr/>
                </a:tc>
                <a:tc>
                  <a:txBody>
                    <a:bodyPr/>
                    <a:lstStyle/>
                    <a:p>
                      <a:pPr algn="ctr"/>
                      <a:r>
                        <a:rPr lang="en-US" dirty="0" smtClean="0"/>
                        <a:t>*!</a:t>
                      </a:r>
                      <a:endParaRPr lang="en-US" dirty="0"/>
                    </a:p>
                  </a:txBody>
                  <a:tcPr/>
                </a:tc>
                <a:tc>
                  <a:txBody>
                    <a:bodyPr/>
                    <a:lstStyle/>
                    <a:p>
                      <a:pPr algn="ctr"/>
                      <a:endParaRPr lang="en-US" dirty="0"/>
                    </a:p>
                  </a:txBody>
                  <a:tcPr>
                    <a:lnR w="12700" cap="flat" cmpd="sng" algn="ctr">
                      <a:solidFill>
                        <a:schemeClr val="tx1">
                          <a:lumMod val="50000"/>
                        </a:schemeClr>
                      </a:solidFill>
                      <a:prstDash val="sysDash"/>
                      <a:round/>
                      <a:headEnd type="none" w="med" len="med"/>
                      <a:tailEnd type="none" w="med" len="med"/>
                    </a:lnR>
                  </a:tcPr>
                </a:tc>
                <a:tc>
                  <a:txBody>
                    <a:bodyPr/>
                    <a:lstStyle/>
                    <a:p>
                      <a:pPr algn="ctr"/>
                      <a:r>
                        <a:rPr lang="en-US" dirty="0" smtClean="0"/>
                        <a:t>*</a:t>
                      </a:r>
                      <a:endParaRPr lang="en-US" dirty="0"/>
                    </a:p>
                  </a:txBody>
                  <a:tcPr>
                    <a:lnL w="12700" cap="flat" cmpd="sng" algn="ctr">
                      <a:solidFill>
                        <a:schemeClr val="tx1">
                          <a:lumMod val="50000"/>
                        </a:schemeClr>
                      </a:solidFill>
                      <a:prstDash val="sysDash"/>
                      <a:round/>
                      <a:headEnd type="none" w="med" len="med"/>
                      <a:tailEnd type="none" w="med" len="med"/>
                    </a:lnL>
                  </a:tcPr>
                </a:tc>
                <a:tc>
                  <a:txBody>
                    <a:bodyPr/>
                    <a:lstStyle/>
                    <a:p>
                      <a:pPr algn="ctr"/>
                      <a:r>
                        <a:rPr lang="en-US" dirty="0" smtClean="0"/>
                        <a:t>*</a:t>
                      </a:r>
                      <a:endParaRPr lang="en-US" dirty="0"/>
                    </a:p>
                  </a:txBody>
                  <a:tcPr/>
                </a:tc>
                <a:extLst>
                  <a:ext uri="{0D108BD9-81ED-4DB2-BD59-A6C34878D82A}">
                    <a16:rowId xmlns:a16="http://schemas.microsoft.com/office/drawing/2014/main" val="540191196"/>
                  </a:ext>
                </a:extLst>
              </a:tr>
              <a:tr h="414219">
                <a:tc>
                  <a:txBody>
                    <a:bodyPr/>
                    <a:lstStyle/>
                    <a:p>
                      <a:pPr algn="r"/>
                      <a:r>
                        <a:rPr lang="en-US" dirty="0" smtClean="0">
                          <a:sym typeface="WP IconicSymbolsA" panose="05010101010101010101" pitchFamily="2" charset="2"/>
                        </a:rPr>
                        <a:t>   </a:t>
                      </a:r>
                      <a:r>
                        <a:rPr lang="en-US" dirty="0" smtClean="0"/>
                        <a:t>a</a:t>
                      </a:r>
                      <a:r>
                        <a:rPr lang="is-IS" dirty="0" smtClean="0"/>
                        <a:t>k.maʔ</a:t>
                      </a:r>
                      <a:endParaRPr lang="en-US" dirty="0"/>
                    </a:p>
                  </a:txBody>
                  <a:tcPr/>
                </a:tc>
                <a:tc>
                  <a:txBody>
                    <a:bodyPr/>
                    <a:lstStyle/>
                    <a:p>
                      <a:pPr algn="ctr"/>
                      <a:endParaRPr lang="en-US" dirty="0"/>
                    </a:p>
                  </a:txBody>
                  <a:tcPr/>
                </a:tc>
                <a:tc>
                  <a:txBody>
                    <a:bodyPr/>
                    <a:lstStyle/>
                    <a:p>
                      <a:pPr algn="ctr"/>
                      <a:r>
                        <a:rPr lang="en-US" dirty="0" smtClean="0"/>
                        <a:t>*</a:t>
                      </a:r>
                      <a:endParaRPr lang="en-US" dirty="0"/>
                    </a:p>
                  </a:txBody>
                  <a:tcPr>
                    <a:lnR w="12700" cap="flat" cmpd="sng" algn="ctr">
                      <a:solidFill>
                        <a:schemeClr val="tx1">
                          <a:lumMod val="50000"/>
                        </a:schemeClr>
                      </a:solidFill>
                      <a:prstDash val="sysDash"/>
                      <a:round/>
                      <a:headEnd type="none" w="med" len="med"/>
                      <a:tailEnd type="none" w="med" len="med"/>
                    </a:lnR>
                  </a:tcPr>
                </a:tc>
                <a:tc>
                  <a:txBody>
                    <a:bodyPr/>
                    <a:lstStyle/>
                    <a:p>
                      <a:pPr algn="ctr"/>
                      <a:r>
                        <a:rPr lang="en-US" dirty="0" smtClean="0"/>
                        <a:t>*</a:t>
                      </a:r>
                      <a:endParaRPr lang="en-US" dirty="0"/>
                    </a:p>
                  </a:txBody>
                  <a:tcPr>
                    <a:lnL w="12700" cap="flat" cmpd="sng" algn="ctr">
                      <a:solidFill>
                        <a:schemeClr val="tx1">
                          <a:lumMod val="50000"/>
                        </a:schemeClr>
                      </a:solidFill>
                      <a:prstDash val="sysDash"/>
                      <a:round/>
                      <a:headEnd type="none" w="med" len="med"/>
                      <a:tailEnd type="none" w="med" len="med"/>
                    </a:lnL>
                  </a:tcPr>
                </a:tc>
                <a:tc>
                  <a:txBody>
                    <a:bodyPr/>
                    <a:lstStyle/>
                    <a:p>
                      <a:pPr algn="ctr"/>
                      <a:r>
                        <a:rPr lang="en-US" dirty="0" smtClean="0"/>
                        <a:t>*</a:t>
                      </a:r>
                      <a:endParaRPr lang="en-US" dirty="0"/>
                    </a:p>
                  </a:txBody>
                  <a:tcPr/>
                </a:tc>
                <a:extLst>
                  <a:ext uri="{0D108BD9-81ED-4DB2-BD59-A6C34878D82A}">
                    <a16:rowId xmlns:a16="http://schemas.microsoft.com/office/drawing/2014/main" val="3456683811"/>
                  </a:ext>
                </a:extLst>
              </a:tr>
            </a:tbl>
          </a:graphicData>
        </a:graphic>
      </p:graphicFrame>
      <p:sp>
        <p:nvSpPr>
          <p:cNvPr id="7" name="Slide Number Placeholder 6"/>
          <p:cNvSpPr>
            <a:spLocks noGrp="1"/>
          </p:cNvSpPr>
          <p:nvPr>
            <p:ph type="sldNum" sz="quarter" idx="12"/>
          </p:nvPr>
        </p:nvSpPr>
        <p:spPr/>
        <p:txBody>
          <a:bodyPr/>
          <a:lstStyle/>
          <a:p>
            <a:fld id="{E303B61A-CF43-4AA6-ACE5-577A95EE3A23}" type="slidenum">
              <a:rPr lang="en-US" smtClean="0"/>
              <a:pPr/>
              <a:t>21</a:t>
            </a:fld>
            <a:endParaRPr lang="en-US" dirty="0"/>
          </a:p>
        </p:txBody>
      </p:sp>
    </p:spTree>
    <p:extLst>
      <p:ext uri="{BB962C8B-B14F-4D97-AF65-F5344CB8AC3E}">
        <p14:creationId xmlns:p14="http://schemas.microsoft.com/office/powerpoint/2010/main" val="142611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C: Principles of markedness in de Lacy (2006) (GIMF)</a:t>
            </a:r>
            <a:endParaRPr lang="en-US" dirty="0"/>
          </a:p>
        </p:txBody>
      </p:sp>
      <p:sp>
        <p:nvSpPr>
          <p:cNvPr id="3" name="Text Placeholder 2"/>
          <p:cNvSpPr>
            <a:spLocks noGrp="1"/>
          </p:cNvSpPr>
          <p:nvPr>
            <p:ph type="body" sz="quarter" idx="14"/>
          </p:nvPr>
        </p:nvSpPr>
        <p:spPr>
          <a:xfrm>
            <a:off x="576263" y="1261241"/>
            <a:ext cx="10915648" cy="4632435"/>
          </a:xfrm>
        </p:spPr>
        <p:txBody>
          <a:bodyPr>
            <a:normAutofit/>
          </a:bodyPr>
          <a:lstStyle/>
          <a:p>
            <a:r>
              <a:rPr lang="is-IS" dirty="0" smtClean="0"/>
              <a:t>Markedness conflation</a:t>
            </a:r>
          </a:p>
          <a:p>
            <a:pPr lvl="1"/>
            <a:r>
              <a:rPr lang="is-IS" dirty="0" smtClean="0"/>
              <a:t>If A &gt; B, does this mean:</a:t>
            </a:r>
          </a:p>
          <a:p>
            <a:pPr marL="0" indent="0">
              <a:buNone/>
            </a:pPr>
            <a:r>
              <a:rPr lang="is-IS" dirty="0"/>
              <a:t>		</a:t>
            </a:r>
            <a:r>
              <a:rPr lang="en-US" dirty="0" smtClean="0"/>
              <a:t>“A is more marked than B”</a:t>
            </a:r>
          </a:p>
          <a:p>
            <a:pPr marL="0" indent="0">
              <a:buNone/>
            </a:pPr>
            <a:r>
              <a:rPr lang="en-US" dirty="0"/>
              <a:t>	</a:t>
            </a:r>
            <a:r>
              <a:rPr lang="en-US" b="1" dirty="0" smtClean="0"/>
              <a:t>or</a:t>
            </a:r>
            <a:r>
              <a:rPr lang="en-US" dirty="0" smtClean="0"/>
              <a:t> “B is never more marked than A”?</a:t>
            </a:r>
          </a:p>
          <a:p>
            <a:pPr marL="0" indent="0">
              <a:buNone/>
            </a:pPr>
            <a:endParaRPr lang="is-IS" dirty="0" smtClean="0"/>
          </a:p>
          <a:p>
            <a:r>
              <a:rPr lang="is-IS" dirty="0" smtClean="0"/>
              <a:t>Conflation is a fairly complex topic</a:t>
            </a:r>
          </a:p>
          <a:p>
            <a:pPr lvl="1"/>
            <a:r>
              <a:rPr lang="is-IS" dirty="0" smtClean="0"/>
              <a:t>Avoid stressed [i] and [e] equally, even though stressed [e] is less marked than stressed [i]</a:t>
            </a:r>
          </a:p>
          <a:p>
            <a:pPr lvl="1"/>
            <a:endParaRPr lang="is-IS" dirty="0"/>
          </a:p>
          <a:p>
            <a:r>
              <a:rPr lang="is-IS" dirty="0" smtClean="0"/>
              <a:t>Conclusion: B is never more marked than A.</a:t>
            </a:r>
          </a:p>
          <a:p>
            <a:pPr lvl="1"/>
            <a:r>
              <a:rPr lang="is-IS" dirty="0" smtClean="0"/>
              <a:t>Perhaps we should represent markedness as: A ≥ B</a:t>
            </a:r>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Rectangle 3"/>
          <p:cNvSpPr/>
          <p:nvPr/>
        </p:nvSpPr>
        <p:spPr>
          <a:xfrm>
            <a:off x="5842565" y="3244334"/>
            <a:ext cx="506870" cy="369332"/>
          </a:xfrm>
          <a:prstGeom prst="rect">
            <a:avLst/>
          </a:prstGeom>
        </p:spPr>
        <p:txBody>
          <a:bodyPr wrap="none">
            <a:spAutoFit/>
          </a:bodyPr>
          <a:lstStyle/>
          <a:p>
            <a:r>
              <a:rPr lang="is-IS" dirty="0"/>
              <a:t>No</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5667837" y="3244334"/>
            <a:ext cx="856325" cy="369332"/>
          </a:xfrm>
          <a:prstGeom prst="rect">
            <a:avLst/>
          </a:prstGeom>
        </p:spPr>
        <p:txBody>
          <a:bodyPr wrap="none">
            <a:spAutoFit/>
          </a:bodyPr>
          <a:lstStyle/>
          <a:p>
            <a:r>
              <a:rPr lang="is-IS" dirty="0"/>
              <a:t>some </a:t>
            </a:r>
            <a:endParaRPr lang="en-US" dirty="0"/>
          </a:p>
        </p:txBody>
      </p:sp>
      <p:sp>
        <p:nvSpPr>
          <p:cNvPr id="6" name="Slide Number Placeholder 5"/>
          <p:cNvSpPr>
            <a:spLocks noGrp="1"/>
          </p:cNvSpPr>
          <p:nvPr>
            <p:ph type="sldNum" sz="quarter" idx="12"/>
          </p:nvPr>
        </p:nvSpPr>
        <p:spPr/>
        <p:txBody>
          <a:bodyPr/>
          <a:lstStyle/>
          <a:p>
            <a:fld id="{E303B61A-CF43-4AA6-ACE5-577A95EE3A23}" type="slidenum">
              <a:rPr lang="en-US" smtClean="0"/>
              <a:pPr/>
              <a:t>22</a:t>
            </a:fld>
            <a:endParaRPr lang="en-US" dirty="0"/>
          </a:p>
        </p:txBody>
      </p:sp>
    </p:spTree>
    <p:extLst>
      <p:ext uri="{BB962C8B-B14F-4D97-AF65-F5344CB8AC3E}">
        <p14:creationId xmlns:p14="http://schemas.microsoft.com/office/powerpoint/2010/main" val="116028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C: Principles of markedness in de Lacy (2006) (GIMF)</a:t>
            </a:r>
            <a:endParaRPr lang="en-US" dirty="0"/>
          </a:p>
        </p:txBody>
      </p:sp>
      <p:sp>
        <p:nvSpPr>
          <p:cNvPr id="3" name="Text Placeholder 2"/>
          <p:cNvSpPr>
            <a:spLocks noGrp="1"/>
          </p:cNvSpPr>
          <p:nvPr>
            <p:ph type="body" sz="quarter" idx="14"/>
          </p:nvPr>
        </p:nvSpPr>
        <p:spPr>
          <a:xfrm>
            <a:off x="576263" y="1261241"/>
            <a:ext cx="10915648" cy="4632435"/>
          </a:xfrm>
        </p:spPr>
        <p:txBody>
          <a:bodyPr>
            <a:normAutofit/>
          </a:bodyPr>
          <a:lstStyle/>
          <a:p>
            <a:r>
              <a:rPr lang="en-US" dirty="0" smtClean="0"/>
              <a:t>Summary</a:t>
            </a:r>
          </a:p>
          <a:p>
            <a:r>
              <a:rPr lang="en-US" dirty="0" smtClean="0"/>
              <a:t>(</a:t>
            </a:r>
            <a:r>
              <a:rPr lang="en-US" dirty="0"/>
              <a:t>a) </a:t>
            </a:r>
            <a:r>
              <a:rPr lang="en-US" dirty="0" smtClean="0"/>
              <a:t>Hierarchies are </a:t>
            </a:r>
            <a:r>
              <a:rPr lang="en-US" b="1" dirty="0" smtClean="0"/>
              <a:t>featural</a:t>
            </a:r>
            <a:r>
              <a:rPr lang="en-US" dirty="0"/>
              <a:t>, not </a:t>
            </a:r>
            <a:r>
              <a:rPr lang="en-US" dirty="0" smtClean="0"/>
              <a:t>segmental</a:t>
            </a:r>
          </a:p>
          <a:p>
            <a:pPr lvl="1"/>
            <a:r>
              <a:rPr lang="en-US" dirty="0" smtClean="0"/>
              <a:t>Therefore, we can expect some </a:t>
            </a:r>
            <a:r>
              <a:rPr lang="en-US" b="1" dirty="0" smtClean="0"/>
              <a:t>segmental markedness contradictions</a:t>
            </a:r>
            <a:endParaRPr lang="en-US" b="1" dirty="0"/>
          </a:p>
          <a:p>
            <a:endParaRPr lang="en-US" dirty="0" smtClean="0"/>
          </a:p>
          <a:p>
            <a:r>
              <a:rPr lang="en-US" dirty="0" smtClean="0"/>
              <a:t>(</a:t>
            </a:r>
            <a:r>
              <a:rPr lang="en-US" dirty="0"/>
              <a:t>b) Markedness reduction: </a:t>
            </a:r>
            <a:r>
              <a:rPr lang="en-US" dirty="0" smtClean="0">
                <a:sym typeface="Symbol" panose="05050102010706020507" pitchFamily="18" charset="2"/>
              </a:rPr>
              <a:t>A</a:t>
            </a:r>
            <a:r>
              <a:rPr lang="en-US" dirty="0" smtClean="0"/>
              <a:t>&gt;</a:t>
            </a:r>
            <a:r>
              <a:rPr lang="en-US" dirty="0" smtClean="0">
                <a:sym typeface="Symbol" panose="05050102010706020507" pitchFamily="18" charset="2"/>
              </a:rPr>
              <a:t>B</a:t>
            </a:r>
            <a:r>
              <a:rPr lang="en-US" dirty="0" smtClean="0"/>
              <a:t> </a:t>
            </a:r>
            <a:r>
              <a:rPr lang="en-US" dirty="0"/>
              <a:t>licenses </a:t>
            </a:r>
            <a:r>
              <a:rPr lang="en-US" dirty="0" smtClean="0"/>
              <a:t>/</a:t>
            </a:r>
            <a:r>
              <a:rPr lang="en-US" dirty="0" smtClean="0">
                <a:sym typeface="Symbol" panose="05050102010706020507" pitchFamily="18" charset="2"/>
              </a:rPr>
              <a:t>A</a:t>
            </a:r>
            <a:r>
              <a:rPr lang="en-US" dirty="0" smtClean="0"/>
              <a:t>/</a:t>
            </a:r>
            <a:r>
              <a:rPr lang="en-US" dirty="0">
                <a:sym typeface="Symbol" panose="05050102010706020507" pitchFamily="18" charset="2"/>
              </a:rPr>
              <a:t></a:t>
            </a:r>
            <a:r>
              <a:rPr lang="en-US" dirty="0" smtClean="0"/>
              <a:t>[</a:t>
            </a:r>
            <a:r>
              <a:rPr lang="en-US" dirty="0" smtClean="0">
                <a:sym typeface="Symbol" panose="05050102010706020507" pitchFamily="18" charset="2"/>
              </a:rPr>
              <a:t>B</a:t>
            </a:r>
            <a:r>
              <a:rPr lang="en-US" dirty="0" smtClean="0"/>
              <a:t>]</a:t>
            </a:r>
            <a:endParaRPr lang="en-US" dirty="0"/>
          </a:p>
          <a:p>
            <a:endParaRPr lang="en-US" dirty="0" smtClean="0"/>
          </a:p>
          <a:p>
            <a:r>
              <a:rPr lang="en-US" dirty="0" smtClean="0"/>
              <a:t>(</a:t>
            </a:r>
            <a:r>
              <a:rPr lang="en-US" dirty="0"/>
              <a:t>c) Markedness preservation: </a:t>
            </a:r>
            <a:r>
              <a:rPr lang="en-US" dirty="0" smtClean="0">
                <a:sym typeface="Symbol" panose="05050102010706020507" pitchFamily="18" charset="2"/>
              </a:rPr>
              <a:t>A</a:t>
            </a:r>
            <a:r>
              <a:rPr lang="en-US" dirty="0" smtClean="0"/>
              <a:t>&gt;</a:t>
            </a:r>
            <a:r>
              <a:rPr lang="en-US" dirty="0" smtClean="0">
                <a:sym typeface="Symbol" panose="05050102010706020507" pitchFamily="18" charset="2"/>
              </a:rPr>
              <a:t>B</a:t>
            </a:r>
            <a:r>
              <a:rPr lang="en-US" dirty="0" smtClean="0"/>
              <a:t> </a:t>
            </a:r>
            <a:r>
              <a:rPr lang="en-US" dirty="0"/>
              <a:t>licenses </a:t>
            </a:r>
            <a:r>
              <a:rPr lang="en-US" dirty="0" smtClean="0"/>
              <a:t>/</a:t>
            </a:r>
            <a:r>
              <a:rPr lang="en-US" dirty="0" smtClean="0">
                <a:sym typeface="Symbol" panose="05050102010706020507" pitchFamily="18" charset="2"/>
              </a:rPr>
              <a:t>A</a:t>
            </a:r>
            <a:r>
              <a:rPr lang="en-US" dirty="0" smtClean="0"/>
              <a:t>/</a:t>
            </a:r>
            <a:r>
              <a:rPr lang="en-US" dirty="0">
                <a:sym typeface="Symbol" panose="05050102010706020507" pitchFamily="18" charset="2"/>
              </a:rPr>
              <a:t></a:t>
            </a:r>
            <a:r>
              <a:rPr lang="en-US" dirty="0" smtClean="0"/>
              <a:t>[</a:t>
            </a:r>
            <a:r>
              <a:rPr lang="en-US" dirty="0" smtClean="0">
                <a:sym typeface="Symbol" panose="05050102010706020507" pitchFamily="18" charset="2"/>
              </a:rPr>
              <a:t>A</a:t>
            </a:r>
            <a:r>
              <a:rPr lang="en-US" dirty="0" smtClean="0"/>
              <a:t>] </a:t>
            </a:r>
            <a:r>
              <a:rPr lang="en-US" dirty="0"/>
              <a:t>even if </a:t>
            </a:r>
            <a:r>
              <a:rPr lang="en-US" dirty="0" smtClean="0"/>
              <a:t>/</a:t>
            </a:r>
            <a:r>
              <a:rPr lang="en-US" dirty="0" smtClean="0">
                <a:sym typeface="Symbol" panose="05050102010706020507" pitchFamily="18" charset="2"/>
              </a:rPr>
              <a:t>B</a:t>
            </a:r>
            <a:r>
              <a:rPr lang="en-US" dirty="0" smtClean="0"/>
              <a:t>/</a:t>
            </a:r>
            <a:r>
              <a:rPr lang="en-US" dirty="0">
                <a:sym typeface="Symbol" panose="05050102010706020507" pitchFamily="18" charset="2"/>
              </a:rPr>
              <a:t></a:t>
            </a:r>
            <a:r>
              <a:rPr lang="en-US" dirty="0" smtClean="0"/>
              <a:t>[</a:t>
            </a:r>
            <a:r>
              <a:rPr lang="en-US" dirty="0" smtClean="0">
                <a:sym typeface="Symbol" panose="05050102010706020507" pitchFamily="18" charset="2"/>
              </a:rPr>
              <a:t>B’</a:t>
            </a:r>
            <a:r>
              <a:rPr lang="en-US" dirty="0" smtClean="0"/>
              <a:t>]</a:t>
            </a:r>
            <a:endParaRPr lang="en-US" dirty="0"/>
          </a:p>
          <a:p>
            <a:endParaRPr lang="en-US" dirty="0" smtClean="0"/>
          </a:p>
          <a:p>
            <a:r>
              <a:rPr lang="en-US" dirty="0" smtClean="0"/>
              <a:t>(</a:t>
            </a:r>
            <a:r>
              <a:rPr lang="en-US" dirty="0"/>
              <a:t>d) Markedness conflation: </a:t>
            </a:r>
            <a:r>
              <a:rPr lang="en-US" dirty="0" smtClean="0">
                <a:sym typeface="Symbol" panose="05050102010706020507" pitchFamily="18" charset="2"/>
              </a:rPr>
              <a:t>AB</a:t>
            </a:r>
            <a:r>
              <a:rPr lang="en-US" dirty="0" smtClean="0"/>
              <a:t>, </a:t>
            </a:r>
            <a:r>
              <a:rPr lang="en-US" dirty="0"/>
              <a:t>not </a:t>
            </a:r>
            <a:r>
              <a:rPr lang="en-US" dirty="0" smtClean="0">
                <a:sym typeface="Symbol" panose="05050102010706020507" pitchFamily="18" charset="2"/>
              </a:rPr>
              <a:t>A</a:t>
            </a:r>
            <a:r>
              <a:rPr lang="en-US" dirty="0" smtClean="0"/>
              <a:t>&gt;</a:t>
            </a:r>
            <a:r>
              <a:rPr lang="en-US" dirty="0" smtClean="0">
                <a:sym typeface="Symbol" panose="05050102010706020507" pitchFamily="18" charset="2"/>
              </a:rPr>
              <a:t>B</a:t>
            </a:r>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Rectangle 3"/>
          <p:cNvSpPr/>
          <p:nvPr/>
        </p:nvSpPr>
        <p:spPr>
          <a:xfrm>
            <a:off x="5842565" y="3244334"/>
            <a:ext cx="506870" cy="369332"/>
          </a:xfrm>
          <a:prstGeom prst="rect">
            <a:avLst/>
          </a:prstGeom>
        </p:spPr>
        <p:txBody>
          <a:bodyPr wrap="none">
            <a:spAutoFit/>
          </a:bodyPr>
          <a:lstStyle/>
          <a:p>
            <a:r>
              <a:rPr lang="is-IS" dirty="0"/>
              <a:t>No</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5667837" y="3244334"/>
            <a:ext cx="856325" cy="369332"/>
          </a:xfrm>
          <a:prstGeom prst="rect">
            <a:avLst/>
          </a:prstGeom>
        </p:spPr>
        <p:txBody>
          <a:bodyPr wrap="none">
            <a:spAutoFit/>
          </a:bodyPr>
          <a:lstStyle/>
          <a:p>
            <a:r>
              <a:rPr lang="is-IS" dirty="0"/>
              <a:t>some </a:t>
            </a:r>
            <a:endParaRPr lang="en-US" dirty="0"/>
          </a:p>
        </p:txBody>
      </p:sp>
      <p:sp>
        <p:nvSpPr>
          <p:cNvPr id="6" name="Slide Number Placeholder 5"/>
          <p:cNvSpPr>
            <a:spLocks noGrp="1"/>
          </p:cNvSpPr>
          <p:nvPr>
            <p:ph type="sldNum" sz="quarter" idx="12"/>
          </p:nvPr>
        </p:nvSpPr>
        <p:spPr/>
        <p:txBody>
          <a:bodyPr/>
          <a:lstStyle/>
          <a:p>
            <a:fld id="{E303B61A-CF43-4AA6-ACE5-577A95EE3A23}" type="slidenum">
              <a:rPr lang="en-US" smtClean="0"/>
              <a:pPr/>
              <a:t>23</a:t>
            </a:fld>
            <a:endParaRPr lang="en-US" dirty="0"/>
          </a:p>
        </p:txBody>
      </p:sp>
    </p:spTree>
    <p:extLst>
      <p:ext uri="{BB962C8B-B14F-4D97-AF65-F5344CB8AC3E}">
        <p14:creationId xmlns:p14="http://schemas.microsoft.com/office/powerpoint/2010/main" val="126095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D: Is markedness universal and innate?</a:t>
            </a:r>
            <a:endParaRPr lang="en-US" dirty="0"/>
          </a:p>
        </p:txBody>
      </p:sp>
      <p:sp>
        <p:nvSpPr>
          <p:cNvPr id="3" name="Text Placeholder 2"/>
          <p:cNvSpPr>
            <a:spLocks noGrp="1"/>
          </p:cNvSpPr>
          <p:nvPr>
            <p:ph type="body" sz="quarter" idx="14"/>
          </p:nvPr>
        </p:nvSpPr>
        <p:spPr>
          <a:xfrm>
            <a:off x="576263" y="1261241"/>
            <a:ext cx="10915648" cy="5125704"/>
          </a:xfrm>
        </p:spPr>
        <p:txBody>
          <a:bodyPr>
            <a:normAutofit fontScale="92500" lnSpcReduction="20000"/>
          </a:bodyPr>
          <a:lstStyle/>
          <a:p>
            <a:r>
              <a:rPr lang="en-US" dirty="0" smtClean="0"/>
              <a:t>What does “Is markedness universal?” mean?</a:t>
            </a:r>
          </a:p>
          <a:p>
            <a:pPr lvl="1"/>
            <a:r>
              <a:rPr lang="en-US" dirty="0" smtClean="0"/>
              <a:t>deL06: Are feature value hierarchies and the computational mechanisms that refer to them (e.g. constraints) found in every </a:t>
            </a:r>
            <a:r>
              <a:rPr lang="en-US" dirty="0" err="1" smtClean="0"/>
              <a:t>PhM</a:t>
            </a:r>
            <a:r>
              <a:rPr lang="en-US" dirty="0" smtClean="0"/>
              <a:t>?</a:t>
            </a:r>
          </a:p>
          <a:p>
            <a:pPr lvl="1"/>
            <a:r>
              <a:rPr lang="en-US" dirty="0" smtClean="0"/>
              <a:t>Answer: Yes, otherwise there would be no universality of consequences</a:t>
            </a:r>
          </a:p>
          <a:p>
            <a:pPr marL="0" indent="0">
              <a:buNone/>
            </a:pPr>
            <a:endParaRPr lang="en-US" b="1" dirty="0"/>
          </a:p>
          <a:p>
            <a:r>
              <a:rPr lang="en-US" dirty="0" smtClean="0"/>
              <a:t>“Can we have </a:t>
            </a:r>
            <a:r>
              <a:rPr lang="en-US" dirty="0" err="1" smtClean="0"/>
              <a:t>markedness</a:t>
            </a:r>
            <a:r>
              <a:rPr lang="en-US" dirty="0" smtClean="0"/>
              <a:t> (i.e. </a:t>
            </a:r>
            <a:r>
              <a:rPr lang="en-US" dirty="0" err="1" smtClean="0"/>
              <a:t>PhM</a:t>
            </a:r>
            <a:r>
              <a:rPr lang="en-US" dirty="0" smtClean="0"/>
              <a:t> state asymmetries) without universal features?”</a:t>
            </a:r>
          </a:p>
          <a:p>
            <a:pPr lvl="1"/>
            <a:r>
              <a:rPr lang="en-US" dirty="0" smtClean="0"/>
              <a:t>No.</a:t>
            </a:r>
          </a:p>
          <a:p>
            <a:pPr lvl="1"/>
            <a:r>
              <a:rPr lang="en-US" dirty="0" smtClean="0"/>
              <a:t>It is not possible to have feature value hierarchies without having the features that they refer to.</a:t>
            </a:r>
          </a:p>
          <a:p>
            <a:endParaRPr lang="en-US" dirty="0"/>
          </a:p>
          <a:p>
            <a:r>
              <a:rPr lang="en-US" dirty="0" smtClean="0"/>
              <a:t>“If we have universal features, </a:t>
            </a:r>
            <a:r>
              <a:rPr lang="en-US" b="1" dirty="0" smtClean="0"/>
              <a:t>must</a:t>
            </a:r>
            <a:r>
              <a:rPr lang="en-US" dirty="0" smtClean="0"/>
              <a:t> we have universal markedness?”</a:t>
            </a:r>
          </a:p>
          <a:p>
            <a:pPr lvl="1"/>
            <a:r>
              <a:rPr lang="en-US" dirty="0" smtClean="0"/>
              <a:t>No.</a:t>
            </a:r>
          </a:p>
          <a:p>
            <a:pPr lvl="1"/>
            <a:r>
              <a:rPr lang="en-US" dirty="0" smtClean="0"/>
              <a:t>However, defining a theory that has </a:t>
            </a:r>
            <a:r>
              <a:rPr lang="en-US" b="1" dirty="0" smtClean="0"/>
              <a:t>no </a:t>
            </a:r>
            <a:r>
              <a:rPr lang="en-US" dirty="0" smtClean="0"/>
              <a:t>asymmetries </a:t>
            </a:r>
            <a:r>
              <a:rPr lang="en-US" b="1" dirty="0" smtClean="0"/>
              <a:t>anywhere</a:t>
            </a:r>
            <a:r>
              <a:rPr lang="en-US" dirty="0" smtClean="0"/>
              <a:t> is not trivial! </a:t>
            </a:r>
          </a:p>
          <a:p>
            <a:pPr lvl="1"/>
            <a:endParaRPr lang="en-US" dirty="0" smtClean="0"/>
          </a:p>
          <a:p>
            <a:r>
              <a:rPr lang="en-US" dirty="0" smtClean="0"/>
              <a:t>If someone says “The phonological module can do anything!”</a:t>
            </a:r>
          </a:p>
          <a:p>
            <a:pPr lvl="1"/>
            <a:r>
              <a:rPr lang="en-US" dirty="0" smtClean="0"/>
              <a:t>Ask “What is your </a:t>
            </a:r>
            <a:r>
              <a:rPr lang="en-US" dirty="0" err="1" smtClean="0"/>
              <a:t>PhM</a:t>
            </a:r>
            <a:r>
              <a:rPr lang="en-US" dirty="0" smtClean="0"/>
              <a:t> theory?”</a:t>
            </a:r>
          </a:p>
          <a:p>
            <a:endParaRPr lang="en-US" dirty="0" smtClean="0"/>
          </a:p>
          <a:p>
            <a:pPr lvl="1"/>
            <a:endParaRPr lang="en-US"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6" name="Slide Number Placeholder 5"/>
          <p:cNvSpPr>
            <a:spLocks noGrp="1"/>
          </p:cNvSpPr>
          <p:nvPr>
            <p:ph type="sldNum" sz="quarter" idx="12"/>
          </p:nvPr>
        </p:nvSpPr>
        <p:spPr/>
        <p:txBody>
          <a:bodyPr/>
          <a:lstStyle/>
          <a:p>
            <a:fld id="{E303B61A-CF43-4AA6-ACE5-577A95EE3A23}" type="slidenum">
              <a:rPr lang="en-US" smtClean="0"/>
              <a:pPr/>
              <a:t>24</a:t>
            </a:fld>
            <a:endParaRPr lang="en-US" dirty="0"/>
          </a:p>
        </p:txBody>
      </p:sp>
    </p:spTree>
    <p:extLst>
      <p:ext uri="{BB962C8B-B14F-4D97-AF65-F5344CB8AC3E}">
        <p14:creationId xmlns:p14="http://schemas.microsoft.com/office/powerpoint/2010/main" val="303007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E: Discovering markedness</a:t>
            </a:r>
            <a:endParaRPr lang="en-US" dirty="0"/>
          </a:p>
        </p:txBody>
      </p:sp>
      <p:sp>
        <p:nvSpPr>
          <p:cNvPr id="3" name="Text Placeholder 2"/>
          <p:cNvSpPr>
            <a:spLocks noGrp="1"/>
          </p:cNvSpPr>
          <p:nvPr>
            <p:ph type="body" sz="quarter" idx="14"/>
          </p:nvPr>
        </p:nvSpPr>
        <p:spPr>
          <a:xfrm>
            <a:off x="576263" y="1261241"/>
            <a:ext cx="10915648" cy="4632435"/>
          </a:xfrm>
        </p:spPr>
        <p:txBody>
          <a:bodyPr>
            <a:normAutofit/>
          </a:bodyPr>
          <a:lstStyle/>
          <a:p>
            <a:r>
              <a:rPr lang="en-US" dirty="0" smtClean="0"/>
              <a:t>Where do we get our evidence for the </a:t>
            </a:r>
            <a:r>
              <a:rPr lang="en-US" dirty="0" err="1" smtClean="0"/>
              <a:t>PhM</a:t>
            </a:r>
            <a:r>
              <a:rPr lang="en-US" dirty="0" smtClean="0"/>
              <a:t>?</a:t>
            </a:r>
          </a:p>
          <a:p>
            <a:endParaRPr lang="en-US" dirty="0" smtClean="0"/>
          </a:p>
          <a:p>
            <a:r>
              <a:rPr lang="en-US" dirty="0" smtClean="0"/>
              <a:t>Observations from ‘devices’</a:t>
            </a:r>
          </a:p>
          <a:p>
            <a:pPr lvl="1"/>
            <a:r>
              <a:rPr lang="en-US" dirty="0" smtClean="0"/>
              <a:t>Human perception (e.g. in fieldwork)</a:t>
            </a:r>
          </a:p>
          <a:p>
            <a:pPr lvl="1"/>
            <a:r>
              <a:rPr lang="en-US" dirty="0" smtClean="0"/>
              <a:t>Interpretation of spectrograms (by human or algorithm)</a:t>
            </a:r>
          </a:p>
          <a:p>
            <a:pPr lvl="1"/>
            <a:r>
              <a:rPr lang="en-US" dirty="0" smtClean="0"/>
              <a:t>Interpretation of grammars </a:t>
            </a:r>
          </a:p>
          <a:p>
            <a:pPr lvl="1"/>
            <a:r>
              <a:rPr lang="en-US" dirty="0" smtClean="0"/>
              <a:t>etc.</a:t>
            </a:r>
          </a:p>
          <a:p>
            <a:endParaRPr lang="en-US" dirty="0" smtClean="0"/>
          </a:p>
          <a:p>
            <a:r>
              <a:rPr lang="en-US" dirty="0" smtClean="0"/>
              <a:t>Problem: No device that sees </a:t>
            </a:r>
            <a:r>
              <a:rPr lang="en-US" dirty="0" err="1" smtClean="0"/>
              <a:t>PhM</a:t>
            </a:r>
            <a:r>
              <a:rPr lang="en-US" dirty="0" smtClean="0"/>
              <a:t> inputs/outputs </a:t>
            </a:r>
            <a:r>
              <a:rPr lang="en-US" b="1" dirty="0" smtClean="0"/>
              <a:t>directly</a:t>
            </a:r>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Rectangle 3"/>
          <p:cNvSpPr/>
          <p:nvPr/>
        </p:nvSpPr>
        <p:spPr>
          <a:xfrm>
            <a:off x="5842565" y="3244334"/>
            <a:ext cx="506870" cy="369332"/>
          </a:xfrm>
          <a:prstGeom prst="rect">
            <a:avLst/>
          </a:prstGeom>
        </p:spPr>
        <p:txBody>
          <a:bodyPr wrap="none">
            <a:spAutoFit/>
          </a:bodyPr>
          <a:lstStyle/>
          <a:p>
            <a:r>
              <a:rPr lang="is-IS" dirty="0"/>
              <a:t>No</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5667837" y="3244334"/>
            <a:ext cx="856325" cy="369332"/>
          </a:xfrm>
          <a:prstGeom prst="rect">
            <a:avLst/>
          </a:prstGeom>
        </p:spPr>
        <p:txBody>
          <a:bodyPr wrap="none">
            <a:spAutoFit/>
          </a:bodyPr>
          <a:lstStyle/>
          <a:p>
            <a:r>
              <a:rPr lang="is-IS" dirty="0"/>
              <a:t>some </a:t>
            </a:r>
            <a:endParaRPr lang="en-US" dirty="0"/>
          </a:p>
        </p:txBody>
      </p:sp>
      <p:sp>
        <p:nvSpPr>
          <p:cNvPr id="6" name="Slide Number Placeholder 5"/>
          <p:cNvSpPr>
            <a:spLocks noGrp="1"/>
          </p:cNvSpPr>
          <p:nvPr>
            <p:ph type="sldNum" sz="quarter" idx="12"/>
          </p:nvPr>
        </p:nvSpPr>
        <p:spPr/>
        <p:txBody>
          <a:bodyPr/>
          <a:lstStyle/>
          <a:p>
            <a:fld id="{E303B61A-CF43-4AA6-ACE5-577A95EE3A23}" type="slidenum">
              <a:rPr lang="en-US" smtClean="0"/>
              <a:pPr/>
              <a:t>25</a:t>
            </a:fld>
            <a:endParaRPr lang="en-US" dirty="0"/>
          </a:p>
        </p:txBody>
      </p:sp>
    </p:spTree>
    <p:extLst>
      <p:ext uri="{BB962C8B-B14F-4D97-AF65-F5344CB8AC3E}">
        <p14:creationId xmlns:p14="http://schemas.microsoft.com/office/powerpoint/2010/main" val="369280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9252" y="777188"/>
            <a:ext cx="8229600" cy="808038"/>
          </a:xfrm>
        </p:spPr>
        <p:txBody>
          <a:bodyPr>
            <a:normAutofit fontScale="90000"/>
          </a:bodyPr>
          <a:lstStyle/>
          <a:p>
            <a:r>
              <a:rPr lang="en-US" sz="2800" dirty="0">
                <a:solidFill>
                  <a:schemeClr val="bg1"/>
                </a:solidFill>
              </a:rPr>
              <a:t>Generative </a:t>
            </a:r>
            <a:r>
              <a:rPr lang="en-US" sz="2800" dirty="0" err="1">
                <a:solidFill>
                  <a:schemeClr val="bg1"/>
                </a:solidFill>
              </a:rPr>
              <a:t>PhM</a:t>
            </a:r>
            <a:r>
              <a:rPr lang="en-US" sz="2800" dirty="0">
                <a:solidFill>
                  <a:schemeClr val="bg1"/>
                </a:solidFill>
              </a:rPr>
              <a:t>-containing Theory and Devices</a:t>
            </a:r>
          </a:p>
        </p:txBody>
      </p:sp>
      <p:grpSp>
        <p:nvGrpSpPr>
          <p:cNvPr id="39" name="Group 38"/>
          <p:cNvGrpSpPr/>
          <p:nvPr/>
        </p:nvGrpSpPr>
        <p:grpSpPr>
          <a:xfrm>
            <a:off x="3150852" y="2659224"/>
            <a:ext cx="5486400" cy="3182124"/>
            <a:chOff x="1752600" y="1371600"/>
            <a:chExt cx="5486400" cy="3182124"/>
          </a:xfrm>
        </p:grpSpPr>
        <p:grpSp>
          <p:nvGrpSpPr>
            <p:cNvPr id="38" name="Group 37"/>
            <p:cNvGrpSpPr/>
            <p:nvPr/>
          </p:nvGrpSpPr>
          <p:grpSpPr>
            <a:xfrm>
              <a:off x="1752600" y="1371600"/>
              <a:ext cx="5486400" cy="3182124"/>
              <a:chOff x="1752600" y="1371600"/>
              <a:chExt cx="5486400" cy="3182124"/>
            </a:xfrm>
          </p:grpSpPr>
          <p:grpSp>
            <p:nvGrpSpPr>
              <p:cNvPr id="48130" name="Group 2"/>
              <p:cNvGrpSpPr>
                <a:grpSpLocks/>
              </p:cNvGrpSpPr>
              <p:nvPr/>
            </p:nvGrpSpPr>
            <p:grpSpPr bwMode="auto">
              <a:xfrm>
                <a:off x="1752600" y="1371600"/>
                <a:ext cx="5486400" cy="2955290"/>
                <a:chOff x="2710" y="2020"/>
                <a:chExt cx="6819" cy="4654"/>
              </a:xfrm>
            </p:grpSpPr>
            <p:sp>
              <p:nvSpPr>
                <p:cNvPr id="48131" name="Text Box 3"/>
                <p:cNvSpPr txBox="1">
                  <a:spLocks noChangeArrowheads="1"/>
                </p:cNvSpPr>
                <p:nvPr/>
              </p:nvSpPr>
              <p:spPr bwMode="auto">
                <a:xfrm>
                  <a:off x="2710" y="2020"/>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spcAft>
                      <a:spcPts val="1000"/>
                    </a:spcAft>
                  </a:pPr>
                  <a:endParaRPr lang="en-US" sz="1100">
                    <a:solidFill>
                      <a:schemeClr val="bg1"/>
                    </a:solidFill>
                    <a:latin typeface="Times New Roman" pitchFamily="18" charset="0"/>
                  </a:endParaRPr>
                </a:p>
                <a:p>
                  <a:pPr>
                    <a:spcAft>
                      <a:spcPts val="1000"/>
                    </a:spcAft>
                  </a:pPr>
                  <a:endParaRPr lang="en-US" sz="1100">
                    <a:solidFill>
                      <a:schemeClr val="bg1"/>
                    </a:solidFill>
                    <a:latin typeface="Times New Roman" pitchFamily="18" charset="0"/>
                  </a:endParaRPr>
                </a:p>
                <a:p>
                  <a:pPr>
                    <a:spcAft>
                      <a:spcPts val="1000"/>
                    </a:spcAft>
                  </a:pPr>
                  <a:endParaRPr lang="en-US" sz="1100">
                    <a:solidFill>
                      <a:schemeClr val="bg1"/>
                    </a:solidFill>
                    <a:latin typeface="Times New Roman" pitchFamily="18" charset="0"/>
                  </a:endParaRPr>
                </a:p>
                <a:p>
                  <a:pPr>
                    <a:spcAft>
                      <a:spcPts val="1000"/>
                    </a:spcAft>
                  </a:pPr>
                  <a:endParaRPr lang="en-US" sz="1100">
                    <a:solidFill>
                      <a:schemeClr val="bg1"/>
                    </a:solidFill>
                    <a:latin typeface="Times New Roman" pitchFamily="18" charset="0"/>
                  </a:endParaRPr>
                </a:p>
                <a:p>
                  <a:pPr>
                    <a:spcAft>
                      <a:spcPts val="1000"/>
                    </a:spcAft>
                  </a:pPr>
                  <a:endParaRPr lang="en-US" sz="1100">
                    <a:solidFill>
                      <a:schemeClr val="bg1"/>
                    </a:solidFill>
                    <a:latin typeface="Times New Roman" pitchFamily="18" charset="0"/>
                  </a:endParaRPr>
                </a:p>
                <a:p>
                  <a:endParaRPr lang="en-US" sz="1800">
                    <a:solidFill>
                      <a:schemeClr val="bg1"/>
                    </a:solidFill>
                    <a:latin typeface="Arial" pitchFamily="34" charset="0"/>
                  </a:endParaRPr>
                </a:p>
              </p:txBody>
            </p:sp>
            <p:sp>
              <p:nvSpPr>
                <p:cNvPr id="48132" name="Text Box 4"/>
                <p:cNvSpPr txBox="1">
                  <a:spLocks noChangeArrowheads="1"/>
                </p:cNvSpPr>
                <p:nvPr/>
              </p:nvSpPr>
              <p:spPr bwMode="auto">
                <a:xfrm>
                  <a:off x="4808" y="2297"/>
                  <a:ext cx="4533" cy="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sz="1800">
                    <a:solidFill>
                      <a:schemeClr val="bg1"/>
                    </a:solidFill>
                    <a:latin typeface="Arial" pitchFamily="34" charset="0"/>
                  </a:endParaRPr>
                </a:p>
              </p:txBody>
            </p:sp>
            <p:sp>
              <p:nvSpPr>
                <p:cNvPr id="48133" name="Text Box 5"/>
                <p:cNvSpPr txBox="1">
                  <a:spLocks noChangeArrowheads="1"/>
                </p:cNvSpPr>
                <p:nvPr/>
              </p:nvSpPr>
              <p:spPr bwMode="auto">
                <a:xfrm>
                  <a:off x="5421" y="2504"/>
                  <a:ext cx="1227"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spcAft>
                      <a:spcPts val="1000"/>
                    </a:spcAft>
                  </a:pPr>
                  <a:r>
                    <a:rPr lang="en-US" sz="1100">
                      <a:solidFill>
                        <a:schemeClr val="bg1"/>
                      </a:solidFill>
                      <a:latin typeface="Calibri" pitchFamily="34" charset="0"/>
                    </a:rPr>
                    <a:t>Lexicon</a:t>
                  </a:r>
                  <a:endParaRPr lang="en-US" sz="1800">
                    <a:solidFill>
                      <a:schemeClr val="bg1"/>
                    </a:solidFill>
                    <a:latin typeface="Arial" pitchFamily="34" charset="0"/>
                  </a:endParaRPr>
                </a:p>
              </p:txBody>
            </p:sp>
            <p:sp>
              <p:nvSpPr>
                <p:cNvPr id="48134" name="Text Box 6"/>
                <p:cNvSpPr txBox="1">
                  <a:spLocks noChangeArrowheads="1"/>
                </p:cNvSpPr>
                <p:nvPr/>
              </p:nvSpPr>
              <p:spPr bwMode="auto">
                <a:xfrm>
                  <a:off x="7312" y="2454"/>
                  <a:ext cx="1327" cy="4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spcAft>
                      <a:spcPts val="1000"/>
                    </a:spcAft>
                  </a:pPr>
                  <a:r>
                    <a:rPr lang="en-US" sz="1100">
                      <a:solidFill>
                        <a:schemeClr val="bg1"/>
                      </a:solidFill>
                      <a:latin typeface="Calibri" pitchFamily="34" charset="0"/>
                    </a:rPr>
                    <a:t>Syntax</a:t>
                  </a:r>
                  <a:endParaRPr lang="en-US" sz="1800">
                    <a:solidFill>
                      <a:schemeClr val="bg1"/>
                    </a:solidFill>
                    <a:latin typeface="Arial" pitchFamily="34" charset="0"/>
                  </a:endParaRPr>
                </a:p>
              </p:txBody>
            </p:sp>
            <p:sp>
              <p:nvSpPr>
                <p:cNvPr id="48135" name="Text Box 7"/>
                <p:cNvSpPr txBox="1">
                  <a:spLocks noChangeArrowheads="1"/>
                </p:cNvSpPr>
                <p:nvPr/>
              </p:nvSpPr>
              <p:spPr bwMode="auto">
                <a:xfrm>
                  <a:off x="3068" y="2297"/>
                  <a:ext cx="1440" cy="19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spcAft>
                      <a:spcPts val="1000"/>
                    </a:spcAft>
                  </a:pPr>
                  <a:r>
                    <a:rPr lang="en-US" sz="1100">
                      <a:solidFill>
                        <a:schemeClr val="bg1"/>
                      </a:solidFill>
                      <a:latin typeface="Calibri" pitchFamily="34" charset="0"/>
                    </a:rPr>
                    <a:t>Other cognitive influences (e.g. memory, attention)</a:t>
                  </a:r>
                  <a:endParaRPr lang="en-US" sz="1800">
                    <a:solidFill>
                      <a:schemeClr val="bg1"/>
                    </a:solidFill>
                    <a:latin typeface="Arial" pitchFamily="34" charset="0"/>
                  </a:endParaRPr>
                </a:p>
              </p:txBody>
            </p:sp>
            <p:cxnSp>
              <p:nvCxnSpPr>
                <p:cNvPr id="48136" name="AutoShape 8"/>
                <p:cNvCxnSpPr>
                  <a:cxnSpLocks noChangeShapeType="1"/>
                </p:cNvCxnSpPr>
                <p:nvPr/>
              </p:nvCxnSpPr>
              <p:spPr bwMode="auto">
                <a:xfrm flipH="1">
                  <a:off x="6436" y="2699"/>
                  <a:ext cx="876" cy="907"/>
                </a:xfrm>
                <a:prstGeom prst="straightConnector1">
                  <a:avLst/>
                </a:prstGeom>
                <a:noFill/>
                <a:ln w="9525">
                  <a:solidFill>
                    <a:srgbClr val="000000"/>
                  </a:solidFill>
                  <a:round/>
                  <a:headEnd/>
                  <a:tailEnd type="triangle" w="med" len="med"/>
                </a:ln>
              </p:spPr>
            </p:cxnSp>
            <p:cxnSp>
              <p:nvCxnSpPr>
                <p:cNvPr id="48137" name="AutoShape 9"/>
                <p:cNvCxnSpPr>
                  <a:cxnSpLocks noChangeShapeType="1"/>
                </p:cNvCxnSpPr>
                <p:nvPr/>
              </p:nvCxnSpPr>
              <p:spPr bwMode="auto">
                <a:xfrm>
                  <a:off x="5998" y="2917"/>
                  <a:ext cx="352" cy="689"/>
                </a:xfrm>
                <a:prstGeom prst="straightConnector1">
                  <a:avLst/>
                </a:prstGeom>
                <a:noFill/>
                <a:ln w="9525">
                  <a:solidFill>
                    <a:srgbClr val="000000"/>
                  </a:solidFill>
                  <a:round/>
                  <a:headEnd/>
                  <a:tailEnd type="triangle" w="med" len="med"/>
                </a:ln>
              </p:spPr>
            </p:cxnSp>
            <p:cxnSp>
              <p:nvCxnSpPr>
                <p:cNvPr id="48138" name="AutoShape 10"/>
                <p:cNvCxnSpPr>
                  <a:cxnSpLocks noChangeShapeType="1"/>
                </p:cNvCxnSpPr>
                <p:nvPr/>
              </p:nvCxnSpPr>
              <p:spPr bwMode="auto">
                <a:xfrm flipH="1">
                  <a:off x="6648" y="3268"/>
                  <a:ext cx="664" cy="338"/>
                </a:xfrm>
                <a:prstGeom prst="straightConnector1">
                  <a:avLst/>
                </a:prstGeom>
                <a:noFill/>
                <a:ln w="9525">
                  <a:solidFill>
                    <a:srgbClr val="000000"/>
                  </a:solidFill>
                  <a:round/>
                  <a:headEnd/>
                  <a:tailEnd type="triangle" w="med" len="med"/>
                </a:ln>
              </p:spPr>
            </p:cxnSp>
            <p:sp>
              <p:nvSpPr>
                <p:cNvPr id="48139" name="Text Box 11"/>
                <p:cNvSpPr txBox="1">
                  <a:spLocks noChangeArrowheads="1"/>
                </p:cNvSpPr>
                <p:nvPr/>
              </p:nvSpPr>
              <p:spPr bwMode="auto">
                <a:xfrm>
                  <a:off x="7312" y="3105"/>
                  <a:ext cx="1728"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spcAft>
                      <a:spcPts val="1000"/>
                    </a:spcAft>
                  </a:pPr>
                  <a:r>
                    <a:rPr lang="en-US" sz="1100">
                      <a:solidFill>
                        <a:schemeClr val="bg1"/>
                      </a:solidFill>
                      <a:latin typeface="Calibri" pitchFamily="34" charset="0"/>
                    </a:rPr>
                    <a:t>Morphology</a:t>
                  </a:r>
                  <a:endParaRPr lang="en-US" sz="1800">
                    <a:solidFill>
                      <a:schemeClr val="bg1"/>
                    </a:solidFill>
                    <a:latin typeface="Arial" pitchFamily="34" charset="0"/>
                  </a:endParaRPr>
                </a:p>
              </p:txBody>
            </p:sp>
            <p:sp>
              <p:nvSpPr>
                <p:cNvPr id="48140" name="Text Box 12"/>
                <p:cNvSpPr txBox="1">
                  <a:spLocks noChangeArrowheads="1"/>
                </p:cNvSpPr>
                <p:nvPr/>
              </p:nvSpPr>
              <p:spPr bwMode="auto">
                <a:xfrm>
                  <a:off x="5196" y="3606"/>
                  <a:ext cx="2730"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spcAft>
                      <a:spcPts val="1000"/>
                    </a:spcAft>
                  </a:pPr>
                  <a:r>
                    <a:rPr lang="en-US" sz="1100">
                      <a:solidFill>
                        <a:schemeClr val="bg1"/>
                      </a:solidFill>
                      <a:latin typeface="Calibri" pitchFamily="34" charset="0"/>
                    </a:rPr>
                    <a:t>Phonological Module</a:t>
                  </a:r>
                  <a:endParaRPr lang="en-US" sz="1800">
                    <a:solidFill>
                      <a:schemeClr val="bg1"/>
                    </a:solidFill>
                    <a:latin typeface="Arial" pitchFamily="34" charset="0"/>
                  </a:endParaRPr>
                </a:p>
              </p:txBody>
            </p:sp>
            <p:cxnSp>
              <p:nvCxnSpPr>
                <p:cNvPr id="48141" name="AutoShape 13"/>
                <p:cNvCxnSpPr>
                  <a:cxnSpLocks noChangeShapeType="1"/>
                </p:cNvCxnSpPr>
                <p:nvPr/>
              </p:nvCxnSpPr>
              <p:spPr bwMode="auto">
                <a:xfrm>
                  <a:off x="4508" y="3669"/>
                  <a:ext cx="300" cy="100"/>
                </a:xfrm>
                <a:prstGeom prst="straightConnector1">
                  <a:avLst/>
                </a:prstGeom>
                <a:noFill/>
                <a:ln w="9525">
                  <a:solidFill>
                    <a:srgbClr val="000000"/>
                  </a:solidFill>
                  <a:round/>
                  <a:headEnd/>
                  <a:tailEnd type="triangle" w="med" len="med"/>
                </a:ln>
              </p:spPr>
            </p:cxnSp>
            <p:cxnSp>
              <p:nvCxnSpPr>
                <p:cNvPr id="48142" name="AutoShape 14"/>
                <p:cNvCxnSpPr>
                  <a:cxnSpLocks noChangeShapeType="1"/>
                </p:cNvCxnSpPr>
                <p:nvPr/>
              </p:nvCxnSpPr>
              <p:spPr bwMode="auto">
                <a:xfrm>
                  <a:off x="6436" y="4050"/>
                  <a:ext cx="0" cy="308"/>
                </a:xfrm>
                <a:prstGeom prst="straightConnector1">
                  <a:avLst/>
                </a:prstGeom>
                <a:noFill/>
                <a:ln w="9525">
                  <a:solidFill>
                    <a:srgbClr val="000000"/>
                  </a:solidFill>
                  <a:round/>
                  <a:headEnd/>
                  <a:tailEnd type="triangle" w="med" len="med"/>
                </a:ln>
              </p:spPr>
            </p:cxnSp>
            <p:sp>
              <p:nvSpPr>
                <p:cNvPr id="48143" name="Text Box 15"/>
                <p:cNvSpPr txBox="1">
                  <a:spLocks noChangeArrowheads="1"/>
                </p:cNvSpPr>
                <p:nvPr/>
              </p:nvSpPr>
              <p:spPr bwMode="auto">
                <a:xfrm>
                  <a:off x="5196" y="4358"/>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spcAft>
                      <a:spcPts val="1000"/>
                    </a:spcAft>
                  </a:pPr>
                  <a:r>
                    <a:rPr lang="en-US" sz="1100">
                      <a:solidFill>
                        <a:schemeClr val="bg1"/>
                      </a:solidFill>
                      <a:latin typeface="Calibri" pitchFamily="34" charset="0"/>
                    </a:rPr>
                    <a:t>Phonetic Module</a:t>
                  </a:r>
                  <a:endParaRPr lang="en-US" sz="1800">
                    <a:solidFill>
                      <a:schemeClr val="bg1"/>
                    </a:solidFill>
                    <a:latin typeface="Arial" pitchFamily="34" charset="0"/>
                  </a:endParaRPr>
                </a:p>
              </p:txBody>
            </p:sp>
            <p:cxnSp>
              <p:nvCxnSpPr>
                <p:cNvPr id="48144" name="AutoShape 16"/>
                <p:cNvCxnSpPr>
                  <a:cxnSpLocks noChangeShapeType="1"/>
                </p:cNvCxnSpPr>
                <p:nvPr/>
              </p:nvCxnSpPr>
              <p:spPr bwMode="auto">
                <a:xfrm>
                  <a:off x="6436" y="4771"/>
                  <a:ext cx="0" cy="308"/>
                </a:xfrm>
                <a:prstGeom prst="straightConnector1">
                  <a:avLst/>
                </a:prstGeom>
                <a:noFill/>
                <a:ln w="9525">
                  <a:solidFill>
                    <a:srgbClr val="000000"/>
                  </a:solidFill>
                  <a:round/>
                  <a:headEnd/>
                  <a:tailEnd type="triangle" w="med" len="med"/>
                </a:ln>
              </p:spPr>
            </p:cxnSp>
            <p:sp>
              <p:nvSpPr>
                <p:cNvPr id="48145" name="Text Box 17"/>
                <p:cNvSpPr txBox="1">
                  <a:spLocks noChangeArrowheads="1"/>
                </p:cNvSpPr>
                <p:nvPr/>
              </p:nvSpPr>
              <p:spPr bwMode="auto">
                <a:xfrm>
                  <a:off x="5196" y="5071"/>
                  <a:ext cx="2730" cy="4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spcAft>
                      <a:spcPts val="1000"/>
                    </a:spcAft>
                  </a:pPr>
                  <a:r>
                    <a:rPr lang="en-US" sz="1100">
                      <a:solidFill>
                        <a:schemeClr val="bg1"/>
                      </a:solidFill>
                      <a:latin typeface="Calibri" pitchFamily="34" charset="0"/>
                    </a:rPr>
                    <a:t>Neuro-motor interface</a:t>
                  </a:r>
                  <a:endParaRPr lang="en-US" sz="1800">
                    <a:solidFill>
                      <a:schemeClr val="bg1"/>
                    </a:solidFill>
                    <a:latin typeface="Arial" pitchFamily="34" charset="0"/>
                  </a:endParaRPr>
                </a:p>
              </p:txBody>
            </p:sp>
            <p:cxnSp>
              <p:nvCxnSpPr>
                <p:cNvPr id="48146" name="AutoShape 18"/>
                <p:cNvCxnSpPr>
                  <a:cxnSpLocks noChangeShapeType="1"/>
                </p:cNvCxnSpPr>
                <p:nvPr/>
              </p:nvCxnSpPr>
              <p:spPr bwMode="auto">
                <a:xfrm>
                  <a:off x="6425" y="5472"/>
                  <a:ext cx="1" cy="350"/>
                </a:xfrm>
                <a:prstGeom prst="straightConnector1">
                  <a:avLst/>
                </a:prstGeom>
                <a:noFill/>
                <a:ln w="9525">
                  <a:solidFill>
                    <a:srgbClr val="000000"/>
                  </a:solidFill>
                  <a:round/>
                  <a:headEnd/>
                  <a:tailEnd type="triangle" w="med" len="med"/>
                </a:ln>
              </p:spPr>
            </p:cxnSp>
            <p:sp>
              <p:nvSpPr>
                <p:cNvPr id="48147" name="Text Box 19"/>
                <p:cNvSpPr txBox="1">
                  <a:spLocks noChangeArrowheads="1"/>
                </p:cNvSpPr>
                <p:nvPr/>
              </p:nvSpPr>
              <p:spPr bwMode="auto">
                <a:xfrm>
                  <a:off x="5196" y="5822"/>
                  <a:ext cx="2730" cy="4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spcAft>
                      <a:spcPts val="1000"/>
                    </a:spcAft>
                  </a:pPr>
                  <a:r>
                    <a:rPr lang="en-US" sz="1100">
                      <a:solidFill>
                        <a:schemeClr val="bg1"/>
                      </a:solidFill>
                      <a:latin typeface="Calibri" pitchFamily="34" charset="0"/>
                    </a:rPr>
                    <a:t>Articulators</a:t>
                  </a:r>
                  <a:endParaRPr lang="en-US" sz="1800">
                    <a:solidFill>
                      <a:schemeClr val="bg1"/>
                    </a:solidFill>
                    <a:latin typeface="Arial" pitchFamily="34" charset="0"/>
                  </a:endParaRPr>
                </a:p>
              </p:txBody>
            </p:sp>
            <p:cxnSp>
              <p:nvCxnSpPr>
                <p:cNvPr id="48148" name="AutoShape 20"/>
                <p:cNvCxnSpPr>
                  <a:cxnSpLocks noChangeShapeType="1"/>
                </p:cNvCxnSpPr>
                <p:nvPr/>
              </p:nvCxnSpPr>
              <p:spPr bwMode="auto">
                <a:xfrm>
                  <a:off x="6424" y="6222"/>
                  <a:ext cx="1" cy="452"/>
                </a:xfrm>
                <a:prstGeom prst="straightConnector1">
                  <a:avLst/>
                </a:prstGeom>
                <a:noFill/>
                <a:ln w="9525">
                  <a:solidFill>
                    <a:srgbClr val="000000"/>
                  </a:solidFill>
                  <a:round/>
                  <a:headEnd/>
                  <a:tailEnd type="triangle" w="med" len="med"/>
                </a:ln>
              </p:spPr>
            </p:cxnSp>
          </p:grpSp>
          <p:sp>
            <p:nvSpPr>
              <p:cNvPr id="37" name="TextBox 36"/>
              <p:cNvSpPr txBox="1"/>
              <p:nvPr/>
            </p:nvSpPr>
            <p:spPr>
              <a:xfrm>
                <a:off x="3962400" y="4276725"/>
                <a:ext cx="1736373" cy="276999"/>
              </a:xfrm>
              <a:prstGeom prst="rect">
                <a:avLst/>
              </a:prstGeom>
              <a:noFill/>
            </p:spPr>
            <p:txBody>
              <a:bodyPr wrap="none" rtlCol="0">
                <a:spAutoFit/>
              </a:bodyPr>
              <a:lstStyle/>
              <a:p>
                <a:r>
                  <a:rPr lang="en-US" sz="1200" dirty="0">
                    <a:solidFill>
                      <a:schemeClr val="bg1"/>
                    </a:solidFill>
                  </a:rPr>
                  <a:t>Transmission medium</a:t>
                </a:r>
                <a:endParaRPr lang="en-US" dirty="0">
                  <a:solidFill>
                    <a:schemeClr val="bg1"/>
                  </a:solidFill>
                </a:endParaRPr>
              </a:p>
            </p:txBody>
          </p:sp>
        </p:grpSp>
        <p:sp>
          <p:nvSpPr>
            <p:cNvPr id="36" name="Oval 35"/>
            <p:cNvSpPr/>
            <p:nvPr/>
          </p:nvSpPr>
          <p:spPr>
            <a:xfrm>
              <a:off x="3276600" y="2209800"/>
              <a:ext cx="29718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3" name="TextBox 2"/>
          <p:cNvSpPr txBox="1"/>
          <p:nvPr/>
        </p:nvSpPr>
        <p:spPr>
          <a:xfrm>
            <a:off x="3036726" y="2316632"/>
            <a:ext cx="997389" cy="369332"/>
          </a:xfrm>
          <a:prstGeom prst="rect">
            <a:avLst/>
          </a:prstGeom>
          <a:noFill/>
        </p:spPr>
        <p:txBody>
          <a:bodyPr wrap="none" rtlCol="0">
            <a:spAutoFit/>
          </a:bodyPr>
          <a:lstStyle/>
          <a:p>
            <a:r>
              <a:rPr lang="en-US" dirty="0">
                <a:solidFill>
                  <a:schemeClr val="bg1"/>
                </a:solidFill>
              </a:rPr>
              <a:t>Human</a:t>
            </a:r>
          </a:p>
        </p:txBody>
      </p:sp>
      <p:sp>
        <p:nvSpPr>
          <p:cNvPr id="4" name="TextBox 3"/>
          <p:cNvSpPr txBox="1"/>
          <p:nvPr/>
        </p:nvSpPr>
        <p:spPr>
          <a:xfrm>
            <a:off x="8373977" y="2711877"/>
            <a:ext cx="731290" cy="369332"/>
          </a:xfrm>
          <a:prstGeom prst="rect">
            <a:avLst/>
          </a:prstGeom>
          <a:noFill/>
        </p:spPr>
        <p:txBody>
          <a:bodyPr wrap="none" rtlCol="0">
            <a:spAutoFit/>
          </a:bodyPr>
          <a:lstStyle/>
          <a:p>
            <a:r>
              <a:rPr lang="en-US" dirty="0">
                <a:solidFill>
                  <a:schemeClr val="bg1"/>
                </a:solidFill>
              </a:rPr>
              <a:t>Brain</a:t>
            </a:r>
          </a:p>
        </p:txBody>
      </p:sp>
      <p:sp>
        <p:nvSpPr>
          <p:cNvPr id="5" name="TextBox 4"/>
          <p:cNvSpPr txBox="1"/>
          <p:nvPr/>
        </p:nvSpPr>
        <p:spPr>
          <a:xfrm>
            <a:off x="7646653" y="5540322"/>
            <a:ext cx="3100529" cy="369332"/>
          </a:xfrm>
          <a:prstGeom prst="rect">
            <a:avLst/>
          </a:prstGeom>
          <a:noFill/>
        </p:spPr>
        <p:txBody>
          <a:bodyPr wrap="none" rtlCol="0">
            <a:spAutoFit/>
          </a:bodyPr>
          <a:lstStyle/>
          <a:p>
            <a:r>
              <a:rPr lang="en-US" sz="1800" dirty="0">
                <a:solidFill>
                  <a:schemeClr val="bg1"/>
                </a:solidFill>
              </a:rPr>
              <a:t>Articulator state detectors</a:t>
            </a:r>
          </a:p>
        </p:txBody>
      </p:sp>
      <p:sp>
        <p:nvSpPr>
          <p:cNvPr id="6" name="TextBox 5"/>
          <p:cNvSpPr txBox="1"/>
          <p:nvPr/>
        </p:nvSpPr>
        <p:spPr>
          <a:xfrm>
            <a:off x="2018522" y="1744824"/>
            <a:ext cx="5793574" cy="400110"/>
          </a:xfrm>
          <a:prstGeom prst="rect">
            <a:avLst/>
          </a:prstGeom>
          <a:noFill/>
        </p:spPr>
        <p:txBody>
          <a:bodyPr wrap="none" rtlCol="0">
            <a:spAutoFit/>
          </a:bodyPr>
          <a:lstStyle/>
          <a:p>
            <a:r>
              <a:rPr lang="en-US" sz="2000" dirty="0">
                <a:solidFill>
                  <a:schemeClr val="bg1"/>
                </a:solidFill>
              </a:rPr>
              <a:t>For </a:t>
            </a:r>
            <a:r>
              <a:rPr lang="en-US" sz="2000" i="1" dirty="0">
                <a:solidFill>
                  <a:schemeClr val="bg1"/>
                </a:solidFill>
              </a:rPr>
              <a:t>some</a:t>
            </a:r>
            <a:r>
              <a:rPr lang="en-US" sz="2000" dirty="0">
                <a:solidFill>
                  <a:schemeClr val="bg1"/>
                </a:solidFill>
              </a:rPr>
              <a:t> human, </a:t>
            </a:r>
            <a:r>
              <a:rPr lang="en-US" sz="2000" i="1" dirty="0">
                <a:solidFill>
                  <a:schemeClr val="bg1"/>
                </a:solidFill>
              </a:rPr>
              <a:t>some</a:t>
            </a:r>
            <a:r>
              <a:rPr lang="en-US" sz="2000" dirty="0">
                <a:solidFill>
                  <a:schemeClr val="bg1"/>
                </a:solidFill>
              </a:rPr>
              <a:t> </a:t>
            </a:r>
            <a:r>
              <a:rPr lang="en-US" sz="2000" dirty="0" err="1">
                <a:solidFill>
                  <a:schemeClr val="bg1"/>
                </a:solidFill>
              </a:rPr>
              <a:t>PhM</a:t>
            </a:r>
            <a:r>
              <a:rPr lang="en-US" sz="2000" dirty="0">
                <a:solidFill>
                  <a:schemeClr val="bg1"/>
                </a:solidFill>
              </a:rPr>
              <a:t>, in </a:t>
            </a:r>
            <a:r>
              <a:rPr lang="en-US" sz="2000" i="1" dirty="0">
                <a:solidFill>
                  <a:schemeClr val="bg1"/>
                </a:solidFill>
              </a:rPr>
              <a:t>some state …</a:t>
            </a:r>
            <a:endParaRPr lang="en-US" sz="2000" dirty="0">
              <a:solidFill>
                <a:schemeClr val="bg1"/>
              </a:solidFill>
            </a:endParaRPr>
          </a:p>
        </p:txBody>
      </p:sp>
      <p:cxnSp>
        <p:nvCxnSpPr>
          <p:cNvPr id="8" name="Straight Arrow Connector 7"/>
          <p:cNvCxnSpPr>
            <a:stCxn id="5" idx="1"/>
          </p:cNvCxnSpPr>
          <p:nvPr/>
        </p:nvCxnSpPr>
        <p:spPr>
          <a:xfrm flipH="1" flipV="1">
            <a:off x="6586390" y="5323804"/>
            <a:ext cx="1060263" cy="401185"/>
          </a:xfrm>
          <a:prstGeom prst="straightConnector1">
            <a:avLst/>
          </a:prstGeom>
          <a:ln w="444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508728" y="6109298"/>
            <a:ext cx="5591595" cy="369332"/>
          </a:xfrm>
          <a:prstGeom prst="rect">
            <a:avLst/>
          </a:prstGeom>
          <a:noFill/>
        </p:spPr>
        <p:txBody>
          <a:bodyPr wrap="none" rtlCol="0">
            <a:spAutoFit/>
          </a:bodyPr>
          <a:lstStyle/>
          <a:p>
            <a:r>
              <a:rPr lang="en-US" sz="1800" dirty="0">
                <a:solidFill>
                  <a:schemeClr val="bg1"/>
                </a:solidFill>
              </a:rPr>
              <a:t>Acoustic perceptual devices (Human, Machine)</a:t>
            </a:r>
            <a:endParaRPr lang="en-US" dirty="0">
              <a:solidFill>
                <a:schemeClr val="bg1"/>
              </a:solidFill>
            </a:endParaRPr>
          </a:p>
        </p:txBody>
      </p:sp>
      <p:cxnSp>
        <p:nvCxnSpPr>
          <p:cNvPr id="46" name="Straight Arrow Connector 45"/>
          <p:cNvCxnSpPr/>
          <p:nvPr/>
        </p:nvCxnSpPr>
        <p:spPr>
          <a:xfrm flipV="1">
            <a:off x="4257980" y="5795182"/>
            <a:ext cx="1538317" cy="366404"/>
          </a:xfrm>
          <a:prstGeom prst="straightConnector1">
            <a:avLst/>
          </a:prstGeom>
          <a:ln w="444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55CC9F24-809F-4585-8086-C46ABB16CD01}" type="slidenum">
              <a:rPr lang="en-US" smtClean="0"/>
              <a:t>26</a:t>
            </a:fld>
            <a:endParaRPr lang="en-US"/>
          </a:p>
        </p:txBody>
      </p:sp>
    </p:spTree>
    <p:custDataLst>
      <p:tags r:id="rId1"/>
    </p:custDataLst>
    <p:extLst>
      <p:ext uri="{BB962C8B-B14F-4D97-AF65-F5344CB8AC3E}">
        <p14:creationId xmlns:p14="http://schemas.microsoft.com/office/powerpoint/2010/main" val="4113902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E: Discovering markedness: The cognitive contribution</a:t>
            </a:r>
            <a:endParaRPr lang="en-US" dirty="0"/>
          </a:p>
        </p:txBody>
      </p:sp>
      <p:sp>
        <p:nvSpPr>
          <p:cNvPr id="3" name="Text Placeholder 2"/>
          <p:cNvSpPr>
            <a:spLocks noGrp="1"/>
          </p:cNvSpPr>
          <p:nvPr>
            <p:ph type="body" sz="quarter" idx="14"/>
          </p:nvPr>
        </p:nvSpPr>
        <p:spPr>
          <a:xfrm>
            <a:off x="576264" y="1261242"/>
            <a:ext cx="10230282" cy="2352424"/>
          </a:xfrm>
        </p:spPr>
        <p:txBody>
          <a:bodyPr>
            <a:normAutofit fontScale="92500" lnSpcReduction="20000"/>
          </a:bodyPr>
          <a:lstStyle/>
          <a:p>
            <a:r>
              <a:rPr lang="en-US" dirty="0" smtClean="0"/>
              <a:t>For any observation:</a:t>
            </a:r>
          </a:p>
          <a:p>
            <a:pPr lvl="1"/>
            <a:r>
              <a:rPr lang="en-US" dirty="0" smtClean="0"/>
              <a:t>what is the contribution of the </a:t>
            </a:r>
            <a:r>
              <a:rPr lang="en-US" dirty="0" err="1" smtClean="0"/>
              <a:t>PhM</a:t>
            </a:r>
            <a:r>
              <a:rPr lang="en-US" dirty="0" smtClean="0"/>
              <a:t>?</a:t>
            </a:r>
          </a:p>
          <a:p>
            <a:pPr lvl="1"/>
            <a:r>
              <a:rPr lang="en-US" dirty="0" smtClean="0"/>
              <a:t>what is the contribution of other modules/mechanisms?</a:t>
            </a:r>
          </a:p>
          <a:p>
            <a:endParaRPr lang="en-US" dirty="0"/>
          </a:p>
          <a:p>
            <a:r>
              <a:rPr lang="en-US" dirty="0" smtClean="0"/>
              <a:t>Example: /</a:t>
            </a:r>
            <a:r>
              <a:rPr lang="is-IS" dirty="0" smtClean="0"/>
              <a:t>ʔ</a:t>
            </a:r>
            <a:r>
              <a:rPr lang="en-US" dirty="0" smtClean="0"/>
              <a:t>/ transference </a:t>
            </a:r>
          </a:p>
          <a:p>
            <a:pPr lvl="1"/>
            <a:r>
              <a:rPr lang="is-IS" dirty="0" smtClean="0"/>
              <a:t>We deduce that there is an input /</a:t>
            </a:r>
            <a:r>
              <a:rPr lang="is-IS" sz="2800" dirty="0" smtClean="0">
                <a:latin typeface="Calibri" panose="020F0502020204030204" pitchFamily="34" charset="0"/>
                <a:cs typeface="Calibri" panose="020F0502020204030204" pitchFamily="34" charset="0"/>
              </a:rPr>
              <a:t>paʔ</a:t>
            </a:r>
            <a:r>
              <a:rPr lang="is-IS" dirty="0" smtClean="0"/>
              <a:t>/, yet detect </a:t>
            </a:r>
            <a:r>
              <a:rPr lang="is-IS" dirty="0" smtClean="0">
                <a:latin typeface="Century Gothic" panose="020B0502020202020204" pitchFamily="34" charset="0"/>
              </a:rPr>
              <a:t>«</a:t>
            </a:r>
            <a:r>
              <a:rPr lang="en-US" sz="2800" dirty="0" smtClean="0">
                <a:latin typeface="Calibri" panose="020F0502020204030204" pitchFamily="34" charset="0"/>
                <a:cs typeface="Calibri" panose="020F0502020204030204" pitchFamily="34" charset="0"/>
              </a:rPr>
              <a:t>pa̰</a:t>
            </a:r>
            <a:r>
              <a:rPr lang="is-IS" dirty="0" smtClean="0">
                <a:latin typeface="Century Gothic" panose="020B0502020202020204" pitchFamily="34" charset="0"/>
              </a:rPr>
              <a:t>»</a:t>
            </a:r>
          </a:p>
          <a:p>
            <a:endParaRPr lang="en-US" dirty="0" smtClean="0"/>
          </a:p>
          <a:p>
            <a:endParaRPr lang="en-US" dirty="0"/>
          </a:p>
          <a:p>
            <a:endParaRPr lang="en-US" dirty="0" smtClean="0"/>
          </a:p>
          <a:p>
            <a:endParaRPr lang="en-US" dirty="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Rectangle 3"/>
          <p:cNvSpPr/>
          <p:nvPr/>
        </p:nvSpPr>
        <p:spPr>
          <a:xfrm>
            <a:off x="5842565" y="3244334"/>
            <a:ext cx="506870" cy="369332"/>
          </a:xfrm>
          <a:prstGeom prst="rect">
            <a:avLst/>
          </a:prstGeom>
        </p:spPr>
        <p:txBody>
          <a:bodyPr wrap="none">
            <a:spAutoFit/>
          </a:bodyPr>
          <a:lstStyle/>
          <a:p>
            <a:r>
              <a:rPr lang="is-IS" dirty="0"/>
              <a:t>No</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5667837" y="3244334"/>
            <a:ext cx="856325" cy="369332"/>
          </a:xfrm>
          <a:prstGeom prst="rect">
            <a:avLst/>
          </a:prstGeom>
        </p:spPr>
        <p:txBody>
          <a:bodyPr wrap="none">
            <a:spAutoFit/>
          </a:bodyPr>
          <a:lstStyle/>
          <a:p>
            <a:r>
              <a:rPr lang="is-IS" dirty="0"/>
              <a:t>some </a:t>
            </a:r>
            <a:endParaRPr lang="en-US" dirty="0"/>
          </a:p>
        </p:txBody>
      </p:sp>
      <p:sp>
        <p:nvSpPr>
          <p:cNvPr id="7" name="Slide Number Placeholder 6"/>
          <p:cNvSpPr>
            <a:spLocks noGrp="1"/>
          </p:cNvSpPr>
          <p:nvPr>
            <p:ph type="sldNum" sz="quarter" idx="12"/>
          </p:nvPr>
        </p:nvSpPr>
        <p:spPr/>
        <p:txBody>
          <a:bodyPr/>
          <a:lstStyle/>
          <a:p>
            <a:fld id="{E303B61A-CF43-4AA6-ACE5-577A95EE3A23}" type="slidenum">
              <a:rPr lang="en-US" smtClean="0"/>
              <a:pPr/>
              <a:t>27</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471250040"/>
              </p:ext>
            </p:extLst>
          </p:nvPr>
        </p:nvGraphicFramePr>
        <p:xfrm>
          <a:off x="979054" y="3806931"/>
          <a:ext cx="8128000" cy="2473960"/>
        </p:xfrm>
        <a:graphic>
          <a:graphicData uri="http://schemas.openxmlformats.org/drawingml/2006/table">
            <a:tbl>
              <a:tblPr firstRow="1" bandRow="1">
                <a:tableStyleId>{D7AC3CCA-C797-4891-BE02-D94E43425B78}</a:tableStyleId>
              </a:tblPr>
              <a:tblGrid>
                <a:gridCol w="2032000">
                  <a:extLst>
                    <a:ext uri="{9D8B030D-6E8A-4147-A177-3AD203B41FA5}">
                      <a16:colId xmlns:a16="http://schemas.microsoft.com/office/drawing/2014/main" val="875117301"/>
                    </a:ext>
                  </a:extLst>
                </a:gridCol>
                <a:gridCol w="2032000">
                  <a:extLst>
                    <a:ext uri="{9D8B030D-6E8A-4147-A177-3AD203B41FA5}">
                      <a16:colId xmlns:a16="http://schemas.microsoft.com/office/drawing/2014/main" val="1331482718"/>
                    </a:ext>
                  </a:extLst>
                </a:gridCol>
                <a:gridCol w="2032000">
                  <a:extLst>
                    <a:ext uri="{9D8B030D-6E8A-4147-A177-3AD203B41FA5}">
                      <a16:colId xmlns:a16="http://schemas.microsoft.com/office/drawing/2014/main" val="1307144473"/>
                    </a:ext>
                  </a:extLst>
                </a:gridCol>
                <a:gridCol w="2032000">
                  <a:extLst>
                    <a:ext uri="{9D8B030D-6E8A-4147-A177-3AD203B41FA5}">
                      <a16:colId xmlns:a16="http://schemas.microsoft.com/office/drawing/2014/main" val="3920701781"/>
                    </a:ext>
                  </a:extLst>
                </a:gridCol>
              </a:tblGrid>
              <a:tr h="370840">
                <a:tc>
                  <a:txBody>
                    <a:bodyPr/>
                    <a:lstStyle/>
                    <a:p>
                      <a:endParaRPr lang="en-US" dirty="0"/>
                    </a:p>
                  </a:txBody>
                  <a:tcPr/>
                </a:tc>
                <a:tc>
                  <a:txBody>
                    <a:bodyPr/>
                    <a:lstStyle/>
                    <a:p>
                      <a:pPr algn="ctr"/>
                      <a:r>
                        <a:rPr lang="en-US" dirty="0" smtClean="0"/>
                        <a:t>Option A</a:t>
                      </a:r>
                      <a:endParaRPr lang="en-US" dirty="0"/>
                    </a:p>
                  </a:txBody>
                  <a:tcPr/>
                </a:tc>
                <a:tc>
                  <a:txBody>
                    <a:bodyPr/>
                    <a:lstStyle/>
                    <a:p>
                      <a:pPr algn="ctr"/>
                      <a:r>
                        <a:rPr lang="en-US" dirty="0" smtClean="0"/>
                        <a:t>Option B</a:t>
                      </a:r>
                      <a:endParaRPr lang="en-US" dirty="0"/>
                    </a:p>
                  </a:txBody>
                  <a:tcPr/>
                </a:tc>
                <a:tc>
                  <a:txBody>
                    <a:bodyPr/>
                    <a:lstStyle/>
                    <a:p>
                      <a:pPr algn="ctr"/>
                      <a:r>
                        <a:rPr lang="en-US" dirty="0" smtClean="0"/>
                        <a:t>Option C</a:t>
                      </a:r>
                      <a:endParaRPr lang="en-US" dirty="0"/>
                    </a:p>
                  </a:txBody>
                  <a:tcPr/>
                </a:tc>
                <a:extLst>
                  <a:ext uri="{0D108BD9-81ED-4DB2-BD59-A6C34878D82A}">
                    <a16:rowId xmlns:a16="http://schemas.microsoft.com/office/drawing/2014/main" val="1006442096"/>
                  </a:ext>
                </a:extLst>
              </a:tr>
              <a:tr h="370840">
                <a:tc>
                  <a:txBody>
                    <a:bodyPr/>
                    <a:lstStyle/>
                    <a:p>
                      <a:r>
                        <a:rPr lang="en-US" dirty="0" err="1" smtClean="0"/>
                        <a:t>PhM</a:t>
                      </a:r>
                      <a:r>
                        <a:rPr lang="en-US" dirty="0" smtClean="0"/>
                        <a:t> input</a:t>
                      </a:r>
                      <a:endParaRPr lang="en-US" dirty="0"/>
                    </a:p>
                  </a:txBody>
                  <a:tcPr/>
                </a:tc>
                <a:tc>
                  <a:txBody>
                    <a:bodyPr/>
                    <a:lstStyle/>
                    <a:p>
                      <a:pPr algn="ctr"/>
                      <a:r>
                        <a:rPr lang="is-IS" sz="2600" dirty="0" smtClean="0">
                          <a:latin typeface="Calibri" panose="020F0502020204030204" pitchFamily="34" charset="0"/>
                          <a:cs typeface="Calibri" panose="020F0502020204030204" pitchFamily="34" charset="0"/>
                        </a:rPr>
                        <a:t>/ paʔ /</a:t>
                      </a:r>
                      <a:endParaRPr lang="en-US" sz="2600" dirty="0">
                        <a:latin typeface="Calibri" panose="020F0502020204030204" pitchFamily="34" charset="0"/>
                        <a:cs typeface="Calibri" panose="020F0502020204030204" pitchFamily="34" charset="0"/>
                      </a:endParaRPr>
                    </a:p>
                  </a:txBody>
                  <a:tcPr/>
                </a:tc>
                <a:tc>
                  <a:txBody>
                    <a:bodyPr/>
                    <a:lstStyle/>
                    <a:p>
                      <a:pPr algn="ctr"/>
                      <a:r>
                        <a:rPr lang="is-IS" sz="2600" dirty="0" smtClean="0">
                          <a:latin typeface="Calibri" panose="020F0502020204030204" pitchFamily="34" charset="0"/>
                          <a:cs typeface="Calibri" panose="020F0502020204030204" pitchFamily="34" charset="0"/>
                        </a:rPr>
                        <a:t>/ paʔ /</a:t>
                      </a:r>
                      <a:endParaRPr lang="en-US" sz="2600" dirty="0">
                        <a:latin typeface="Calibri" panose="020F0502020204030204" pitchFamily="34" charset="0"/>
                        <a:cs typeface="Calibri" panose="020F0502020204030204" pitchFamily="34" charset="0"/>
                      </a:endParaRPr>
                    </a:p>
                  </a:txBody>
                  <a:tcPr/>
                </a:tc>
                <a:tc>
                  <a:txBody>
                    <a:bodyPr/>
                    <a:lstStyle/>
                    <a:p>
                      <a:pPr algn="ctr"/>
                      <a:r>
                        <a:rPr lang="is-IS" sz="2600" dirty="0" smtClean="0">
                          <a:latin typeface="Calibri" panose="020F0502020204030204" pitchFamily="34" charset="0"/>
                          <a:cs typeface="Calibri" panose="020F0502020204030204" pitchFamily="34" charset="0"/>
                        </a:rPr>
                        <a:t>/ paʔ /</a:t>
                      </a:r>
                      <a:endParaRPr lang="en-US" sz="2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27350429"/>
                  </a:ext>
                </a:extLst>
              </a:tr>
              <a:tr h="370840">
                <a:tc>
                  <a:txBody>
                    <a:bodyPr/>
                    <a:lstStyle/>
                    <a:p>
                      <a:r>
                        <a:rPr lang="en-US" dirty="0" err="1" smtClean="0"/>
                        <a:t>PhM</a:t>
                      </a:r>
                      <a:r>
                        <a:rPr lang="en-US" dirty="0" smtClean="0"/>
                        <a:t> output</a:t>
                      </a:r>
                      <a:endParaRPr lang="en-US" dirty="0"/>
                    </a:p>
                  </a:txBody>
                  <a:tcPr/>
                </a:tc>
                <a:tc>
                  <a:txBody>
                    <a:bodyPr/>
                    <a:lstStyle/>
                    <a:p>
                      <a:pPr algn="ctr"/>
                      <a:r>
                        <a:rPr lang="en-US" sz="2600" dirty="0" smtClean="0">
                          <a:latin typeface="Calibri" panose="020F0502020204030204" pitchFamily="34" charset="0"/>
                          <a:cs typeface="Calibri" panose="020F0502020204030204" pitchFamily="34" charset="0"/>
                        </a:rPr>
                        <a:t>[ pa̰ ]</a:t>
                      </a:r>
                      <a:endParaRPr lang="en-US" sz="2600" dirty="0">
                        <a:latin typeface="Calibri" panose="020F0502020204030204" pitchFamily="34" charset="0"/>
                        <a:cs typeface="Calibri" panose="020F0502020204030204" pitchFamily="34" charset="0"/>
                      </a:endParaRPr>
                    </a:p>
                  </a:txBody>
                  <a:tcPr/>
                </a:tc>
                <a:tc>
                  <a:txBody>
                    <a:bodyPr/>
                    <a:lstStyle/>
                    <a:p>
                      <a:pPr algn="ctr"/>
                      <a:r>
                        <a:rPr lang="is-IS" sz="2600" dirty="0" smtClean="0">
                          <a:latin typeface="Calibri" panose="020F0502020204030204" pitchFamily="34" charset="0"/>
                          <a:cs typeface="Calibri" panose="020F0502020204030204" pitchFamily="34" charset="0"/>
                        </a:rPr>
                        <a:t>[ paʔ ]</a:t>
                      </a:r>
                      <a:endParaRPr lang="en-US" sz="2600" dirty="0">
                        <a:latin typeface="Calibri" panose="020F0502020204030204" pitchFamily="34" charset="0"/>
                        <a:cs typeface="Calibri" panose="020F0502020204030204" pitchFamily="34" charset="0"/>
                      </a:endParaRPr>
                    </a:p>
                  </a:txBody>
                  <a:tcPr/>
                </a:tc>
                <a:tc>
                  <a:txBody>
                    <a:bodyPr/>
                    <a:lstStyle/>
                    <a:p>
                      <a:pPr algn="ctr"/>
                      <a:r>
                        <a:rPr lang="is-IS" sz="2600" dirty="0" smtClean="0">
                          <a:latin typeface="Calibri" panose="020F0502020204030204" pitchFamily="34" charset="0"/>
                          <a:cs typeface="Calibri" panose="020F0502020204030204" pitchFamily="34" charset="0"/>
                        </a:rPr>
                        <a:t>[ paʔ ]</a:t>
                      </a:r>
                      <a:endParaRPr lang="en-US" sz="2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702042981"/>
                  </a:ext>
                </a:extLst>
              </a:tr>
              <a:tr h="370840">
                <a:tc>
                  <a:txBody>
                    <a:bodyPr/>
                    <a:lstStyle/>
                    <a:p>
                      <a:r>
                        <a:rPr lang="en-US" dirty="0" smtClean="0"/>
                        <a:t>Phonetic</a:t>
                      </a:r>
                      <a:r>
                        <a:rPr lang="en-US" baseline="0" dirty="0" smtClean="0"/>
                        <a:t> module output</a:t>
                      </a:r>
                      <a:endParaRPr lang="en-US" dirty="0"/>
                    </a:p>
                  </a:txBody>
                  <a:tcPr/>
                </a:tc>
                <a:tc>
                  <a:txBody>
                    <a:bodyPr/>
                    <a:lstStyle/>
                    <a:p>
                      <a:pPr algn="ctr"/>
                      <a:r>
                        <a:rPr lang="en-US" sz="2600" dirty="0" smtClean="0">
                          <a:latin typeface="Calibri" panose="020F0502020204030204" pitchFamily="34" charset="0"/>
                          <a:cs typeface="Calibri" panose="020F0502020204030204" pitchFamily="34" charset="0"/>
                        </a:rPr>
                        <a:t>[[ pa̰ ]]</a:t>
                      </a:r>
                      <a:endParaRPr lang="en-US" sz="2600" dirty="0">
                        <a:latin typeface="Calibri" panose="020F0502020204030204" pitchFamily="34" charset="0"/>
                        <a:cs typeface="Calibri" panose="020F0502020204030204" pitchFamily="34" charset="0"/>
                      </a:endParaRPr>
                    </a:p>
                  </a:txBody>
                  <a:tcPr/>
                </a:tc>
                <a:tc>
                  <a:txBody>
                    <a:bodyPr/>
                    <a:lstStyle/>
                    <a:p>
                      <a:pPr algn="ctr"/>
                      <a:r>
                        <a:rPr lang="en-US" sz="2600" dirty="0" smtClean="0">
                          <a:latin typeface="Calibri" panose="020F0502020204030204" pitchFamily="34" charset="0"/>
                          <a:cs typeface="Calibri" panose="020F0502020204030204" pitchFamily="34" charset="0"/>
                        </a:rPr>
                        <a:t>[[ pa̰</a:t>
                      </a:r>
                      <a:r>
                        <a:rPr lang="is-IS" sz="2600" dirty="0" smtClean="0">
                          <a:latin typeface="Calibri" panose="020F0502020204030204" pitchFamily="34" charset="0"/>
                          <a:cs typeface="Calibri" panose="020F0502020204030204" pitchFamily="34" charset="0"/>
                        </a:rPr>
                        <a:t> ]]</a:t>
                      </a:r>
                      <a:endParaRPr lang="en-US" sz="2600" dirty="0">
                        <a:latin typeface="Calibri" panose="020F0502020204030204" pitchFamily="34" charset="0"/>
                        <a:cs typeface="Calibri" panose="020F0502020204030204" pitchFamily="34" charset="0"/>
                      </a:endParaRPr>
                    </a:p>
                  </a:txBody>
                  <a:tcPr/>
                </a:tc>
                <a:tc>
                  <a:txBody>
                    <a:bodyPr/>
                    <a:lstStyle/>
                    <a:p>
                      <a:pPr algn="ctr"/>
                      <a:r>
                        <a:rPr lang="en-US" sz="2600" dirty="0" smtClean="0">
                          <a:latin typeface="Calibri" panose="020F0502020204030204" pitchFamily="34" charset="0"/>
                          <a:cs typeface="Calibri" panose="020F0502020204030204" pitchFamily="34" charset="0"/>
                        </a:rPr>
                        <a:t>[[ pa̰</a:t>
                      </a:r>
                      <a:r>
                        <a:rPr lang="is-IS" sz="2600" dirty="0" smtClean="0">
                          <a:latin typeface="Calibri" panose="020F0502020204030204" pitchFamily="34" charset="0"/>
                          <a:cs typeface="Calibri" panose="020F0502020204030204" pitchFamily="34" charset="0"/>
                        </a:rPr>
                        <a:t>ʔ ]]</a:t>
                      </a:r>
                      <a:endParaRPr lang="en-US" sz="2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276420199"/>
                  </a:ext>
                </a:extLst>
              </a:tr>
              <a:tr h="370840">
                <a:tc>
                  <a:txBody>
                    <a:bodyPr/>
                    <a:lstStyle/>
                    <a:p>
                      <a:r>
                        <a:rPr lang="en-US" dirty="0" smtClean="0"/>
                        <a:t>Speech sounds</a:t>
                      </a:r>
                      <a:endParaRPr lang="en-US" dirty="0"/>
                    </a:p>
                  </a:txBody>
                  <a:tcPr/>
                </a:tc>
                <a:tc>
                  <a:txBody>
                    <a:bodyPr/>
                    <a:lstStyle/>
                    <a:p>
                      <a:pPr algn="ctr"/>
                      <a:r>
                        <a:rPr lang="en-US" sz="2600" dirty="0" smtClean="0">
                          <a:latin typeface="Calibri" panose="020F0502020204030204" pitchFamily="34" charset="0"/>
                          <a:cs typeface="Calibri" panose="020F0502020204030204" pitchFamily="34" charset="0"/>
                        </a:rPr>
                        <a:t>&lt;&lt; pa̰ &gt;&gt;</a:t>
                      </a:r>
                      <a:endParaRPr lang="en-US" sz="2600" dirty="0">
                        <a:latin typeface="Calibri" panose="020F0502020204030204" pitchFamily="34" charset="0"/>
                        <a:cs typeface="Calibri" panose="020F0502020204030204" pitchFamily="34" charset="0"/>
                      </a:endParaRPr>
                    </a:p>
                  </a:txBody>
                  <a:tcPr/>
                </a:tc>
                <a:tc>
                  <a:txBody>
                    <a:bodyPr/>
                    <a:lstStyle/>
                    <a:p>
                      <a:pPr algn="ctr"/>
                      <a:r>
                        <a:rPr lang="en-US" sz="2600" dirty="0" smtClean="0">
                          <a:latin typeface="Calibri" panose="020F0502020204030204" pitchFamily="34" charset="0"/>
                          <a:cs typeface="Calibri" panose="020F0502020204030204" pitchFamily="34" charset="0"/>
                        </a:rPr>
                        <a:t>&lt;&lt; pa̰ &gt;&gt;</a:t>
                      </a:r>
                      <a:endParaRPr lang="en-US" sz="2600" dirty="0">
                        <a:latin typeface="Calibri" panose="020F0502020204030204" pitchFamily="34" charset="0"/>
                        <a:cs typeface="Calibri" panose="020F0502020204030204" pitchFamily="34" charset="0"/>
                      </a:endParaRPr>
                    </a:p>
                  </a:txBody>
                  <a:tcPr/>
                </a:tc>
                <a:tc>
                  <a:txBody>
                    <a:bodyPr/>
                    <a:lstStyle/>
                    <a:p>
                      <a:pPr algn="ctr"/>
                      <a:r>
                        <a:rPr lang="en-US" sz="2600" dirty="0" smtClean="0">
                          <a:latin typeface="Calibri" panose="020F0502020204030204" pitchFamily="34" charset="0"/>
                          <a:cs typeface="Calibri" panose="020F0502020204030204" pitchFamily="34" charset="0"/>
                        </a:rPr>
                        <a:t>&lt;&lt; pa̰ &gt;&gt;</a:t>
                      </a:r>
                      <a:endParaRPr lang="en-US" sz="2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66792900"/>
                  </a:ext>
                </a:extLst>
              </a:tr>
            </a:tbl>
          </a:graphicData>
        </a:graphic>
      </p:graphicFrame>
      <p:sp>
        <p:nvSpPr>
          <p:cNvPr id="9" name="Oval 8"/>
          <p:cNvSpPr/>
          <p:nvPr/>
        </p:nvSpPr>
        <p:spPr>
          <a:xfrm>
            <a:off x="3200400" y="4682836"/>
            <a:ext cx="1759527" cy="498764"/>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304574" y="5181600"/>
            <a:ext cx="1759527" cy="498764"/>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347527" y="5791801"/>
            <a:ext cx="1759527" cy="498764"/>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6179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E: Discovering markedness: The cognitive contribution</a:t>
            </a:r>
            <a:endParaRPr lang="en-US" dirty="0"/>
          </a:p>
        </p:txBody>
      </p:sp>
      <p:sp>
        <p:nvSpPr>
          <p:cNvPr id="3" name="Text Placeholder 2"/>
          <p:cNvSpPr>
            <a:spLocks noGrp="1"/>
          </p:cNvSpPr>
          <p:nvPr>
            <p:ph type="body" sz="quarter" idx="14"/>
          </p:nvPr>
        </p:nvSpPr>
        <p:spPr>
          <a:xfrm>
            <a:off x="576263" y="1261241"/>
            <a:ext cx="10915648" cy="4632435"/>
          </a:xfrm>
        </p:spPr>
        <p:txBody>
          <a:bodyPr>
            <a:normAutofit/>
          </a:bodyPr>
          <a:lstStyle/>
          <a:p>
            <a:r>
              <a:rPr lang="en-US" dirty="0" smtClean="0"/>
              <a:t>“[s] is found in 80% of languages, and so [s] is quite unmarked”</a:t>
            </a:r>
          </a:p>
          <a:p>
            <a:pPr lvl="1"/>
            <a:r>
              <a:rPr lang="en-US" dirty="0" smtClean="0"/>
              <a:t>A </a:t>
            </a:r>
            <a:r>
              <a:rPr lang="en-US" i="1" dirty="0" smtClean="0"/>
              <a:t>taxonomic statement</a:t>
            </a:r>
            <a:r>
              <a:rPr lang="en-US" dirty="0" smtClean="0"/>
              <a:t>; not a cognitive one</a:t>
            </a:r>
          </a:p>
          <a:p>
            <a:endParaRPr lang="en-US" dirty="0"/>
          </a:p>
          <a:p>
            <a:r>
              <a:rPr lang="en-US" dirty="0" smtClean="0"/>
              <a:t>Translating into something cognitively expressible</a:t>
            </a:r>
          </a:p>
          <a:p>
            <a:pPr lvl="1"/>
            <a:r>
              <a:rPr lang="en-US" dirty="0" smtClean="0"/>
              <a:t>There is some </a:t>
            </a:r>
            <a:r>
              <a:rPr lang="en-US" dirty="0" err="1" smtClean="0"/>
              <a:t>PhM</a:t>
            </a:r>
            <a:r>
              <a:rPr lang="en-US" dirty="0" smtClean="0"/>
              <a:t> state in which some output contains [s]</a:t>
            </a:r>
          </a:p>
          <a:p>
            <a:pPr lvl="1"/>
            <a:r>
              <a:rPr lang="en-US" dirty="0" smtClean="0"/>
              <a:t>There is some </a:t>
            </a:r>
            <a:r>
              <a:rPr lang="en-US" dirty="0" err="1" smtClean="0"/>
              <a:t>PhM</a:t>
            </a:r>
            <a:r>
              <a:rPr lang="en-US" dirty="0" smtClean="0"/>
              <a:t> state in which [s] does not occur in any output</a:t>
            </a:r>
          </a:p>
          <a:p>
            <a:endParaRPr lang="en-US" dirty="0"/>
          </a:p>
          <a:p>
            <a:r>
              <a:rPr lang="en-US" dirty="0" smtClean="0"/>
              <a:t>If there is a ‘language’ with [s], then we </a:t>
            </a:r>
            <a:r>
              <a:rPr lang="en-US" b="1" dirty="0" smtClean="0"/>
              <a:t>could </a:t>
            </a:r>
            <a:r>
              <a:rPr lang="en-US" dirty="0" smtClean="0"/>
              <a:t>assume that there is some human who has an L1 intact </a:t>
            </a:r>
            <a:r>
              <a:rPr lang="en-US" dirty="0" err="1" smtClean="0"/>
              <a:t>PhM</a:t>
            </a:r>
            <a:r>
              <a:rPr lang="en-US" dirty="0" smtClean="0"/>
              <a:t> that generates [s]</a:t>
            </a:r>
          </a:p>
          <a:p>
            <a:pPr lvl="1"/>
            <a:r>
              <a:rPr lang="en-US" dirty="0" smtClean="0"/>
              <a:t>This is not actually a reasonable assumption, but let’s assume it anyway.</a:t>
            </a:r>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28</a:t>
            </a:fld>
            <a:endParaRPr lang="en-US" dirty="0"/>
          </a:p>
        </p:txBody>
      </p:sp>
    </p:spTree>
    <p:extLst>
      <p:ext uri="{BB962C8B-B14F-4D97-AF65-F5344CB8AC3E}">
        <p14:creationId xmlns:p14="http://schemas.microsoft.com/office/powerpoint/2010/main" val="220652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E: Discovering markedness: The cognitive contribution</a:t>
            </a:r>
            <a:endParaRPr lang="en-US" dirty="0"/>
          </a:p>
        </p:txBody>
      </p:sp>
      <p:sp>
        <p:nvSpPr>
          <p:cNvPr id="3" name="Text Placeholder 2"/>
          <p:cNvSpPr>
            <a:spLocks noGrp="1"/>
          </p:cNvSpPr>
          <p:nvPr>
            <p:ph type="body" sz="quarter" idx="14"/>
          </p:nvPr>
        </p:nvSpPr>
        <p:spPr>
          <a:xfrm>
            <a:off x="576263" y="1261241"/>
            <a:ext cx="10915648" cy="5194977"/>
          </a:xfrm>
        </p:spPr>
        <p:txBody>
          <a:bodyPr>
            <a:normAutofit/>
          </a:bodyPr>
          <a:lstStyle/>
          <a:p>
            <a:r>
              <a:rPr lang="en-US" dirty="0" smtClean="0"/>
              <a:t>What we can know:</a:t>
            </a:r>
          </a:p>
          <a:p>
            <a:endParaRPr lang="en-US" dirty="0"/>
          </a:p>
          <a:p>
            <a:r>
              <a:rPr lang="en-US" dirty="0" smtClean="0"/>
              <a:t>If, for some human, /A/-&gt;[B], then there is at least one </a:t>
            </a:r>
            <a:r>
              <a:rPr lang="en-US" dirty="0" err="1" smtClean="0"/>
              <a:t>PhM</a:t>
            </a:r>
            <a:r>
              <a:rPr lang="en-US" dirty="0" smtClean="0"/>
              <a:t> state in which /A/-&gt;[B]</a:t>
            </a:r>
          </a:p>
          <a:p>
            <a:pPr lvl="1"/>
            <a:r>
              <a:rPr lang="en-US" dirty="0" smtClean="0"/>
              <a:t>Assuming human </a:t>
            </a:r>
            <a:r>
              <a:rPr lang="en-US" dirty="0" err="1" smtClean="0"/>
              <a:t>PhM</a:t>
            </a:r>
            <a:r>
              <a:rPr lang="en-US" dirty="0" smtClean="0"/>
              <a:t> homogeneity</a:t>
            </a:r>
            <a:endParaRPr lang="en-US" dirty="0"/>
          </a:p>
          <a:p>
            <a:endParaRPr lang="en-US" dirty="0" smtClean="0"/>
          </a:p>
          <a:p>
            <a:r>
              <a:rPr lang="en-US" dirty="0" smtClean="0"/>
              <a:t>Compare: “Every language has a [t], except Hawaiian”</a:t>
            </a:r>
          </a:p>
          <a:p>
            <a:pPr lvl="1"/>
            <a:r>
              <a:rPr lang="en-US" dirty="0" smtClean="0"/>
              <a:t>Translation: “There are </a:t>
            </a:r>
            <a:r>
              <a:rPr lang="en-US" dirty="0" err="1" smtClean="0"/>
              <a:t>PhM</a:t>
            </a:r>
            <a:r>
              <a:rPr lang="en-US" dirty="0" smtClean="0"/>
              <a:t> states with [t] and states without [t].”</a:t>
            </a:r>
          </a:p>
          <a:p>
            <a:endParaRPr lang="en-US" dirty="0"/>
          </a:p>
          <a:p>
            <a:r>
              <a:rPr lang="en-US" dirty="0" smtClean="0"/>
              <a:t>What about “80% of </a:t>
            </a:r>
            <a:r>
              <a:rPr lang="en-US" dirty="0" err="1" smtClean="0"/>
              <a:t>PhM</a:t>
            </a:r>
            <a:r>
              <a:rPr lang="en-US" dirty="0" smtClean="0"/>
              <a:t> states have some output that contains [s]”</a:t>
            </a:r>
          </a:p>
          <a:p>
            <a:pPr lvl="1"/>
            <a:r>
              <a:rPr lang="en-US" dirty="0" smtClean="0"/>
              <a:t>Not valid!</a:t>
            </a:r>
          </a:p>
          <a:p>
            <a:pPr lvl="1"/>
            <a:r>
              <a:rPr lang="en-US" dirty="0" smtClean="0"/>
              <a:t>Assumes that “language” = </a:t>
            </a:r>
            <a:r>
              <a:rPr lang="en-US" dirty="0" err="1" smtClean="0"/>
              <a:t>PhM</a:t>
            </a:r>
            <a:r>
              <a:rPr lang="en-US" dirty="0" smtClean="0"/>
              <a:t> state!</a:t>
            </a:r>
          </a:p>
          <a:p>
            <a:pPr lvl="1"/>
            <a:r>
              <a:rPr lang="en-US" dirty="0" smtClean="0"/>
              <a:t>Guns!  Germs!  Steel!</a:t>
            </a:r>
          </a:p>
          <a:p>
            <a:endParaRPr lang="en-US" dirty="0"/>
          </a:p>
          <a:p>
            <a:endParaRPr lang="en-US" dirty="0" smtClean="0"/>
          </a:p>
          <a:p>
            <a:pPr marL="0" indent="0">
              <a:buNone/>
            </a:pPr>
            <a:endParaRPr lang="en-US" dirty="0"/>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29</a:t>
            </a:fld>
            <a:endParaRPr lang="en-US" dirty="0"/>
          </a:p>
        </p:txBody>
      </p:sp>
    </p:spTree>
    <p:extLst>
      <p:ext uri="{BB962C8B-B14F-4D97-AF65-F5344CB8AC3E}">
        <p14:creationId xmlns:p14="http://schemas.microsoft.com/office/powerpoint/2010/main" val="132532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Structure</a:t>
            </a:r>
            <a:endParaRPr lang="en-US" dirty="0"/>
          </a:p>
        </p:txBody>
      </p:sp>
      <p:sp>
        <p:nvSpPr>
          <p:cNvPr id="3" name="Text Placeholder 2"/>
          <p:cNvSpPr>
            <a:spLocks noGrp="1"/>
          </p:cNvSpPr>
          <p:nvPr>
            <p:ph type="body" sz="quarter" idx="14"/>
          </p:nvPr>
        </p:nvSpPr>
        <p:spPr>
          <a:xfrm>
            <a:off x="588963" y="1261241"/>
            <a:ext cx="10915648" cy="5181123"/>
          </a:xfrm>
        </p:spPr>
        <p:txBody>
          <a:bodyPr>
            <a:normAutofit fontScale="92500" lnSpcReduction="10000"/>
          </a:bodyPr>
          <a:lstStyle/>
          <a:p>
            <a:r>
              <a:rPr lang="is-IS" dirty="0" smtClean="0"/>
              <a:t>A: What is markedness?</a:t>
            </a:r>
          </a:p>
          <a:p>
            <a:r>
              <a:rPr lang="is-IS" dirty="0" smtClean="0"/>
              <a:t>B: Where is markedness (in formal terms)?</a:t>
            </a:r>
          </a:p>
          <a:p>
            <a:r>
              <a:rPr lang="is-IS" dirty="0" smtClean="0"/>
              <a:t>C: Theory of markedness</a:t>
            </a:r>
          </a:p>
          <a:p>
            <a:r>
              <a:rPr lang="is-IS" dirty="0" smtClean="0"/>
              <a:t>D: Does markedness require universal features?</a:t>
            </a:r>
            <a:endParaRPr lang="is-IS" dirty="0"/>
          </a:p>
          <a:p>
            <a:r>
              <a:rPr lang="is-IS" dirty="0" smtClean="0"/>
              <a:t>E: How do we discover markedness?  (Methodology)</a:t>
            </a:r>
          </a:p>
          <a:p>
            <a:r>
              <a:rPr lang="is-IS" dirty="0" smtClean="0"/>
              <a:t>F: Evidence for markedness</a:t>
            </a:r>
          </a:p>
          <a:p>
            <a:r>
              <a:rPr lang="is-IS" dirty="0" smtClean="0"/>
              <a:t>G: Current issues in markedness</a:t>
            </a:r>
          </a:p>
          <a:p>
            <a:endParaRPr lang="is-IS" dirty="0"/>
          </a:p>
          <a:p>
            <a:r>
              <a:rPr lang="is-IS" dirty="0" smtClean="0"/>
              <a:t>Argument</a:t>
            </a:r>
          </a:p>
          <a:p>
            <a:pPr lvl="1"/>
            <a:r>
              <a:rPr lang="en-US" dirty="0" smtClean="0"/>
              <a:t>Theory  -&gt; Responsibility</a:t>
            </a:r>
            <a:endParaRPr lang="en-US" dirty="0"/>
          </a:p>
          <a:p>
            <a:pPr lvl="1"/>
            <a:r>
              <a:rPr lang="en-US" dirty="0" smtClean="0"/>
              <a:t>Methods -&gt; Evidence</a:t>
            </a:r>
          </a:p>
          <a:p>
            <a:pPr lvl="1"/>
            <a:r>
              <a:rPr lang="en-US" dirty="0" smtClean="0"/>
              <a:t>Do we know anything?  </a:t>
            </a:r>
          </a:p>
          <a:p>
            <a:pPr lvl="2"/>
            <a:r>
              <a:rPr lang="en-US" dirty="0" smtClean="0"/>
              <a:t>No.</a:t>
            </a:r>
            <a:endParaRPr lang="en-US" dirty="0"/>
          </a:p>
          <a:p>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3</a:t>
            </a:fld>
            <a:endParaRPr lang="en-US" dirty="0"/>
          </a:p>
        </p:txBody>
      </p:sp>
    </p:spTree>
    <p:extLst>
      <p:ext uri="{BB962C8B-B14F-4D97-AF65-F5344CB8AC3E}">
        <p14:creationId xmlns:p14="http://schemas.microsoft.com/office/powerpoint/2010/main" val="8293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F: Evidence for markedness: A practical example</a:t>
            </a:r>
            <a:endParaRPr lang="en-US" dirty="0"/>
          </a:p>
        </p:txBody>
      </p:sp>
      <p:sp>
        <p:nvSpPr>
          <p:cNvPr id="3" name="Text Placeholder 2"/>
          <p:cNvSpPr>
            <a:spLocks noGrp="1"/>
          </p:cNvSpPr>
          <p:nvPr>
            <p:ph type="body" sz="quarter" idx="14"/>
          </p:nvPr>
        </p:nvSpPr>
        <p:spPr>
          <a:xfrm>
            <a:off x="576263" y="1261241"/>
            <a:ext cx="10915648" cy="4632435"/>
          </a:xfrm>
        </p:spPr>
        <p:txBody>
          <a:bodyPr>
            <a:normAutofit/>
          </a:bodyPr>
          <a:lstStyle/>
          <a:p>
            <a:r>
              <a:rPr lang="en-US" dirty="0" smtClean="0"/>
              <a:t>Is </a:t>
            </a:r>
            <a:r>
              <a:rPr lang="en-US" b="1" dirty="0" smtClean="0"/>
              <a:t>consonant epenthesis </a:t>
            </a:r>
            <a:r>
              <a:rPr lang="en-US" dirty="0" smtClean="0"/>
              <a:t>evidence for markedness?</a:t>
            </a:r>
          </a:p>
          <a:p>
            <a:endParaRPr lang="en-US" dirty="0" smtClean="0"/>
          </a:p>
          <a:p>
            <a:r>
              <a:rPr lang="en-US" b="1" u="sng" dirty="0" smtClean="0"/>
              <a:t>First</a:t>
            </a:r>
            <a:r>
              <a:rPr lang="en-US" b="1" dirty="0" smtClean="0"/>
              <a:t> question: </a:t>
            </a:r>
            <a:r>
              <a:rPr lang="en-US" dirty="0" smtClean="0"/>
              <a:t>What is epenthesis?</a:t>
            </a:r>
          </a:p>
          <a:p>
            <a:endParaRPr lang="en-US" dirty="0" smtClean="0"/>
          </a:p>
          <a:p>
            <a:r>
              <a:rPr lang="en-US" dirty="0" smtClean="0"/>
              <a:t>deL06: An epenthetic consonant is one which has </a:t>
            </a:r>
            <a:r>
              <a:rPr lang="en-US" b="1" dirty="0" smtClean="0"/>
              <a:t>no input correspondent.</a:t>
            </a:r>
          </a:p>
          <a:p>
            <a:pPr lvl="1"/>
            <a:r>
              <a:rPr lang="en-US" dirty="0" smtClean="0"/>
              <a:t>In </a:t>
            </a:r>
            <a:r>
              <a:rPr lang="en-US" b="1" i="1" dirty="0" smtClean="0"/>
              <a:t>non-assimilative</a:t>
            </a:r>
            <a:r>
              <a:rPr lang="en-US" b="1" dirty="0" smtClean="0"/>
              <a:t> </a:t>
            </a:r>
            <a:r>
              <a:rPr lang="en-US" dirty="0" smtClean="0"/>
              <a:t>environments, epenthetic consonant quality can </a:t>
            </a:r>
            <a:r>
              <a:rPr lang="en-US" i="1" dirty="0" smtClean="0"/>
              <a:t>only</a:t>
            </a:r>
            <a:r>
              <a:rPr lang="en-US" dirty="0" smtClean="0"/>
              <a:t> be determined by output constraints.</a:t>
            </a:r>
          </a:p>
          <a:p>
            <a:pPr lvl="1"/>
            <a:r>
              <a:rPr lang="en-US" dirty="0" smtClean="0"/>
              <a:t>Output constraints are constructed via markedness hierarchies</a:t>
            </a:r>
          </a:p>
          <a:p>
            <a:pPr lvl="1"/>
            <a:r>
              <a:rPr lang="en-US" dirty="0" smtClean="0"/>
              <a:t>Therefore, non-assimilative consonant epenthesis provides (relatively!) easy insight into markedness hierarchies.</a:t>
            </a:r>
            <a:endParaRPr lang="en-US" dirty="0"/>
          </a:p>
          <a:p>
            <a:endParaRPr lang="en-US" b="1" dirty="0" smtClean="0"/>
          </a:p>
          <a:p>
            <a:pPr marL="0" indent="0">
              <a:buNone/>
            </a:pPr>
            <a:endParaRPr lang="en-US" dirty="0"/>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TextBox 3"/>
          <p:cNvSpPr txBox="1"/>
          <p:nvPr/>
        </p:nvSpPr>
        <p:spPr>
          <a:xfrm>
            <a:off x="5994400" y="1670887"/>
            <a:ext cx="5981700" cy="1384995"/>
          </a:xfrm>
          <a:prstGeom prst="rect">
            <a:avLst/>
          </a:prstGeom>
          <a:noFill/>
        </p:spPr>
        <p:txBody>
          <a:bodyPr wrap="square" rtlCol="0">
            <a:spAutoFit/>
          </a:bodyPr>
          <a:lstStyle/>
          <a:p>
            <a:r>
              <a:rPr lang="en-US" sz="2800" dirty="0" smtClean="0">
                <a:solidFill>
                  <a:schemeClr val="bg1"/>
                </a:solidFill>
              </a:rPr>
              <a:t>/p  a  -   </a:t>
            </a:r>
            <a:r>
              <a:rPr lang="en-US" sz="2800" dirty="0" err="1" smtClean="0">
                <a:solidFill>
                  <a:schemeClr val="bg1"/>
                </a:solidFill>
              </a:rPr>
              <a:t>i</a:t>
            </a:r>
            <a:r>
              <a:rPr lang="en-US" sz="2800" dirty="0" smtClean="0">
                <a:solidFill>
                  <a:schemeClr val="bg1"/>
                </a:solidFill>
              </a:rPr>
              <a:t> /</a:t>
            </a:r>
          </a:p>
          <a:p>
            <a:endParaRPr lang="en-US" sz="2800" dirty="0">
              <a:solidFill>
                <a:schemeClr val="bg1"/>
              </a:solidFill>
            </a:endParaRPr>
          </a:p>
          <a:p>
            <a:r>
              <a:rPr lang="en-US" sz="2800" dirty="0" smtClean="0">
                <a:solidFill>
                  <a:schemeClr val="bg1"/>
                </a:solidFill>
              </a:rPr>
              <a:t>  p  a  </a:t>
            </a:r>
            <a:r>
              <a:rPr lang="is-IS" sz="2800" dirty="0" smtClean="0">
                <a:solidFill>
                  <a:schemeClr val="bg1"/>
                </a:solidFill>
              </a:rPr>
              <a:t>ʔ  i</a:t>
            </a:r>
            <a:endParaRPr lang="en-US" sz="2800" dirty="0">
              <a:solidFill>
                <a:schemeClr val="bg1"/>
              </a:solidFill>
            </a:endParaRPr>
          </a:p>
        </p:txBody>
      </p:sp>
      <p:cxnSp>
        <p:nvCxnSpPr>
          <p:cNvPr id="6" name="Straight Arrow Connector 5"/>
          <p:cNvCxnSpPr/>
          <p:nvPr/>
        </p:nvCxnSpPr>
        <p:spPr>
          <a:xfrm>
            <a:off x="6381749" y="2102596"/>
            <a:ext cx="12700" cy="521576"/>
          </a:xfrm>
          <a:prstGeom prst="straightConnector1">
            <a:avLst/>
          </a:prstGeom>
          <a:ln w="4445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6794498" y="2102596"/>
            <a:ext cx="12700" cy="521576"/>
          </a:xfrm>
          <a:prstGeom prst="straightConnector1">
            <a:avLst/>
          </a:prstGeom>
          <a:ln w="4445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7569200" y="2102596"/>
            <a:ext cx="12700" cy="521576"/>
          </a:xfrm>
          <a:prstGeom prst="straightConnector1">
            <a:avLst/>
          </a:prstGeom>
          <a:ln w="4445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E303B61A-CF43-4AA6-ACE5-577A95EE3A23}" type="slidenum">
              <a:rPr lang="en-US" smtClean="0"/>
              <a:pPr/>
              <a:t>30</a:t>
            </a:fld>
            <a:endParaRPr lang="en-US" dirty="0"/>
          </a:p>
        </p:txBody>
      </p:sp>
    </p:spTree>
    <p:extLst>
      <p:ext uri="{BB962C8B-B14F-4D97-AF65-F5344CB8AC3E}">
        <p14:creationId xmlns:p14="http://schemas.microsoft.com/office/powerpoint/2010/main" val="226306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F: Evidence for markedness: A practical example</a:t>
            </a:r>
            <a:endParaRPr lang="en-US" dirty="0"/>
          </a:p>
        </p:txBody>
      </p:sp>
      <p:sp>
        <p:nvSpPr>
          <p:cNvPr id="3" name="Text Placeholder 2"/>
          <p:cNvSpPr>
            <a:spLocks noGrp="1"/>
          </p:cNvSpPr>
          <p:nvPr>
            <p:ph type="body" sz="quarter" idx="14"/>
          </p:nvPr>
        </p:nvSpPr>
        <p:spPr>
          <a:xfrm>
            <a:off x="576263" y="1261241"/>
            <a:ext cx="10915648" cy="4632435"/>
          </a:xfrm>
        </p:spPr>
        <p:txBody>
          <a:bodyPr>
            <a:normAutofit lnSpcReduction="10000"/>
          </a:bodyPr>
          <a:lstStyle/>
          <a:p>
            <a:r>
              <a:rPr lang="en-US" dirty="0" smtClean="0"/>
              <a:t>Staroverov (2014): Epenthetic consonants ALWAYS have </a:t>
            </a:r>
            <a:r>
              <a:rPr lang="en-US" b="1" dirty="0" smtClean="0"/>
              <a:t>input correspondents.</a:t>
            </a:r>
          </a:p>
          <a:p>
            <a:pPr lvl="1"/>
            <a:endParaRPr lang="en-US" dirty="0" smtClean="0"/>
          </a:p>
          <a:p>
            <a:pPr lvl="1"/>
            <a:endParaRPr lang="en-US" dirty="0"/>
          </a:p>
          <a:p>
            <a:endParaRPr lang="en-US" b="1" dirty="0" smtClean="0"/>
          </a:p>
          <a:p>
            <a:pPr marL="0" indent="0">
              <a:buNone/>
            </a:pPr>
            <a:endParaRPr lang="en-US" dirty="0"/>
          </a:p>
          <a:p>
            <a:r>
              <a:rPr lang="is-IS" dirty="0" smtClean="0"/>
              <a:t>Consequence of Staroverov (2014)</a:t>
            </a:r>
            <a:r>
              <a:rPr lang="en-US" dirty="0" smtClean="0"/>
              <a:t>’</a:t>
            </a:r>
            <a:r>
              <a:rPr lang="is-IS" dirty="0" smtClean="0"/>
              <a:t>s theory:</a:t>
            </a:r>
          </a:p>
          <a:p>
            <a:pPr lvl="1"/>
            <a:r>
              <a:rPr lang="is-IS" dirty="0" smtClean="0"/>
              <a:t>Epenthetic consonants (almost?) </a:t>
            </a:r>
            <a:r>
              <a:rPr lang="is-IS" i="1" dirty="0" smtClean="0"/>
              <a:t>never</a:t>
            </a:r>
            <a:r>
              <a:rPr lang="is-IS" dirty="0" smtClean="0"/>
              <a:t> show the direct effect of output constraints, and therefore markedness hierarchies.</a:t>
            </a:r>
          </a:p>
          <a:p>
            <a:pPr lvl="1"/>
            <a:r>
              <a:rPr lang="is-IS" dirty="0" smtClean="0"/>
              <a:t>Makes </a:t>
            </a:r>
            <a:r>
              <a:rPr lang="is-IS" b="1" dirty="0" smtClean="0"/>
              <a:t>different predictions </a:t>
            </a:r>
            <a:r>
              <a:rPr lang="is-IS" dirty="0" smtClean="0"/>
              <a:t>from deL06‘s theory: i.e. just glides and laryngeals</a:t>
            </a:r>
          </a:p>
          <a:p>
            <a:pPr lvl="1"/>
            <a:endParaRPr lang="is-IS" dirty="0"/>
          </a:p>
          <a:p>
            <a:r>
              <a:rPr lang="is-IS" dirty="0" smtClean="0"/>
              <a:t>Point: It‘s not possible to say “</a:t>
            </a:r>
            <a:r>
              <a:rPr lang="is-IS" i="1" dirty="0" smtClean="0"/>
              <a:t>X</a:t>
            </a:r>
            <a:r>
              <a:rPr lang="is-IS" dirty="0" smtClean="0"/>
              <a:t> is evidence for markedness“</a:t>
            </a:r>
          </a:p>
          <a:p>
            <a:pPr lvl="1"/>
            <a:r>
              <a:rPr lang="is-IS" dirty="0" smtClean="0"/>
              <a:t>It‘s necessary to specify the </a:t>
            </a:r>
            <a:r>
              <a:rPr lang="is-IS" i="1" dirty="0" smtClean="0"/>
              <a:t>theory</a:t>
            </a:r>
            <a:r>
              <a:rPr lang="is-IS" dirty="0" smtClean="0"/>
              <a:t>.</a:t>
            </a: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TextBox 3"/>
          <p:cNvSpPr txBox="1"/>
          <p:nvPr/>
        </p:nvSpPr>
        <p:spPr>
          <a:xfrm>
            <a:off x="4978401" y="1739900"/>
            <a:ext cx="5981700" cy="1384995"/>
          </a:xfrm>
          <a:prstGeom prst="rect">
            <a:avLst/>
          </a:prstGeom>
          <a:noFill/>
        </p:spPr>
        <p:txBody>
          <a:bodyPr wrap="square" rtlCol="0">
            <a:spAutoFit/>
          </a:bodyPr>
          <a:lstStyle/>
          <a:p>
            <a:r>
              <a:rPr lang="en-US" sz="2800" dirty="0" smtClean="0">
                <a:solidFill>
                  <a:schemeClr val="bg1"/>
                </a:solidFill>
              </a:rPr>
              <a:t>/p  a  -   </a:t>
            </a:r>
            <a:r>
              <a:rPr lang="en-US" sz="2800" dirty="0" err="1" smtClean="0">
                <a:solidFill>
                  <a:schemeClr val="bg1"/>
                </a:solidFill>
              </a:rPr>
              <a:t>i</a:t>
            </a:r>
            <a:r>
              <a:rPr lang="en-US" sz="2800" dirty="0" smtClean="0">
                <a:solidFill>
                  <a:schemeClr val="bg1"/>
                </a:solidFill>
              </a:rPr>
              <a:t> /</a:t>
            </a:r>
          </a:p>
          <a:p>
            <a:endParaRPr lang="en-US" sz="2800" dirty="0">
              <a:solidFill>
                <a:schemeClr val="bg1"/>
              </a:solidFill>
            </a:endParaRPr>
          </a:p>
          <a:p>
            <a:r>
              <a:rPr lang="en-US" sz="2800" dirty="0" smtClean="0">
                <a:solidFill>
                  <a:schemeClr val="bg1"/>
                </a:solidFill>
              </a:rPr>
              <a:t>  p  a  </a:t>
            </a:r>
            <a:r>
              <a:rPr lang="is-IS" sz="2800" dirty="0" smtClean="0">
                <a:solidFill>
                  <a:schemeClr val="bg1"/>
                </a:solidFill>
              </a:rPr>
              <a:t>ʔ  i</a:t>
            </a:r>
            <a:endParaRPr lang="en-US" sz="2800" dirty="0">
              <a:solidFill>
                <a:schemeClr val="bg1"/>
              </a:solidFill>
            </a:endParaRPr>
          </a:p>
        </p:txBody>
      </p:sp>
      <p:cxnSp>
        <p:nvCxnSpPr>
          <p:cNvPr id="7" name="Straight Arrow Connector 6"/>
          <p:cNvCxnSpPr/>
          <p:nvPr/>
        </p:nvCxnSpPr>
        <p:spPr>
          <a:xfrm>
            <a:off x="5334000" y="2260600"/>
            <a:ext cx="12700" cy="521576"/>
          </a:xfrm>
          <a:prstGeom prst="straightConnector1">
            <a:avLst/>
          </a:prstGeom>
          <a:ln w="4445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791200" y="2260600"/>
            <a:ext cx="12700" cy="521576"/>
          </a:xfrm>
          <a:prstGeom prst="straightConnector1">
            <a:avLst/>
          </a:prstGeom>
          <a:ln w="4445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553200" y="2260600"/>
            <a:ext cx="12700" cy="419100"/>
          </a:xfrm>
          <a:prstGeom prst="straightConnector1">
            <a:avLst/>
          </a:prstGeom>
          <a:ln w="4445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803900" y="2260600"/>
            <a:ext cx="444500" cy="419100"/>
          </a:xfrm>
          <a:prstGeom prst="straightConnector1">
            <a:avLst/>
          </a:prstGeom>
          <a:ln w="44450">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E303B61A-CF43-4AA6-ACE5-577A95EE3A23}" type="slidenum">
              <a:rPr lang="en-US" smtClean="0"/>
              <a:pPr/>
              <a:t>31</a:t>
            </a:fld>
            <a:endParaRPr lang="en-US" dirty="0"/>
          </a:p>
        </p:txBody>
      </p:sp>
    </p:spTree>
    <p:extLst>
      <p:ext uri="{BB962C8B-B14F-4D97-AF65-F5344CB8AC3E}">
        <p14:creationId xmlns:p14="http://schemas.microsoft.com/office/powerpoint/2010/main" val="60337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F: Evidence for markedness: A practical example</a:t>
            </a:r>
            <a:endParaRPr lang="en-US" dirty="0"/>
          </a:p>
        </p:txBody>
      </p:sp>
      <p:sp>
        <p:nvSpPr>
          <p:cNvPr id="5" name="Text Placeholder 4"/>
          <p:cNvSpPr>
            <a:spLocks noGrp="1"/>
          </p:cNvSpPr>
          <p:nvPr>
            <p:ph type="body" sz="quarter" idx="14"/>
          </p:nvPr>
        </p:nvSpPr>
        <p:spPr>
          <a:xfrm>
            <a:off x="588963" y="1261241"/>
            <a:ext cx="10915648" cy="5302360"/>
          </a:xfrm>
        </p:spPr>
        <p:txBody>
          <a:bodyPr>
            <a:normAutofit/>
          </a:bodyPr>
          <a:lstStyle/>
          <a:p>
            <a:r>
              <a:rPr lang="is-IS" dirty="0" smtClean="0"/>
              <a:t>Assuming deL06</a:t>
            </a:r>
            <a:r>
              <a:rPr lang="en-US" dirty="0" smtClean="0"/>
              <a:t>’</a:t>
            </a:r>
            <a:r>
              <a:rPr lang="is-IS" dirty="0" smtClean="0"/>
              <a:t>s theory...</a:t>
            </a:r>
          </a:p>
          <a:p>
            <a:endParaRPr lang="is-IS" dirty="0"/>
          </a:p>
          <a:p>
            <a:r>
              <a:rPr lang="en-US" dirty="0" smtClean="0"/>
              <a:t>How do we detect epenthetic consonants?</a:t>
            </a:r>
          </a:p>
          <a:p>
            <a:pPr lvl="1"/>
            <a:r>
              <a:rPr lang="en-US" dirty="0" smtClean="0"/>
              <a:t>A: the theory tells us</a:t>
            </a:r>
          </a:p>
          <a:p>
            <a:pPr lvl="1"/>
            <a:r>
              <a:rPr lang="en-US" dirty="0" smtClean="0"/>
              <a:t>For any putative epenthetic consonant C, we must demonstrate that:</a:t>
            </a:r>
          </a:p>
          <a:p>
            <a:pPr lvl="2"/>
            <a:r>
              <a:rPr lang="en-US" dirty="0" smtClean="0"/>
              <a:t>C is lacking in the input</a:t>
            </a:r>
          </a:p>
          <a:p>
            <a:pPr lvl="2"/>
            <a:r>
              <a:rPr lang="en-US" dirty="0" smtClean="0"/>
              <a:t>C is not influenced by assimilation or dissimilation</a:t>
            </a:r>
          </a:p>
          <a:p>
            <a:endParaRPr lang="en-US" dirty="0"/>
          </a:p>
          <a:p>
            <a:r>
              <a:rPr lang="en-US" dirty="0" smtClean="0"/>
              <a:t>How hard is it to do this?</a:t>
            </a:r>
          </a:p>
          <a:p>
            <a:pPr lvl="1"/>
            <a:r>
              <a:rPr lang="en-US" dirty="0" smtClean="0"/>
              <a:t>Quite hard: de Lacy &amp; Kingston (2013)</a:t>
            </a:r>
          </a:p>
          <a:p>
            <a:pPr lvl="1"/>
            <a:r>
              <a:rPr lang="en-US" dirty="0" smtClean="0"/>
              <a:t>Alternations!</a:t>
            </a:r>
          </a:p>
          <a:p>
            <a:pPr lvl="1"/>
            <a:r>
              <a:rPr lang="en-US" dirty="0" smtClean="0"/>
              <a:t>Not </a:t>
            </a:r>
            <a:r>
              <a:rPr lang="en-US" dirty="0" err="1" smtClean="0"/>
              <a:t>suppletive</a:t>
            </a:r>
            <a:r>
              <a:rPr lang="en-US" dirty="0" smtClean="0"/>
              <a:t> </a:t>
            </a:r>
            <a:r>
              <a:rPr lang="en-US" dirty="0" err="1" smtClean="0"/>
              <a:t>allomorphy</a:t>
            </a:r>
            <a:r>
              <a:rPr lang="en-US" dirty="0" smtClean="0"/>
              <a:t>!</a:t>
            </a:r>
            <a:endParaRPr lang="en-US" dirty="0"/>
          </a:p>
        </p:txBody>
      </p:sp>
      <p:sp>
        <p:nvSpPr>
          <p:cNvPr id="3" name="Slide Number Placeholder 2"/>
          <p:cNvSpPr>
            <a:spLocks noGrp="1"/>
          </p:cNvSpPr>
          <p:nvPr>
            <p:ph type="sldNum" sz="quarter" idx="12"/>
          </p:nvPr>
        </p:nvSpPr>
        <p:spPr/>
        <p:txBody>
          <a:bodyPr/>
          <a:lstStyle/>
          <a:p>
            <a:fld id="{E303B61A-CF43-4AA6-ACE5-577A95EE3A23}" type="slidenum">
              <a:rPr lang="en-US" smtClean="0"/>
              <a:pPr/>
              <a:t>32</a:t>
            </a:fld>
            <a:endParaRPr lang="en-US" dirty="0"/>
          </a:p>
        </p:txBody>
      </p:sp>
      <p:sp>
        <p:nvSpPr>
          <p:cNvPr id="4" name="TextBox 3"/>
          <p:cNvSpPr txBox="1"/>
          <p:nvPr/>
        </p:nvSpPr>
        <p:spPr>
          <a:xfrm>
            <a:off x="6096001" y="4100945"/>
            <a:ext cx="4862944" cy="2246769"/>
          </a:xfrm>
          <a:prstGeom prst="rect">
            <a:avLst/>
          </a:prstGeom>
          <a:noFill/>
        </p:spPr>
        <p:txBody>
          <a:bodyPr wrap="square" rtlCol="0">
            <a:spAutoFit/>
          </a:bodyPr>
          <a:lstStyle/>
          <a:p>
            <a:r>
              <a:rPr lang="en-US" sz="2000" i="1" u="sng" dirty="0" smtClean="0">
                <a:solidFill>
                  <a:schemeClr val="bg1"/>
                </a:solidFill>
                <a:latin typeface="Calibri" panose="020F0502020204030204" pitchFamily="34" charset="0"/>
                <a:cs typeface="Calibri" panose="020F0502020204030204" pitchFamily="34" charset="0"/>
              </a:rPr>
              <a:t>Epenthetic </a:t>
            </a:r>
            <a:r>
              <a:rPr lang="en-US" sz="2000" u="sng" dirty="0" smtClean="0">
                <a:solidFill>
                  <a:schemeClr val="bg1"/>
                </a:solidFill>
                <a:latin typeface="Calibri" panose="020F0502020204030204" pitchFamily="34" charset="0"/>
                <a:cs typeface="Calibri" panose="020F0502020204030204" pitchFamily="34" charset="0"/>
              </a:rPr>
              <a:t>ʔ: </a:t>
            </a:r>
            <a:r>
              <a:rPr lang="en-US" sz="2000" i="1" u="sng" dirty="0" smtClean="0">
                <a:solidFill>
                  <a:schemeClr val="bg1"/>
                </a:solidFill>
                <a:latin typeface="Calibri" panose="020F0502020204030204" pitchFamily="34" charset="0"/>
                <a:cs typeface="Calibri" panose="020F0502020204030204" pitchFamily="34" charset="0"/>
              </a:rPr>
              <a:t>Sample evidence</a:t>
            </a:r>
          </a:p>
          <a:p>
            <a:endParaRPr lang="en-US" sz="2000" dirty="0">
              <a:solidFill>
                <a:schemeClr val="bg1"/>
              </a:solidFill>
              <a:latin typeface="Calibri" panose="020F0502020204030204" pitchFamily="34" charset="0"/>
              <a:cs typeface="Calibri" panose="020F0502020204030204" pitchFamily="34" charset="0"/>
            </a:endParaRPr>
          </a:p>
          <a:p>
            <a:r>
              <a:rPr lang="en-US" sz="2000" dirty="0" smtClean="0">
                <a:solidFill>
                  <a:schemeClr val="bg1"/>
                </a:solidFill>
                <a:latin typeface="Calibri" panose="020F0502020204030204" pitchFamily="34" charset="0"/>
                <a:cs typeface="Calibri" panose="020F0502020204030204" pitchFamily="34" charset="0"/>
              </a:rPr>
              <a:t>[</a:t>
            </a:r>
            <a:r>
              <a:rPr lang="en-US" sz="2000" dirty="0" err="1" smtClean="0">
                <a:solidFill>
                  <a:schemeClr val="bg1"/>
                </a:solidFill>
                <a:latin typeface="Calibri" panose="020F0502020204030204" pitchFamily="34" charset="0"/>
                <a:cs typeface="Calibri" panose="020F0502020204030204" pitchFamily="34" charset="0"/>
              </a:rPr>
              <a:t>po</a:t>
            </a:r>
            <a:r>
              <a:rPr lang="en-US" sz="2000" dirty="0" smtClean="0">
                <a:solidFill>
                  <a:schemeClr val="bg1"/>
                </a:solidFill>
                <a:latin typeface="Calibri" panose="020F0502020204030204" pitchFamily="34" charset="0"/>
                <a:cs typeface="Calibri" panose="020F0502020204030204" pitchFamily="34" charset="0"/>
              </a:rPr>
              <a:t>] </a:t>
            </a:r>
            <a:r>
              <a:rPr lang="en-US" sz="2000" i="1" dirty="0" smtClean="0">
                <a:solidFill>
                  <a:schemeClr val="bg1"/>
                </a:solidFill>
                <a:latin typeface="Calibri" panose="020F0502020204030204" pitchFamily="34" charset="0"/>
                <a:cs typeface="Calibri" panose="020F0502020204030204" pitchFamily="34" charset="0"/>
              </a:rPr>
              <a:t>root1</a:t>
            </a:r>
          </a:p>
          <a:p>
            <a:r>
              <a:rPr lang="en-US" sz="2000" dirty="0" smtClean="0">
                <a:solidFill>
                  <a:schemeClr val="bg1"/>
                </a:solidFill>
                <a:latin typeface="Calibri" panose="020F0502020204030204" pitchFamily="34" charset="0"/>
                <a:cs typeface="Calibri" panose="020F0502020204030204" pitchFamily="34" charset="0"/>
              </a:rPr>
              <a:t>[</a:t>
            </a:r>
            <a:r>
              <a:rPr lang="en-US" sz="2000" dirty="0" err="1" smtClean="0">
                <a:solidFill>
                  <a:schemeClr val="bg1"/>
                </a:solidFill>
                <a:latin typeface="Calibri" panose="020F0502020204030204" pitchFamily="34" charset="0"/>
                <a:cs typeface="Calibri" panose="020F0502020204030204" pitchFamily="34" charset="0"/>
              </a:rPr>
              <a:t>poʔa</a:t>
            </a:r>
            <a:r>
              <a:rPr lang="en-US" sz="2000" dirty="0" smtClean="0">
                <a:solidFill>
                  <a:schemeClr val="bg1"/>
                </a:solidFill>
                <a:latin typeface="Calibri" panose="020F0502020204030204" pitchFamily="34" charset="0"/>
                <a:cs typeface="Calibri" panose="020F0502020204030204" pitchFamily="34" charset="0"/>
              </a:rPr>
              <a:t>] </a:t>
            </a:r>
            <a:r>
              <a:rPr lang="en-US" sz="2000" i="1" dirty="0" smtClean="0">
                <a:solidFill>
                  <a:schemeClr val="bg1"/>
                </a:solidFill>
                <a:latin typeface="Calibri" panose="020F0502020204030204" pitchFamily="34" charset="0"/>
                <a:cs typeface="Calibri" panose="020F0502020204030204" pitchFamily="34" charset="0"/>
              </a:rPr>
              <a:t>root1 + affix1 </a:t>
            </a:r>
            <a:r>
              <a:rPr lang="en-US" sz="2000" dirty="0" smtClean="0">
                <a:solidFill>
                  <a:schemeClr val="bg1"/>
                </a:solidFill>
                <a:latin typeface="Calibri" panose="020F0502020204030204" pitchFamily="34" charset="0"/>
                <a:cs typeface="Calibri" panose="020F0502020204030204" pitchFamily="34" charset="0"/>
              </a:rPr>
              <a:t>(ʔ appears!)</a:t>
            </a:r>
          </a:p>
          <a:p>
            <a:r>
              <a:rPr lang="en-US" sz="2000" dirty="0" smtClean="0">
                <a:solidFill>
                  <a:schemeClr val="bg1"/>
                </a:solidFill>
                <a:latin typeface="Calibri" panose="020F0502020204030204" pitchFamily="34" charset="0"/>
                <a:cs typeface="Calibri" panose="020F0502020204030204" pitchFamily="34" charset="0"/>
              </a:rPr>
              <a:t>[</a:t>
            </a:r>
            <a:r>
              <a:rPr lang="en-US" sz="2000" dirty="0" err="1" smtClean="0">
                <a:solidFill>
                  <a:schemeClr val="bg1"/>
                </a:solidFill>
                <a:latin typeface="Calibri" panose="020F0502020204030204" pitchFamily="34" charset="0"/>
                <a:cs typeface="Calibri" panose="020F0502020204030204" pitchFamily="34" charset="0"/>
              </a:rPr>
              <a:t>noʔ</a:t>
            </a:r>
            <a:r>
              <a:rPr lang="en-US" sz="2000" dirty="0" smtClean="0">
                <a:solidFill>
                  <a:schemeClr val="bg1"/>
                </a:solidFill>
                <a:latin typeface="Calibri" panose="020F0502020204030204" pitchFamily="34" charset="0"/>
                <a:cs typeface="Calibri" panose="020F0502020204030204" pitchFamily="34" charset="0"/>
              </a:rPr>
              <a:t>] </a:t>
            </a:r>
            <a:r>
              <a:rPr lang="en-US" sz="2000" i="1" dirty="0" smtClean="0">
                <a:solidFill>
                  <a:schemeClr val="bg1"/>
                </a:solidFill>
                <a:latin typeface="Calibri" panose="020F0502020204030204" pitchFamily="34" charset="0"/>
                <a:cs typeface="Calibri" panose="020F0502020204030204" pitchFamily="34" charset="0"/>
              </a:rPr>
              <a:t>root2 </a:t>
            </a:r>
            <a:r>
              <a:rPr lang="en-US" sz="2000" dirty="0" smtClean="0">
                <a:solidFill>
                  <a:schemeClr val="bg1"/>
                </a:solidFill>
                <a:latin typeface="Calibri" panose="020F0502020204030204" pitchFamily="34" charset="0"/>
                <a:cs typeface="Calibri" panose="020F0502020204030204" pitchFamily="34" charset="0"/>
              </a:rPr>
              <a:t>(so </a:t>
            </a:r>
            <a:r>
              <a:rPr lang="en-US" sz="2000" i="1" dirty="0" smtClean="0">
                <a:solidFill>
                  <a:schemeClr val="bg1"/>
                </a:solidFill>
                <a:latin typeface="Calibri" panose="020F0502020204030204" pitchFamily="34" charset="0"/>
                <a:cs typeface="Calibri" panose="020F0502020204030204" pitchFamily="34" charset="0"/>
              </a:rPr>
              <a:t>root1</a:t>
            </a:r>
            <a:r>
              <a:rPr lang="en-US" sz="2000" dirty="0" smtClean="0">
                <a:solidFill>
                  <a:schemeClr val="bg1"/>
                </a:solidFill>
                <a:latin typeface="Calibri" panose="020F0502020204030204" pitchFamily="34" charset="0"/>
                <a:cs typeface="Calibri" panose="020F0502020204030204" pitchFamily="34" charset="0"/>
              </a:rPr>
              <a:t> is not /</a:t>
            </a:r>
            <a:r>
              <a:rPr lang="en-US" sz="2000" dirty="0" err="1" smtClean="0">
                <a:solidFill>
                  <a:schemeClr val="bg1"/>
                </a:solidFill>
                <a:latin typeface="Calibri" panose="020F0502020204030204" pitchFamily="34" charset="0"/>
                <a:cs typeface="Calibri" panose="020F0502020204030204" pitchFamily="34" charset="0"/>
              </a:rPr>
              <a:t>poʔ</a:t>
            </a:r>
            <a:r>
              <a:rPr lang="en-US" sz="2000" dirty="0" smtClean="0">
                <a:solidFill>
                  <a:schemeClr val="bg1"/>
                </a:solidFill>
                <a:latin typeface="Calibri" panose="020F0502020204030204" pitchFamily="34" charset="0"/>
                <a:cs typeface="Calibri" panose="020F0502020204030204" pitchFamily="34" charset="0"/>
              </a:rPr>
              <a:t>/!)</a:t>
            </a:r>
            <a:endParaRPr lang="en-US" sz="2000" dirty="0">
              <a:solidFill>
                <a:schemeClr val="bg1"/>
              </a:solidFill>
              <a:latin typeface="Calibri" panose="020F0502020204030204" pitchFamily="34" charset="0"/>
              <a:cs typeface="Calibri" panose="020F0502020204030204" pitchFamily="34" charset="0"/>
            </a:endParaRPr>
          </a:p>
          <a:p>
            <a:r>
              <a:rPr lang="en-US" sz="2000" dirty="0" smtClean="0">
                <a:solidFill>
                  <a:schemeClr val="bg1"/>
                </a:solidFill>
                <a:latin typeface="Calibri" panose="020F0502020204030204" pitchFamily="34" charset="0"/>
                <a:cs typeface="Calibri" panose="020F0502020204030204" pitchFamily="34" charset="0"/>
              </a:rPr>
              <a:t>[</a:t>
            </a:r>
            <a:r>
              <a:rPr lang="en-US" sz="2000" dirty="0" err="1" smtClean="0">
                <a:solidFill>
                  <a:schemeClr val="bg1"/>
                </a:solidFill>
                <a:latin typeface="Calibri" panose="020F0502020204030204" pitchFamily="34" charset="0"/>
                <a:cs typeface="Calibri" panose="020F0502020204030204" pitchFamily="34" charset="0"/>
              </a:rPr>
              <a:t>poka</a:t>
            </a:r>
            <a:r>
              <a:rPr lang="en-US" sz="2000" dirty="0" smtClean="0">
                <a:solidFill>
                  <a:schemeClr val="bg1"/>
                </a:solidFill>
                <a:latin typeface="Calibri" panose="020F0502020204030204" pitchFamily="34" charset="0"/>
                <a:cs typeface="Calibri" panose="020F0502020204030204" pitchFamily="34" charset="0"/>
              </a:rPr>
              <a:t>] </a:t>
            </a:r>
            <a:r>
              <a:rPr lang="en-US" sz="2000" i="1" dirty="0" smtClean="0">
                <a:solidFill>
                  <a:schemeClr val="bg1"/>
                </a:solidFill>
                <a:latin typeface="Calibri" panose="020F0502020204030204" pitchFamily="34" charset="0"/>
                <a:cs typeface="Calibri" panose="020F0502020204030204" pitchFamily="34" charset="0"/>
              </a:rPr>
              <a:t>root3 + affix1 </a:t>
            </a:r>
            <a:r>
              <a:rPr lang="en-US" sz="2000" dirty="0">
                <a:solidFill>
                  <a:schemeClr val="bg1"/>
                </a:solidFill>
                <a:latin typeface="Calibri" panose="020F0502020204030204" pitchFamily="34" charset="0"/>
                <a:cs typeface="Calibri" panose="020F0502020204030204" pitchFamily="34" charset="0"/>
              </a:rPr>
              <a:t>(so </a:t>
            </a:r>
            <a:r>
              <a:rPr lang="en-US" sz="2000" i="1" dirty="0" smtClean="0">
                <a:solidFill>
                  <a:schemeClr val="bg1"/>
                </a:solidFill>
                <a:latin typeface="Calibri" panose="020F0502020204030204" pitchFamily="34" charset="0"/>
                <a:cs typeface="Calibri" panose="020F0502020204030204" pitchFamily="34" charset="0"/>
              </a:rPr>
              <a:t>af1 </a:t>
            </a:r>
            <a:r>
              <a:rPr lang="en-US" sz="2000" dirty="0" smtClean="0">
                <a:solidFill>
                  <a:schemeClr val="bg1"/>
                </a:solidFill>
                <a:latin typeface="Calibri" panose="020F0502020204030204" pitchFamily="34" charset="0"/>
                <a:cs typeface="Calibri" panose="020F0502020204030204" pitchFamily="34" charset="0"/>
              </a:rPr>
              <a:t>is </a:t>
            </a:r>
            <a:r>
              <a:rPr lang="en-US" sz="2000" dirty="0">
                <a:solidFill>
                  <a:schemeClr val="bg1"/>
                </a:solidFill>
                <a:latin typeface="Calibri" panose="020F0502020204030204" pitchFamily="34" charset="0"/>
                <a:cs typeface="Calibri" panose="020F0502020204030204" pitchFamily="34" charset="0"/>
              </a:rPr>
              <a:t>not </a:t>
            </a:r>
            <a:r>
              <a:rPr lang="en-US" sz="2000" dirty="0" smtClean="0">
                <a:solidFill>
                  <a:schemeClr val="bg1"/>
                </a:solidFill>
                <a:latin typeface="Calibri" panose="020F0502020204030204" pitchFamily="34" charset="0"/>
                <a:cs typeface="Calibri" panose="020F0502020204030204" pitchFamily="34" charset="0"/>
              </a:rPr>
              <a:t>/</a:t>
            </a:r>
            <a:r>
              <a:rPr lang="en-US" sz="2000" dirty="0" err="1" smtClean="0">
                <a:solidFill>
                  <a:schemeClr val="bg1"/>
                </a:solidFill>
                <a:latin typeface="Calibri" panose="020F0502020204030204" pitchFamily="34" charset="0"/>
                <a:cs typeface="Calibri" panose="020F0502020204030204" pitchFamily="34" charset="0"/>
              </a:rPr>
              <a:t>ʔa</a:t>
            </a:r>
            <a:r>
              <a:rPr lang="en-US" sz="2000" dirty="0" smtClean="0">
                <a:solidFill>
                  <a:schemeClr val="bg1"/>
                </a:solidFill>
                <a:latin typeface="Calibri" panose="020F0502020204030204" pitchFamily="34" charset="0"/>
                <a:cs typeface="Calibri" panose="020F0502020204030204" pitchFamily="34" charset="0"/>
              </a:rPr>
              <a:t>/…)</a:t>
            </a:r>
            <a:endParaRPr lang="en-US" sz="2000" i="1" dirty="0" smtClean="0">
              <a:solidFill>
                <a:schemeClr val="bg1"/>
              </a:solidFill>
              <a:latin typeface="Calibri" panose="020F0502020204030204" pitchFamily="34" charset="0"/>
              <a:cs typeface="Calibri" panose="020F0502020204030204" pitchFamily="34" charset="0"/>
            </a:endParaRPr>
          </a:p>
          <a:p>
            <a:r>
              <a:rPr lang="en-US" sz="2000" dirty="0" smtClean="0">
                <a:solidFill>
                  <a:schemeClr val="bg1"/>
                </a:solidFill>
                <a:latin typeface="Calibri" panose="020F0502020204030204" pitchFamily="34" charset="0"/>
                <a:cs typeface="Calibri" panose="020F0502020204030204" pitchFamily="34" charset="0"/>
              </a:rPr>
              <a:t>[</a:t>
            </a:r>
            <a:r>
              <a:rPr lang="en-US" sz="2000" dirty="0" err="1" smtClean="0">
                <a:solidFill>
                  <a:schemeClr val="bg1"/>
                </a:solidFill>
                <a:latin typeface="Calibri" panose="020F0502020204030204" pitchFamily="34" charset="0"/>
                <a:cs typeface="Calibri" panose="020F0502020204030204" pitchFamily="34" charset="0"/>
              </a:rPr>
              <a:t>ak</a:t>
            </a:r>
            <a:r>
              <a:rPr lang="en-US" sz="2000" dirty="0" err="1">
                <a:solidFill>
                  <a:schemeClr val="bg1"/>
                </a:solidFill>
                <a:latin typeface="Calibri" panose="020F0502020204030204" pitchFamily="34" charset="0"/>
                <a:cs typeface="Calibri" panose="020F0502020204030204" pitchFamily="34" charset="0"/>
              </a:rPr>
              <a:t>ʔ</a:t>
            </a:r>
            <a:r>
              <a:rPr lang="en-US" sz="2000" dirty="0" err="1" smtClean="0">
                <a:solidFill>
                  <a:schemeClr val="bg1"/>
                </a:solidFill>
                <a:latin typeface="Calibri" panose="020F0502020204030204" pitchFamily="34" charset="0"/>
                <a:cs typeface="Calibri" panose="020F0502020204030204" pitchFamily="34" charset="0"/>
              </a:rPr>
              <a:t>a</a:t>
            </a:r>
            <a:r>
              <a:rPr lang="en-US" sz="2000" dirty="0">
                <a:solidFill>
                  <a:schemeClr val="bg1"/>
                </a:solidFill>
                <a:latin typeface="Calibri" panose="020F0502020204030204" pitchFamily="34" charset="0"/>
                <a:cs typeface="Calibri" panose="020F0502020204030204" pitchFamily="34" charset="0"/>
              </a:rPr>
              <a:t>] </a:t>
            </a:r>
            <a:r>
              <a:rPr lang="en-US" sz="2000" i="1" dirty="0" smtClean="0">
                <a:solidFill>
                  <a:schemeClr val="bg1"/>
                </a:solidFill>
                <a:latin typeface="Calibri" panose="020F0502020204030204" pitchFamily="34" charset="0"/>
                <a:cs typeface="Calibri" panose="020F0502020204030204" pitchFamily="34" charset="0"/>
              </a:rPr>
              <a:t>root4 </a:t>
            </a:r>
            <a:r>
              <a:rPr lang="en-US" sz="2000" dirty="0">
                <a:solidFill>
                  <a:schemeClr val="bg1"/>
                </a:solidFill>
                <a:latin typeface="Calibri" panose="020F0502020204030204" pitchFamily="34" charset="0"/>
                <a:cs typeface="Calibri" panose="020F0502020204030204" pitchFamily="34" charset="0"/>
              </a:rPr>
              <a:t>(</a:t>
            </a:r>
            <a:r>
              <a:rPr lang="en-US" sz="2000" dirty="0" smtClean="0">
                <a:solidFill>
                  <a:schemeClr val="bg1"/>
                </a:solidFill>
                <a:latin typeface="Calibri" panose="020F0502020204030204" pitchFamily="34" charset="0"/>
                <a:cs typeface="Calibri" panose="020F0502020204030204" pitchFamily="34" charset="0"/>
              </a:rPr>
              <a:t>as long as [</a:t>
            </a:r>
            <a:r>
              <a:rPr lang="en-US" sz="2000" dirty="0" err="1" smtClean="0">
                <a:solidFill>
                  <a:schemeClr val="bg1"/>
                </a:solidFill>
                <a:latin typeface="Calibri" panose="020F0502020204030204" pitchFamily="34" charset="0"/>
                <a:cs typeface="Calibri" panose="020F0502020204030204" pitchFamily="34" charset="0"/>
              </a:rPr>
              <a:t>kʔ</a:t>
            </a:r>
            <a:r>
              <a:rPr lang="en-US" sz="2000" dirty="0" smtClean="0">
                <a:solidFill>
                  <a:schemeClr val="bg1"/>
                </a:solidFill>
                <a:latin typeface="Calibri" panose="020F0502020204030204" pitchFamily="34" charset="0"/>
                <a:cs typeface="Calibri" panose="020F0502020204030204" pitchFamily="34" charset="0"/>
              </a:rPr>
              <a:t>] is allowed)</a:t>
            </a:r>
            <a:endParaRPr lang="en-US" sz="2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743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F: Evidence for markedness: A practical example</a:t>
            </a:r>
            <a:endParaRPr lang="en-US" dirty="0"/>
          </a:p>
        </p:txBody>
      </p:sp>
      <p:sp>
        <p:nvSpPr>
          <p:cNvPr id="3" name="Text Placeholder 2"/>
          <p:cNvSpPr>
            <a:spLocks noGrp="1"/>
          </p:cNvSpPr>
          <p:nvPr>
            <p:ph type="body" sz="quarter" idx="14"/>
          </p:nvPr>
        </p:nvSpPr>
        <p:spPr>
          <a:xfrm>
            <a:off x="576263" y="1261241"/>
            <a:ext cx="10409237" cy="5076059"/>
          </a:xfrm>
        </p:spPr>
        <p:txBody>
          <a:bodyPr>
            <a:normAutofit fontScale="85000" lnSpcReduction="20000"/>
          </a:bodyPr>
          <a:lstStyle/>
          <a:p>
            <a:r>
              <a:rPr lang="en-US" b="1" dirty="0" smtClean="0"/>
              <a:t>How do we ‘prove’ a statement like “[k] is never default-epenthetic”?</a:t>
            </a:r>
          </a:p>
          <a:p>
            <a:pPr marL="0" indent="0">
              <a:buNone/>
            </a:pPr>
            <a:r>
              <a:rPr lang="en-US" dirty="0" smtClean="0"/>
              <a:t>	i.e. there is no </a:t>
            </a:r>
            <a:r>
              <a:rPr lang="en-US" dirty="0" err="1" smtClean="0"/>
              <a:t>PhM</a:t>
            </a:r>
            <a:r>
              <a:rPr lang="en-US" dirty="0" smtClean="0"/>
              <a:t> state in which </a:t>
            </a:r>
            <a:r>
              <a:rPr lang="en-US" dirty="0" smtClean="0">
                <a:sym typeface="Symbol" panose="05050102010706020507" pitchFamily="18" charset="2"/>
              </a:rPr>
              <a:t> -&gt; [k] (modulo assimilation/dissimilation)</a:t>
            </a:r>
          </a:p>
          <a:p>
            <a:pPr marL="0" indent="0">
              <a:buNone/>
            </a:pPr>
            <a:r>
              <a:rPr lang="en-US" dirty="0">
                <a:sym typeface="Symbol" panose="05050102010706020507" pitchFamily="18" charset="2"/>
              </a:rPr>
              <a:t>	</a:t>
            </a:r>
            <a:r>
              <a:rPr lang="en-US" dirty="0" smtClean="0">
                <a:sym typeface="Symbol" panose="05050102010706020507" pitchFamily="18" charset="2"/>
              </a:rPr>
              <a:t>(de Lacy &amp; Kingston 2013)</a:t>
            </a:r>
          </a:p>
          <a:p>
            <a:pPr marL="0" indent="0">
              <a:buNone/>
            </a:pPr>
            <a:endParaRPr lang="en-US" dirty="0" smtClean="0">
              <a:sym typeface="Symbol" panose="05050102010706020507" pitchFamily="18" charset="2"/>
            </a:endParaRPr>
          </a:p>
          <a:p>
            <a:r>
              <a:rPr lang="en-US" dirty="0" smtClean="0">
                <a:sym typeface="Symbol" panose="05050102010706020507" pitchFamily="18" charset="2"/>
              </a:rPr>
              <a:t>I have never observed epenthetic [k], but </a:t>
            </a:r>
            <a:r>
              <a:rPr lang="en-US" b="1" dirty="0" smtClean="0">
                <a:sym typeface="Symbol" panose="05050102010706020507" pitchFamily="18" charset="2"/>
              </a:rPr>
              <a:t>so what? (</a:t>
            </a:r>
            <a:r>
              <a:rPr lang="en-US" b="1" i="1" dirty="0" smtClean="0">
                <a:sym typeface="Symbol" panose="05050102010706020507" pitchFamily="18" charset="2"/>
              </a:rPr>
              <a:t>et </a:t>
            </a:r>
            <a:r>
              <a:rPr lang="en-US" b="1" i="1" dirty="0" err="1" smtClean="0">
                <a:sym typeface="Symbol" panose="05050102010706020507" pitchFamily="18" charset="2"/>
              </a:rPr>
              <a:t>alors</a:t>
            </a:r>
            <a:r>
              <a:rPr lang="en-US" b="1" i="1" dirty="0" smtClean="0">
                <a:sym typeface="Symbol" panose="05050102010706020507" pitchFamily="18" charset="2"/>
              </a:rPr>
              <a:t>?</a:t>
            </a:r>
            <a:r>
              <a:rPr lang="en-US" b="1" dirty="0" smtClean="0">
                <a:sym typeface="Symbol" panose="05050102010706020507" pitchFamily="18" charset="2"/>
              </a:rPr>
              <a:t>)</a:t>
            </a:r>
          </a:p>
          <a:p>
            <a:pPr marL="0" indent="0">
              <a:buNone/>
            </a:pPr>
            <a:endParaRPr lang="en-US" dirty="0">
              <a:sym typeface="Symbol" panose="05050102010706020507" pitchFamily="18" charset="2"/>
            </a:endParaRPr>
          </a:p>
          <a:p>
            <a:r>
              <a:rPr lang="en-US" dirty="0" smtClean="0">
                <a:sym typeface="Symbol" panose="05050102010706020507" pitchFamily="18" charset="2"/>
              </a:rPr>
              <a:t>Commonality?</a:t>
            </a:r>
          </a:p>
          <a:p>
            <a:pPr lvl="1"/>
            <a:r>
              <a:rPr lang="en-US" dirty="0" smtClean="0">
                <a:sym typeface="Symbol" panose="05050102010706020507" pitchFamily="18" charset="2"/>
              </a:rPr>
              <a:t>How common is [k]?  (97.12% of UPSID languages)</a:t>
            </a:r>
          </a:p>
          <a:p>
            <a:pPr lvl="1"/>
            <a:r>
              <a:rPr lang="en-US" dirty="0" smtClean="0">
                <a:sym typeface="Symbol" panose="05050102010706020507" pitchFamily="18" charset="2"/>
              </a:rPr>
              <a:t>How common is epenthesis? (??)</a:t>
            </a:r>
          </a:p>
          <a:p>
            <a:pPr lvl="1"/>
            <a:r>
              <a:rPr lang="en-US" dirty="0" smtClean="0">
                <a:sym typeface="Symbol" panose="05050102010706020507" pitchFamily="18" charset="2"/>
              </a:rPr>
              <a:t>What else are we assuming can be epenthetic?  [p t </a:t>
            </a:r>
            <a:r>
              <a:rPr lang="en-US" dirty="0" smtClean="0">
                <a:latin typeface="Calibri" panose="020F0502020204030204" pitchFamily="34" charset="0"/>
                <a:cs typeface="Calibri" panose="020F0502020204030204" pitchFamily="34" charset="0"/>
                <a:sym typeface="Symbol" panose="05050102010706020507" pitchFamily="18" charset="2"/>
              </a:rPr>
              <a:t>ʔ …?]</a:t>
            </a:r>
            <a:endParaRPr lang="en-US" dirty="0" smtClean="0">
              <a:sym typeface="Symbol" panose="05050102010706020507" pitchFamily="18" charset="2"/>
            </a:endParaRPr>
          </a:p>
          <a:p>
            <a:pPr lvl="1"/>
            <a:r>
              <a:rPr lang="en-US" dirty="0" smtClean="0">
                <a:sym typeface="Symbol" panose="05050102010706020507" pitchFamily="18" charset="2"/>
              </a:rPr>
              <a:t>Roughly!: </a:t>
            </a:r>
            <a:r>
              <a:rPr lang="en-US" i="1" dirty="0" smtClean="0">
                <a:sym typeface="Symbol" panose="05050102010706020507" pitchFamily="18" charset="2"/>
              </a:rPr>
              <a:t>p(k</a:t>
            </a:r>
            <a:r>
              <a:rPr lang="en-US" dirty="0" smtClean="0">
                <a:sym typeface="Symbol" panose="05050102010706020507" pitchFamily="18" charset="2"/>
              </a:rPr>
              <a:t>) . p(epenthesis) </a:t>
            </a:r>
            <a:r>
              <a:rPr lang="en-US" dirty="0">
                <a:sym typeface="Symbol" panose="05050102010706020507" pitchFamily="18" charset="2"/>
              </a:rPr>
              <a:t>. (1/</a:t>
            </a:r>
            <a:r>
              <a:rPr lang="en-US" dirty="0" err="1">
                <a:sym typeface="Symbol" panose="05050102010706020507" pitchFamily="18" charset="2"/>
              </a:rPr>
              <a:t>n_epenthetic</a:t>
            </a:r>
            <a:r>
              <a:rPr lang="en-US" dirty="0">
                <a:sym typeface="Symbol" panose="05050102010706020507" pitchFamily="18" charset="2"/>
              </a:rPr>
              <a:t>) </a:t>
            </a:r>
            <a:r>
              <a:rPr lang="en-US" dirty="0" smtClean="0">
                <a:sym typeface="Symbol" panose="05050102010706020507" pitchFamily="18" charset="2"/>
              </a:rPr>
              <a:t>= ???? (reasonably high?)</a:t>
            </a:r>
          </a:p>
          <a:p>
            <a:endParaRPr lang="en-US" dirty="0">
              <a:sym typeface="Symbol" panose="05050102010706020507" pitchFamily="18" charset="2"/>
            </a:endParaRPr>
          </a:p>
          <a:p>
            <a:r>
              <a:rPr lang="en-US" dirty="0" smtClean="0">
                <a:sym typeface="Symbol" panose="05050102010706020507" pitchFamily="18" charset="2"/>
              </a:rPr>
              <a:t>Learnability</a:t>
            </a:r>
          </a:p>
          <a:p>
            <a:pPr lvl="1"/>
            <a:r>
              <a:rPr lang="en-US" dirty="0" smtClean="0">
                <a:sym typeface="Symbol" panose="05050102010706020507" pitchFamily="18" charset="2"/>
              </a:rPr>
              <a:t>Is epenthetic [k] learnable?</a:t>
            </a:r>
          </a:p>
          <a:p>
            <a:pPr lvl="1"/>
            <a:r>
              <a:rPr lang="en-US" dirty="0" smtClean="0">
                <a:sym typeface="Symbol" panose="05050102010706020507" pitchFamily="18" charset="2"/>
              </a:rPr>
              <a:t>Hard to see why not.  We can model its learning.</a:t>
            </a:r>
          </a:p>
          <a:p>
            <a:endParaRPr lang="en-US"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33</a:t>
            </a:fld>
            <a:endParaRPr lang="en-US" dirty="0"/>
          </a:p>
        </p:txBody>
      </p:sp>
    </p:spTree>
    <p:extLst>
      <p:ext uri="{BB962C8B-B14F-4D97-AF65-F5344CB8AC3E}">
        <p14:creationId xmlns:p14="http://schemas.microsoft.com/office/powerpoint/2010/main" val="89581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F: Evidence for markedness: A practical example</a:t>
            </a:r>
            <a:endParaRPr lang="en-US" dirty="0"/>
          </a:p>
        </p:txBody>
      </p:sp>
      <p:sp>
        <p:nvSpPr>
          <p:cNvPr id="3" name="Text Placeholder 2"/>
          <p:cNvSpPr>
            <a:spLocks noGrp="1"/>
          </p:cNvSpPr>
          <p:nvPr>
            <p:ph type="body" sz="quarter" idx="14"/>
          </p:nvPr>
        </p:nvSpPr>
        <p:spPr>
          <a:xfrm>
            <a:off x="576263" y="1261241"/>
            <a:ext cx="10409237" cy="5076059"/>
          </a:xfrm>
        </p:spPr>
        <p:txBody>
          <a:bodyPr>
            <a:normAutofit fontScale="85000" lnSpcReduction="20000"/>
          </a:bodyPr>
          <a:lstStyle/>
          <a:p>
            <a:r>
              <a:rPr lang="en-US" dirty="0" smtClean="0">
                <a:sym typeface="Symbol" panose="05050102010706020507" pitchFamily="18" charset="2"/>
              </a:rPr>
              <a:t>Is epenthetic [k] </a:t>
            </a:r>
            <a:r>
              <a:rPr lang="en-US" b="1" dirty="0" err="1" smtClean="0">
                <a:sym typeface="Symbol" panose="05050102010706020507" pitchFamily="18" charset="2"/>
              </a:rPr>
              <a:t>actuable</a:t>
            </a:r>
            <a:r>
              <a:rPr lang="en-US" dirty="0" smtClean="0">
                <a:sym typeface="Symbol" panose="05050102010706020507" pitchFamily="18" charset="2"/>
              </a:rPr>
              <a:t>?</a:t>
            </a:r>
          </a:p>
          <a:p>
            <a:pPr lvl="1"/>
            <a:r>
              <a:rPr lang="en-US" dirty="0" smtClean="0">
                <a:sym typeface="Symbol" panose="05050102010706020507" pitchFamily="18" charset="2"/>
              </a:rPr>
              <a:t>Yes, through misperception (de Lacy &amp; Kingston 2013)</a:t>
            </a:r>
          </a:p>
          <a:p>
            <a:pPr lvl="1"/>
            <a:r>
              <a:rPr lang="en-US" dirty="0" smtClean="0">
                <a:sym typeface="Symbol" panose="05050102010706020507" pitchFamily="18" charset="2"/>
              </a:rPr>
              <a:t>Diachronic evidence: *t &gt; k in Oceanic</a:t>
            </a:r>
          </a:p>
          <a:p>
            <a:endParaRPr lang="en-US" dirty="0">
              <a:sym typeface="Symbol" panose="05050102010706020507" pitchFamily="18" charset="2"/>
            </a:endParaRPr>
          </a:p>
          <a:p>
            <a:r>
              <a:rPr lang="en-US" dirty="0" smtClean="0">
                <a:sym typeface="Symbol" panose="05050102010706020507" pitchFamily="18" charset="2"/>
              </a:rPr>
              <a:t>Is epenthetic [k] </a:t>
            </a:r>
            <a:r>
              <a:rPr lang="en-US" b="1" dirty="0" smtClean="0">
                <a:sym typeface="Symbol" panose="05050102010706020507" pitchFamily="18" charset="2"/>
              </a:rPr>
              <a:t>transmissible?</a:t>
            </a:r>
            <a:endParaRPr lang="en-US" dirty="0" smtClean="0">
              <a:sym typeface="Symbol" panose="05050102010706020507" pitchFamily="18" charset="2"/>
            </a:endParaRPr>
          </a:p>
          <a:p>
            <a:pPr lvl="1"/>
            <a:r>
              <a:rPr lang="en-US" dirty="0" smtClean="0">
                <a:sym typeface="Symbol" panose="05050102010706020507" pitchFamily="18" charset="2"/>
              </a:rPr>
              <a:t>Probably.</a:t>
            </a:r>
          </a:p>
          <a:p>
            <a:pPr lvl="1"/>
            <a:r>
              <a:rPr lang="en-US" dirty="0" smtClean="0">
                <a:sym typeface="Symbol" panose="05050102010706020507" pitchFamily="18" charset="2"/>
              </a:rPr>
              <a:t>cf. word-initial glottal stops (easy to actuate, hard to transmit)</a:t>
            </a:r>
          </a:p>
          <a:p>
            <a:pPr lvl="1"/>
            <a:r>
              <a:rPr lang="en-US" dirty="0">
                <a:sym typeface="Symbol" panose="05050102010706020507" pitchFamily="18" charset="2"/>
              </a:rPr>
              <a:t>cf. clicks (hard to actuate, easy to transmit)</a:t>
            </a:r>
          </a:p>
          <a:p>
            <a:endParaRPr lang="en-US" dirty="0" smtClean="0">
              <a:sym typeface="Symbol" panose="05050102010706020507" pitchFamily="18" charset="2"/>
            </a:endParaRPr>
          </a:p>
          <a:p>
            <a:r>
              <a:rPr lang="en-US" dirty="0" smtClean="0">
                <a:sym typeface="Symbol" panose="05050102010706020507" pitchFamily="18" charset="2"/>
              </a:rPr>
              <a:t>Epenthetic [k]?</a:t>
            </a:r>
          </a:p>
          <a:p>
            <a:pPr lvl="1"/>
            <a:r>
              <a:rPr lang="en-US" dirty="0" smtClean="0">
                <a:sym typeface="Symbol" panose="05050102010706020507" pitchFamily="18" charset="2"/>
              </a:rPr>
              <a:t>Potentially common</a:t>
            </a:r>
          </a:p>
          <a:p>
            <a:pPr lvl="1"/>
            <a:r>
              <a:rPr lang="en-US" dirty="0" smtClean="0">
                <a:sym typeface="Symbol" panose="05050102010706020507" pitchFamily="18" charset="2"/>
              </a:rPr>
              <a:t>Learnable</a:t>
            </a:r>
          </a:p>
          <a:p>
            <a:pPr lvl="1"/>
            <a:r>
              <a:rPr lang="en-US" dirty="0" err="1" smtClean="0">
                <a:sym typeface="Symbol" panose="05050102010706020507" pitchFamily="18" charset="2"/>
              </a:rPr>
              <a:t>Actuable</a:t>
            </a:r>
            <a:endParaRPr lang="en-US" dirty="0" smtClean="0">
              <a:sym typeface="Symbol" panose="05050102010706020507" pitchFamily="18" charset="2"/>
            </a:endParaRPr>
          </a:p>
          <a:p>
            <a:pPr lvl="1"/>
            <a:r>
              <a:rPr lang="en-US" dirty="0" smtClean="0">
                <a:sym typeface="Symbol" panose="05050102010706020507" pitchFamily="18" charset="2"/>
              </a:rPr>
              <a:t>Transmissible</a:t>
            </a:r>
          </a:p>
          <a:p>
            <a:pPr lvl="1"/>
            <a:r>
              <a:rPr lang="en-US" dirty="0" smtClean="0">
                <a:sym typeface="Symbol" panose="05050102010706020507" pitchFamily="18" charset="2"/>
              </a:rPr>
              <a:t>Yet not attested.</a:t>
            </a:r>
            <a:endParaRPr lang="en-US"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34</a:t>
            </a:fld>
            <a:endParaRPr lang="en-US" dirty="0"/>
          </a:p>
        </p:txBody>
      </p:sp>
    </p:spTree>
    <p:extLst>
      <p:ext uri="{BB962C8B-B14F-4D97-AF65-F5344CB8AC3E}">
        <p14:creationId xmlns:p14="http://schemas.microsoft.com/office/powerpoint/2010/main" val="366851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F: Evidence for markedness: A practical example</a:t>
            </a:r>
            <a:endParaRPr lang="en-US" dirty="0"/>
          </a:p>
        </p:txBody>
      </p:sp>
      <p:sp>
        <p:nvSpPr>
          <p:cNvPr id="3" name="Text Placeholder 2"/>
          <p:cNvSpPr>
            <a:spLocks noGrp="1"/>
          </p:cNvSpPr>
          <p:nvPr>
            <p:ph type="body" sz="quarter" idx="14"/>
          </p:nvPr>
        </p:nvSpPr>
        <p:spPr>
          <a:xfrm>
            <a:off x="576263" y="1261241"/>
            <a:ext cx="10409237" cy="5076059"/>
          </a:xfrm>
        </p:spPr>
        <p:txBody>
          <a:bodyPr>
            <a:normAutofit/>
          </a:bodyPr>
          <a:lstStyle/>
          <a:p>
            <a:r>
              <a:rPr lang="en-US" dirty="0" smtClean="0">
                <a:sym typeface="Symbol" panose="05050102010706020507" pitchFamily="18" charset="2"/>
              </a:rPr>
              <a:t>Epenthetic [k]: diachronic path</a:t>
            </a:r>
          </a:p>
          <a:p>
            <a:endParaRPr lang="en-US" dirty="0" smtClean="0">
              <a:sym typeface="Symbol" panose="05050102010706020507" pitchFamily="18" charset="2"/>
            </a:endParaRPr>
          </a:p>
          <a:p>
            <a:r>
              <a:rPr lang="en-US" dirty="0" smtClean="0">
                <a:sym typeface="Symbol" panose="05050102010706020507" pitchFamily="18" charset="2"/>
              </a:rPr>
              <a:t>Proto-Eastern Polynesian:	p	</a:t>
            </a:r>
            <a:r>
              <a:rPr lang="en-US" u="sng" dirty="0" smtClean="0">
                <a:sym typeface="Symbol" panose="05050102010706020507" pitchFamily="18" charset="2"/>
              </a:rPr>
              <a:t>t</a:t>
            </a:r>
            <a:r>
              <a:rPr lang="en-US" dirty="0" smtClean="0">
                <a:sym typeface="Symbol" panose="05050102010706020507" pitchFamily="18" charset="2"/>
              </a:rPr>
              <a:t>	</a:t>
            </a:r>
            <a:r>
              <a:rPr lang="en-US" dirty="0">
                <a:sym typeface="Symbol" panose="05050102010706020507" pitchFamily="18" charset="2"/>
              </a:rPr>
              <a:t>k</a:t>
            </a:r>
            <a:endParaRPr lang="is-IS" dirty="0" smtClean="0">
              <a:sym typeface="Symbol" panose="05050102010706020507" pitchFamily="18" charset="2"/>
            </a:endParaRPr>
          </a:p>
          <a:p>
            <a:endParaRPr lang="is-IS" dirty="0">
              <a:sym typeface="Symbol" panose="05050102010706020507" pitchFamily="18" charset="2"/>
            </a:endParaRPr>
          </a:p>
          <a:p>
            <a:r>
              <a:rPr lang="is-IS" dirty="0" smtClean="0">
                <a:sym typeface="Symbol" panose="05050102010706020507" pitchFamily="18" charset="2"/>
              </a:rPr>
              <a:t>Pre-Hawai</a:t>
            </a:r>
            <a:r>
              <a:rPr lang="en-US" dirty="0" smtClean="0">
                <a:sym typeface="Symbol" panose="05050102010706020507" pitchFamily="18" charset="2"/>
              </a:rPr>
              <a:t>’</a:t>
            </a:r>
            <a:r>
              <a:rPr lang="en-US" dirty="0" err="1" smtClean="0">
                <a:sym typeface="Symbol" panose="05050102010706020507" pitchFamily="18" charset="2"/>
              </a:rPr>
              <a:t>ian</a:t>
            </a:r>
            <a:r>
              <a:rPr lang="en-US" dirty="0" smtClean="0">
                <a:sym typeface="Symbol" panose="05050102010706020507" pitchFamily="18" charset="2"/>
              </a:rPr>
              <a:t>:				p	</a:t>
            </a:r>
            <a:r>
              <a:rPr lang="en-US" u="sng" dirty="0" smtClean="0">
                <a:sym typeface="Symbol" panose="05050102010706020507" pitchFamily="18" charset="2"/>
              </a:rPr>
              <a:t>t</a:t>
            </a:r>
            <a:r>
              <a:rPr lang="en-US" dirty="0" smtClean="0">
                <a:sym typeface="Symbol" panose="05050102010706020507" pitchFamily="18" charset="2"/>
              </a:rPr>
              <a:t>		</a:t>
            </a:r>
            <a:r>
              <a:rPr lang="is-IS" dirty="0" smtClean="0">
                <a:sym typeface="Symbol" panose="05050102010706020507" pitchFamily="18" charset="2"/>
              </a:rPr>
              <a:t>ʔ</a:t>
            </a:r>
          </a:p>
          <a:p>
            <a:endParaRPr lang="is-IS" dirty="0">
              <a:sym typeface="Symbol" panose="05050102010706020507" pitchFamily="18" charset="2"/>
            </a:endParaRPr>
          </a:p>
          <a:p>
            <a:r>
              <a:rPr lang="is-IS" dirty="0" smtClean="0">
                <a:sym typeface="Symbol" panose="05050102010706020507" pitchFamily="18" charset="2"/>
              </a:rPr>
              <a:t>Hawai</a:t>
            </a:r>
            <a:r>
              <a:rPr lang="en-US" dirty="0" smtClean="0">
                <a:sym typeface="Symbol" panose="05050102010706020507" pitchFamily="18" charset="2"/>
              </a:rPr>
              <a:t>’</a:t>
            </a:r>
            <a:r>
              <a:rPr lang="en-US" dirty="0" err="1" smtClean="0">
                <a:sym typeface="Symbol" panose="05050102010706020507" pitchFamily="18" charset="2"/>
              </a:rPr>
              <a:t>ian</a:t>
            </a:r>
            <a:r>
              <a:rPr lang="en-US" dirty="0" smtClean="0">
                <a:sym typeface="Symbol" panose="05050102010706020507" pitchFamily="18" charset="2"/>
              </a:rPr>
              <a:t>:					p		k	</a:t>
            </a:r>
            <a:r>
              <a:rPr lang="is-IS" u="sng" dirty="0" smtClean="0">
                <a:sym typeface="Symbol" panose="05050102010706020507" pitchFamily="18" charset="2"/>
              </a:rPr>
              <a:t>ʔ</a:t>
            </a:r>
            <a:endParaRPr lang="en-US" u="sng" dirty="0">
              <a:sym typeface="Symbol" panose="05050102010706020507" pitchFamily="18" charset="2"/>
            </a:endParaRPr>
          </a:p>
          <a:p>
            <a:endParaRPr lang="en-US" dirty="0" smtClean="0">
              <a:sym typeface="Symbol" panose="05050102010706020507" pitchFamily="18" charset="2"/>
            </a:endParaRPr>
          </a:p>
          <a:p>
            <a:pPr marL="914400" lvl="2" indent="0">
              <a:buNone/>
            </a:pPr>
            <a:r>
              <a:rPr lang="en-US" dirty="0">
                <a:sym typeface="Symbol" panose="05050102010706020507" pitchFamily="18" charset="2"/>
              </a:rPr>
              <a:t>	</a:t>
            </a:r>
            <a:endParaRPr lang="en-US" dirty="0" smtClean="0">
              <a:sym typeface="Symbol" panose="05050102010706020507" pitchFamily="18" charset="2"/>
            </a:endParaRPr>
          </a:p>
          <a:p>
            <a:endParaRPr lang="en-US"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cxnSp>
        <p:nvCxnSpPr>
          <p:cNvPr id="5" name="Straight Arrow Connector 4"/>
          <p:cNvCxnSpPr/>
          <p:nvPr/>
        </p:nvCxnSpPr>
        <p:spPr>
          <a:xfrm>
            <a:off x="5308600" y="2489200"/>
            <a:ext cx="457200" cy="596900"/>
          </a:xfrm>
          <a:prstGeom prst="straightConnector1">
            <a:avLst/>
          </a:prstGeom>
          <a:ln w="69850">
            <a:tailEnd type="triangle"/>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4660900" y="2159000"/>
            <a:ext cx="342900" cy="431800"/>
          </a:xfrm>
          <a:prstGeom prst="ellipse">
            <a:avLst/>
          </a:prstGeom>
          <a:solidFill>
            <a:schemeClr val="tx1">
              <a:lumMod val="95000"/>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660900" y="3022600"/>
            <a:ext cx="342900" cy="431800"/>
          </a:xfrm>
          <a:prstGeom prst="ellipse">
            <a:avLst/>
          </a:prstGeom>
          <a:solidFill>
            <a:schemeClr val="tx1">
              <a:lumMod val="95000"/>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594350" y="3882259"/>
            <a:ext cx="342900" cy="431800"/>
          </a:xfrm>
          <a:prstGeom prst="ellipse">
            <a:avLst/>
          </a:prstGeom>
          <a:solidFill>
            <a:schemeClr val="tx1">
              <a:lumMod val="95000"/>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4866481" y="3416300"/>
            <a:ext cx="457200" cy="596900"/>
          </a:xfrm>
          <a:prstGeom prst="straightConnector1">
            <a:avLst/>
          </a:prstGeom>
          <a:ln w="69850">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303B61A-CF43-4AA6-ACE5-577A95EE3A23}" type="slidenum">
              <a:rPr lang="en-US" smtClean="0"/>
              <a:pPr/>
              <a:t>35</a:t>
            </a:fld>
            <a:endParaRPr lang="en-US" dirty="0"/>
          </a:p>
        </p:txBody>
      </p:sp>
      <p:sp>
        <p:nvSpPr>
          <p:cNvPr id="10" name="Oval Callout 9"/>
          <p:cNvSpPr/>
          <p:nvPr/>
        </p:nvSpPr>
        <p:spPr>
          <a:xfrm>
            <a:off x="5308599" y="4461163"/>
            <a:ext cx="3239655" cy="1707095"/>
          </a:xfrm>
          <a:prstGeom prst="wedgeEllipseCallout">
            <a:avLst>
              <a:gd name="adj1" fmla="val -49914"/>
              <a:gd name="adj2" fmla="val -6248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bg1"/>
                </a:solidFill>
              </a:rPr>
              <a:t>Why isn’t [k] the epenthetic consonant here?</a:t>
            </a:r>
            <a:endParaRPr lang="en-US" sz="2400" dirty="0">
              <a:solidFill>
                <a:schemeClr val="bg1"/>
              </a:solidFill>
            </a:endParaRPr>
          </a:p>
        </p:txBody>
      </p:sp>
    </p:spTree>
    <p:extLst>
      <p:ext uri="{BB962C8B-B14F-4D97-AF65-F5344CB8AC3E}">
        <p14:creationId xmlns:p14="http://schemas.microsoft.com/office/powerpoint/2010/main" val="379818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G: Bad objections to Markedness, schematically</a:t>
            </a:r>
            <a:endParaRPr lang="en-US" dirty="0"/>
          </a:p>
        </p:txBody>
      </p:sp>
      <p:sp>
        <p:nvSpPr>
          <p:cNvPr id="3" name="Text Placeholder 2"/>
          <p:cNvSpPr>
            <a:spLocks noGrp="1"/>
          </p:cNvSpPr>
          <p:nvPr>
            <p:ph type="body" sz="quarter" idx="14"/>
          </p:nvPr>
        </p:nvSpPr>
        <p:spPr>
          <a:xfrm>
            <a:off x="576263" y="1261241"/>
            <a:ext cx="10409237" cy="5076059"/>
          </a:xfrm>
        </p:spPr>
        <p:txBody>
          <a:bodyPr>
            <a:normAutofit fontScale="92500" lnSpcReduction="20000"/>
          </a:bodyPr>
          <a:lstStyle/>
          <a:p>
            <a:r>
              <a:rPr lang="is-IS" dirty="0" smtClean="0">
                <a:sym typeface="Symbol" panose="05050102010706020507" pitchFamily="18" charset="2"/>
              </a:rPr>
              <a:t>Conflation of taxonomic markedness and cognitive markedness</a:t>
            </a:r>
          </a:p>
          <a:p>
            <a:pPr lvl="1"/>
            <a:r>
              <a:rPr lang="en-US" dirty="0" smtClean="0">
                <a:sym typeface="Symbol" panose="05050102010706020507" pitchFamily="18" charset="2"/>
              </a:rPr>
              <a:t>“A structure is unmarked on a dimension if it represents the default or basic state for the structure in that dimension, and marked structure adds complexity to this default state… marked structure is learned later,… is eliminated in historical sound change, implies the corresponding unmarked structure in typology…” </a:t>
            </a:r>
            <a:r>
              <a:rPr lang="en-US" dirty="0" err="1" smtClean="0">
                <a:sym typeface="Symbol" panose="05050102010706020507" pitchFamily="18" charset="2"/>
              </a:rPr>
              <a:t>Alderete</a:t>
            </a:r>
            <a:r>
              <a:rPr lang="en-US" dirty="0" smtClean="0">
                <a:sym typeface="Symbol" panose="05050102010706020507" pitchFamily="18" charset="2"/>
              </a:rPr>
              <a:t> &amp; Davis (2018) </a:t>
            </a:r>
            <a:r>
              <a:rPr lang="en-US" dirty="0" smtClean="0">
                <a:sym typeface="Symbol" panose="05050102010706020507" pitchFamily="18" charset="2"/>
                <a:hlinkClick r:id="rId2"/>
              </a:rPr>
              <a:t>Link</a:t>
            </a:r>
            <a:endParaRPr lang="en-US" dirty="0" smtClean="0">
              <a:sym typeface="Symbol" panose="05050102010706020507" pitchFamily="18" charset="2"/>
            </a:endParaRPr>
          </a:p>
          <a:p>
            <a:pPr lvl="1"/>
            <a:r>
              <a:rPr lang="en-US" dirty="0" smtClean="0">
                <a:sym typeface="Symbol" panose="05050102010706020507" pitchFamily="18" charset="2"/>
              </a:rPr>
              <a:t>Another example: most of the items listed by Blevins (2004:intro.)</a:t>
            </a:r>
            <a:endParaRPr lang="en-US" dirty="0">
              <a:sym typeface="Symbol" panose="05050102010706020507" pitchFamily="18" charset="2"/>
            </a:endParaRPr>
          </a:p>
          <a:p>
            <a:endParaRPr lang="en-US" dirty="0" smtClean="0">
              <a:sym typeface="Symbol" panose="05050102010706020507" pitchFamily="18" charset="2"/>
            </a:endParaRPr>
          </a:p>
          <a:p>
            <a:r>
              <a:rPr lang="en-US" dirty="0" smtClean="0">
                <a:sym typeface="Symbol" panose="05050102010706020507" pitchFamily="18" charset="2"/>
              </a:rPr>
              <a:t>‘Counterexamples’ without specifying which theory they’re counter to</a:t>
            </a:r>
          </a:p>
          <a:p>
            <a:pPr lvl="1"/>
            <a:r>
              <a:rPr lang="en-US" dirty="0" smtClean="0">
                <a:sym typeface="Symbol" panose="05050102010706020507" pitchFamily="18" charset="2"/>
              </a:rPr>
              <a:t>e.g. “Hawai’ian lacks [t], therefore [t] is not unmarked.”</a:t>
            </a:r>
          </a:p>
          <a:p>
            <a:pPr lvl="1"/>
            <a:r>
              <a:rPr lang="en-US" dirty="0" smtClean="0">
                <a:sym typeface="Symbol" panose="05050102010706020507" pitchFamily="18" charset="2"/>
              </a:rPr>
              <a:t>True for e.g. coronal-</a:t>
            </a:r>
            <a:r>
              <a:rPr lang="en-US" dirty="0" err="1" smtClean="0">
                <a:sym typeface="Symbol" panose="05050102010706020507" pitchFamily="18" charset="2"/>
              </a:rPr>
              <a:t>unmarkedness</a:t>
            </a:r>
            <a:r>
              <a:rPr lang="en-US" dirty="0" smtClean="0">
                <a:sym typeface="Symbol" panose="05050102010706020507" pitchFamily="18" charset="2"/>
              </a:rPr>
              <a:t> theories, not for deL06 and others</a:t>
            </a:r>
          </a:p>
          <a:p>
            <a:endParaRPr lang="en-US" dirty="0" smtClean="0">
              <a:sym typeface="Symbol" panose="05050102010706020507" pitchFamily="18" charset="2"/>
            </a:endParaRPr>
          </a:p>
          <a:p>
            <a:r>
              <a:rPr lang="en-US" dirty="0" smtClean="0">
                <a:sym typeface="Symbol" panose="05050102010706020507" pitchFamily="18" charset="2"/>
              </a:rPr>
              <a:t>Overgeneralizing specific theoretical results</a:t>
            </a:r>
          </a:p>
          <a:p>
            <a:pPr lvl="1"/>
            <a:r>
              <a:rPr lang="en-US" dirty="0" smtClean="0">
                <a:sym typeface="Symbol" panose="05050102010706020507" pitchFamily="18" charset="2"/>
              </a:rPr>
              <a:t>e.g. “This [partial/disjoint class behavior] is problematic for </a:t>
            </a:r>
            <a:r>
              <a:rPr lang="en-US" dirty="0" err="1" smtClean="0">
                <a:sym typeface="Symbol" panose="05050102010706020507" pitchFamily="18" charset="2"/>
              </a:rPr>
              <a:t>innatist</a:t>
            </a:r>
            <a:r>
              <a:rPr lang="en-US" dirty="0" smtClean="0">
                <a:sym typeface="Symbol" panose="05050102010706020507" pitchFamily="18" charset="2"/>
              </a:rPr>
              <a:t> approaches which hold that all place features are expected to spread as a constituent” (</a:t>
            </a:r>
            <a:r>
              <a:rPr lang="en-US" dirty="0" err="1" smtClean="0">
                <a:sym typeface="Symbol" panose="05050102010706020507" pitchFamily="18" charset="2"/>
              </a:rPr>
              <a:t>Mielke</a:t>
            </a:r>
            <a:r>
              <a:rPr lang="en-US" dirty="0" smtClean="0">
                <a:sym typeface="Symbol" panose="05050102010706020507" pitchFamily="18" charset="2"/>
              </a:rPr>
              <a:t> 2004: 26)</a:t>
            </a:r>
          </a:p>
          <a:p>
            <a:pPr lvl="1"/>
            <a:r>
              <a:rPr lang="en-US" dirty="0" smtClean="0">
                <a:sym typeface="Symbol" panose="05050102010706020507" pitchFamily="18" charset="2"/>
              </a:rPr>
              <a:t>Except for any </a:t>
            </a:r>
            <a:r>
              <a:rPr lang="en-US" dirty="0" err="1" smtClean="0">
                <a:sym typeface="Symbol" panose="05050102010706020507" pitchFamily="18" charset="2"/>
              </a:rPr>
              <a:t>innatist</a:t>
            </a:r>
            <a:r>
              <a:rPr lang="en-US" dirty="0" smtClean="0">
                <a:sym typeface="Symbol" panose="05050102010706020507" pitchFamily="18" charset="2"/>
              </a:rPr>
              <a:t> theory with blocking, opacity, or dual processes (all of them?)</a:t>
            </a:r>
            <a:r>
              <a:rPr lang="en-US" dirty="0">
                <a:sym typeface="Symbol" panose="05050102010706020507" pitchFamily="18" charset="2"/>
              </a:rPr>
              <a:t>	</a:t>
            </a:r>
            <a:endParaRPr lang="en-US" dirty="0" smtClean="0">
              <a:sym typeface="Symbol" panose="05050102010706020507" pitchFamily="18" charset="2"/>
            </a:endParaRPr>
          </a:p>
          <a:p>
            <a:endParaRPr lang="en-US"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36</a:t>
            </a:fld>
            <a:endParaRPr lang="en-US" dirty="0"/>
          </a:p>
        </p:txBody>
      </p:sp>
    </p:spTree>
    <p:extLst>
      <p:ext uri="{BB962C8B-B14F-4D97-AF65-F5344CB8AC3E}">
        <p14:creationId xmlns:p14="http://schemas.microsoft.com/office/powerpoint/2010/main" val="20640985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G: </a:t>
            </a:r>
            <a:r>
              <a:rPr lang="is-IS" dirty="0"/>
              <a:t>Bad objections to Markedness, schematically</a:t>
            </a:r>
            <a:endParaRPr lang="en-US" dirty="0"/>
          </a:p>
        </p:txBody>
      </p:sp>
      <p:sp>
        <p:nvSpPr>
          <p:cNvPr id="3" name="Text Placeholder 2"/>
          <p:cNvSpPr>
            <a:spLocks noGrp="1"/>
          </p:cNvSpPr>
          <p:nvPr>
            <p:ph type="body" sz="quarter" idx="14"/>
          </p:nvPr>
        </p:nvSpPr>
        <p:spPr>
          <a:xfrm>
            <a:off x="588963" y="1261241"/>
            <a:ext cx="10409237" cy="5302360"/>
          </a:xfrm>
        </p:spPr>
        <p:txBody>
          <a:bodyPr>
            <a:normAutofit/>
          </a:bodyPr>
          <a:lstStyle/>
          <a:p>
            <a:r>
              <a:rPr lang="en-US" dirty="0" smtClean="0">
                <a:sym typeface="Symbol" panose="05050102010706020507" pitchFamily="18" charset="2"/>
              </a:rPr>
              <a:t>Assuming functionalism</a:t>
            </a:r>
          </a:p>
          <a:p>
            <a:pPr lvl="1"/>
            <a:r>
              <a:rPr lang="en-US" dirty="0" smtClean="0">
                <a:sym typeface="Symbol" panose="05050102010706020507" pitchFamily="18" charset="2"/>
              </a:rPr>
              <a:t>e.g. “This is a crazy rule!”</a:t>
            </a:r>
          </a:p>
          <a:p>
            <a:pPr lvl="1"/>
            <a:r>
              <a:rPr lang="en-US" dirty="0" smtClean="0">
                <a:sym typeface="Symbol" panose="05050102010706020507" pitchFamily="18" charset="2"/>
              </a:rPr>
              <a:t>Formalist: A crazy rule </a:t>
            </a:r>
            <a:r>
              <a:rPr lang="en-US" b="1" dirty="0" smtClean="0">
                <a:sym typeface="Symbol" panose="05050102010706020507" pitchFamily="18" charset="2"/>
              </a:rPr>
              <a:t>for theory T </a:t>
            </a:r>
            <a:r>
              <a:rPr lang="en-US" dirty="0" smtClean="0">
                <a:sym typeface="Symbol" panose="05050102010706020507" pitchFamily="18" charset="2"/>
              </a:rPr>
              <a:t>is a rule that cannot exist in T.</a:t>
            </a:r>
          </a:p>
          <a:p>
            <a:pPr lvl="1"/>
            <a:r>
              <a:rPr lang="en-US" dirty="0" smtClean="0">
                <a:sym typeface="Symbol" panose="05050102010706020507" pitchFamily="18" charset="2"/>
              </a:rPr>
              <a:t>Functionalist: A crazy rule </a:t>
            </a:r>
            <a:r>
              <a:rPr lang="en-US" b="1" dirty="0" smtClean="0">
                <a:sym typeface="Symbol" panose="05050102010706020507" pitchFamily="18" charset="2"/>
              </a:rPr>
              <a:t>for theory T </a:t>
            </a:r>
            <a:r>
              <a:rPr lang="en-US" dirty="0" smtClean="0">
                <a:sym typeface="Symbol" panose="05050102010706020507" pitchFamily="18" charset="2"/>
              </a:rPr>
              <a:t>is a rule that cannot be generated by functional pressures.</a:t>
            </a:r>
          </a:p>
          <a:p>
            <a:pPr lvl="1"/>
            <a:r>
              <a:rPr lang="en-US" dirty="0" smtClean="0">
                <a:sym typeface="Symbol" panose="05050102010706020507" pitchFamily="18" charset="2"/>
              </a:rPr>
              <a:t>Craziness </a:t>
            </a:r>
            <a:r>
              <a:rPr lang="en-US" b="1" dirty="0" smtClean="0">
                <a:sym typeface="Symbol" panose="05050102010706020507" pitchFamily="18" charset="2"/>
              </a:rPr>
              <a:t>depends on T</a:t>
            </a:r>
            <a:r>
              <a:rPr lang="en-US" dirty="0" smtClean="0">
                <a:sym typeface="Symbol" panose="05050102010706020507" pitchFamily="18" charset="2"/>
              </a:rPr>
              <a:t>, and depends on formalist/functionalist philosophy.</a:t>
            </a:r>
          </a:p>
          <a:p>
            <a:endParaRPr lang="en-US" dirty="0">
              <a:sym typeface="Symbol" panose="05050102010706020507" pitchFamily="18" charset="2"/>
            </a:endParaRPr>
          </a:p>
          <a:p>
            <a:r>
              <a:rPr lang="en-US" dirty="0" smtClean="0">
                <a:sym typeface="Symbol" panose="05050102010706020507" pitchFamily="18" charset="2"/>
              </a:rPr>
              <a:t>Bad phonology</a:t>
            </a:r>
          </a:p>
          <a:p>
            <a:pPr lvl="1"/>
            <a:r>
              <a:rPr lang="en-US" dirty="0" smtClean="0">
                <a:sym typeface="Symbol" panose="05050102010706020507" pitchFamily="18" charset="2"/>
              </a:rPr>
              <a:t>e.g. citing a case as ‘epenthesis’ without proving it within a particular theory</a:t>
            </a:r>
          </a:p>
          <a:p>
            <a:pPr lvl="1"/>
            <a:r>
              <a:rPr lang="en-US" dirty="0" smtClean="0">
                <a:sym typeface="Symbol" panose="05050102010706020507" pitchFamily="18" charset="2"/>
              </a:rPr>
              <a:t>It is </a:t>
            </a:r>
            <a:r>
              <a:rPr lang="en-US" i="1" dirty="0" smtClean="0">
                <a:sym typeface="Symbol" panose="05050102010706020507" pitchFamily="18" charset="2"/>
              </a:rPr>
              <a:t>difficult</a:t>
            </a:r>
            <a:r>
              <a:rPr lang="en-US" dirty="0" smtClean="0">
                <a:sym typeface="Symbol" panose="05050102010706020507" pitchFamily="18" charset="2"/>
              </a:rPr>
              <a:t> and </a:t>
            </a:r>
            <a:r>
              <a:rPr lang="en-US" i="1" dirty="0" smtClean="0">
                <a:sym typeface="Symbol" panose="05050102010706020507" pitchFamily="18" charset="2"/>
              </a:rPr>
              <a:t>time-consuming</a:t>
            </a:r>
            <a:r>
              <a:rPr lang="en-US" dirty="0" smtClean="0">
                <a:sym typeface="Symbol" panose="05050102010706020507" pitchFamily="18" charset="2"/>
              </a:rPr>
              <a:t> to adequately prove that one has a productive </a:t>
            </a:r>
            <a:r>
              <a:rPr lang="en-US" dirty="0" err="1" smtClean="0">
                <a:sym typeface="Symbol" panose="05050102010706020507" pitchFamily="18" charset="2"/>
              </a:rPr>
              <a:t>PhM</a:t>
            </a:r>
            <a:r>
              <a:rPr lang="en-US" dirty="0" smtClean="0">
                <a:sym typeface="Symbol" panose="05050102010706020507" pitchFamily="18" charset="2"/>
              </a:rPr>
              <a:t> mapping.</a:t>
            </a:r>
          </a:p>
          <a:p>
            <a:pPr lvl="2"/>
            <a:r>
              <a:rPr lang="en-US" dirty="0" smtClean="0">
                <a:sym typeface="Symbol" panose="05050102010706020507" pitchFamily="18" charset="2"/>
              </a:rPr>
              <a:t>Cf. </a:t>
            </a:r>
            <a:r>
              <a:rPr lang="en-US" dirty="0" err="1" smtClean="0">
                <a:sym typeface="Symbol" panose="05050102010706020507" pitchFamily="18" charset="2"/>
              </a:rPr>
              <a:t>Staroverov</a:t>
            </a:r>
            <a:r>
              <a:rPr lang="en-US" dirty="0" smtClean="0">
                <a:sym typeface="Symbol" panose="05050102010706020507" pitchFamily="18" charset="2"/>
              </a:rPr>
              <a:t> (2014), who does it correctly.</a:t>
            </a:r>
          </a:p>
          <a:p>
            <a:pPr lvl="1"/>
            <a:endParaRPr lang="en-US" dirty="0" smtClean="0">
              <a:sym typeface="Symbol" panose="05050102010706020507" pitchFamily="18" charset="2"/>
            </a:endParaRPr>
          </a:p>
          <a:p>
            <a:endParaRPr lang="en-US" b="1"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37</a:t>
            </a:fld>
            <a:endParaRPr lang="en-US" dirty="0"/>
          </a:p>
        </p:txBody>
      </p:sp>
    </p:spTree>
    <p:extLst>
      <p:ext uri="{BB962C8B-B14F-4D97-AF65-F5344CB8AC3E}">
        <p14:creationId xmlns:p14="http://schemas.microsoft.com/office/powerpoint/2010/main" val="3706114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G: Current Issues in Markedness</a:t>
            </a:r>
            <a:endParaRPr lang="en-US" dirty="0"/>
          </a:p>
        </p:txBody>
      </p:sp>
      <p:sp>
        <p:nvSpPr>
          <p:cNvPr id="3" name="Text Placeholder 2"/>
          <p:cNvSpPr>
            <a:spLocks noGrp="1"/>
          </p:cNvSpPr>
          <p:nvPr>
            <p:ph type="body" sz="quarter" idx="14"/>
          </p:nvPr>
        </p:nvSpPr>
        <p:spPr>
          <a:xfrm>
            <a:off x="588963" y="1261241"/>
            <a:ext cx="10409237" cy="5076059"/>
          </a:xfrm>
        </p:spPr>
        <p:txBody>
          <a:bodyPr>
            <a:normAutofit/>
          </a:bodyPr>
          <a:lstStyle/>
          <a:p>
            <a:r>
              <a:rPr lang="en-US" dirty="0" smtClean="0">
                <a:sym typeface="Symbol" panose="05050102010706020507" pitchFamily="18" charset="2"/>
              </a:rPr>
              <a:t>Is phenomenon X evidence for markedness?</a:t>
            </a:r>
          </a:p>
          <a:p>
            <a:pPr lvl="1"/>
            <a:r>
              <a:rPr lang="en-US" dirty="0" smtClean="0">
                <a:sym typeface="Symbol" panose="05050102010706020507" pitchFamily="18" charset="2"/>
              </a:rPr>
              <a:t>Depends on the theory!</a:t>
            </a:r>
          </a:p>
          <a:p>
            <a:pPr lvl="1"/>
            <a:r>
              <a:rPr lang="en-US" dirty="0" smtClean="0">
                <a:sym typeface="Symbol" panose="05050102010706020507" pitchFamily="18" charset="2"/>
              </a:rPr>
              <a:t>No evidence without a theory.</a:t>
            </a:r>
          </a:p>
          <a:p>
            <a:pPr lvl="1"/>
            <a:r>
              <a:rPr lang="en-US" dirty="0" smtClean="0">
                <a:sym typeface="Symbol" panose="05050102010706020507" pitchFamily="18" charset="2"/>
              </a:rPr>
              <a:t>No ‘</a:t>
            </a:r>
            <a:r>
              <a:rPr lang="en-US" dirty="0" err="1" smtClean="0">
                <a:sym typeface="Symbol" panose="05050102010706020507" pitchFamily="18" charset="2"/>
              </a:rPr>
              <a:t>atheoretism</a:t>
            </a:r>
            <a:r>
              <a:rPr lang="en-US" dirty="0" smtClean="0">
                <a:sym typeface="Symbol" panose="05050102010706020507" pitchFamily="18" charset="2"/>
              </a:rPr>
              <a:t>’/’theory neutrality’ (see Medawar 1969 </a:t>
            </a:r>
            <a:r>
              <a:rPr lang="en-US" i="1" dirty="0" smtClean="0">
                <a:sym typeface="Symbol" panose="05050102010706020507" pitchFamily="18" charset="2"/>
              </a:rPr>
              <a:t>Induction and intuition in scientific thought</a:t>
            </a:r>
            <a:r>
              <a:rPr lang="en-US" dirty="0" smtClean="0">
                <a:sym typeface="Symbol" panose="05050102010706020507" pitchFamily="18" charset="2"/>
              </a:rPr>
              <a:t>)</a:t>
            </a:r>
          </a:p>
          <a:p>
            <a:endParaRPr lang="en-US" dirty="0">
              <a:sym typeface="Symbol" panose="05050102010706020507" pitchFamily="18" charset="2"/>
            </a:endParaRPr>
          </a:p>
          <a:p>
            <a:r>
              <a:rPr lang="en-US" dirty="0" smtClean="0">
                <a:sym typeface="Symbol" panose="05050102010706020507" pitchFamily="18" charset="2"/>
              </a:rPr>
              <a:t>The big problem with markedness is the same problem we find with all phonological work</a:t>
            </a:r>
          </a:p>
          <a:p>
            <a:pPr lvl="1"/>
            <a:r>
              <a:rPr lang="en-US" dirty="0" smtClean="0">
                <a:sym typeface="Symbol" panose="05050102010706020507" pitchFamily="18" charset="2"/>
              </a:rPr>
              <a:t>Methodology</a:t>
            </a:r>
          </a:p>
          <a:p>
            <a:pPr lvl="1"/>
            <a:r>
              <a:rPr lang="en-US" dirty="0" smtClean="0">
                <a:sym typeface="Symbol" panose="05050102010706020507" pitchFamily="18" charset="2"/>
              </a:rPr>
              <a:t>Evidence</a:t>
            </a:r>
          </a:p>
          <a:p>
            <a:endParaRPr lang="en-US" dirty="0" smtClean="0">
              <a:sym typeface="Symbol" panose="05050102010706020507" pitchFamily="18" charset="2"/>
            </a:endParaRPr>
          </a:p>
          <a:p>
            <a:endParaRPr lang="en-US" b="1"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38</a:t>
            </a:fld>
            <a:endParaRPr lang="en-US" dirty="0"/>
          </a:p>
        </p:txBody>
      </p:sp>
    </p:spTree>
    <p:extLst>
      <p:ext uri="{BB962C8B-B14F-4D97-AF65-F5344CB8AC3E}">
        <p14:creationId xmlns:p14="http://schemas.microsoft.com/office/powerpoint/2010/main" val="106753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H: Methodology</a:t>
            </a:r>
            <a:endParaRPr lang="en-US" dirty="0"/>
          </a:p>
        </p:txBody>
      </p:sp>
      <p:sp>
        <p:nvSpPr>
          <p:cNvPr id="3" name="Text Placeholder 2"/>
          <p:cNvSpPr>
            <a:spLocks noGrp="1"/>
          </p:cNvSpPr>
          <p:nvPr>
            <p:ph type="body" sz="quarter" idx="14"/>
          </p:nvPr>
        </p:nvSpPr>
        <p:spPr>
          <a:xfrm>
            <a:off x="588963" y="1261241"/>
            <a:ext cx="10409237" cy="5076059"/>
          </a:xfrm>
        </p:spPr>
        <p:txBody>
          <a:bodyPr>
            <a:normAutofit/>
          </a:bodyPr>
          <a:lstStyle/>
          <a:p>
            <a:r>
              <a:rPr lang="en-US" dirty="0" smtClean="0">
                <a:sym typeface="Symbol" panose="05050102010706020507" pitchFamily="18" charset="2"/>
              </a:rPr>
              <a:t>For any evidence type, we have a </a:t>
            </a:r>
            <a:r>
              <a:rPr lang="en-US" b="1" dirty="0" smtClean="0">
                <a:sym typeface="Symbol" panose="05050102010706020507" pitchFamily="18" charset="2"/>
              </a:rPr>
              <a:t>method M </a:t>
            </a:r>
            <a:r>
              <a:rPr lang="en-US" dirty="0" smtClean="0">
                <a:sym typeface="Symbol" panose="05050102010706020507" pitchFamily="18" charset="2"/>
              </a:rPr>
              <a:t>of evidence collection</a:t>
            </a:r>
          </a:p>
          <a:p>
            <a:pPr lvl="1"/>
            <a:r>
              <a:rPr lang="en-US" dirty="0" smtClean="0">
                <a:sym typeface="Symbol" panose="05050102010706020507" pitchFamily="18" charset="2"/>
              </a:rPr>
              <a:t>Is M reliable?</a:t>
            </a:r>
          </a:p>
          <a:p>
            <a:pPr lvl="1"/>
            <a:r>
              <a:rPr lang="en-US" dirty="0" smtClean="0">
                <a:sym typeface="Symbol" panose="05050102010706020507" pitchFamily="18" charset="2"/>
              </a:rPr>
              <a:t>Is M precise?  (How so?)</a:t>
            </a:r>
          </a:p>
          <a:p>
            <a:pPr lvl="1"/>
            <a:r>
              <a:rPr lang="en-US" dirty="0" smtClean="0">
                <a:sym typeface="Symbol" panose="05050102010706020507" pitchFamily="18" charset="2"/>
              </a:rPr>
              <a:t>Is M accurate?</a:t>
            </a:r>
          </a:p>
          <a:p>
            <a:endParaRPr lang="en-US" b="1"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0267" y="1961384"/>
            <a:ext cx="6217933" cy="4154432"/>
          </a:xfrm>
          <a:prstGeom prst="rect">
            <a:avLst/>
          </a:prstGeom>
        </p:spPr>
      </p:pic>
      <p:sp>
        <p:nvSpPr>
          <p:cNvPr id="4" name="Slide Number Placeholder 3"/>
          <p:cNvSpPr>
            <a:spLocks noGrp="1"/>
          </p:cNvSpPr>
          <p:nvPr>
            <p:ph type="sldNum" sz="quarter" idx="12"/>
          </p:nvPr>
        </p:nvSpPr>
        <p:spPr/>
        <p:txBody>
          <a:bodyPr/>
          <a:lstStyle/>
          <a:p>
            <a:fld id="{E303B61A-CF43-4AA6-ACE5-577A95EE3A23}" type="slidenum">
              <a:rPr lang="en-US" smtClean="0"/>
              <a:pPr/>
              <a:t>39</a:t>
            </a:fld>
            <a:endParaRPr lang="en-US" dirty="0"/>
          </a:p>
        </p:txBody>
      </p:sp>
      <p:sp>
        <p:nvSpPr>
          <p:cNvPr id="8" name="Oval 7"/>
          <p:cNvSpPr/>
          <p:nvPr/>
        </p:nvSpPr>
        <p:spPr>
          <a:xfrm>
            <a:off x="7232073" y="3865418"/>
            <a:ext cx="4585854" cy="2471882"/>
          </a:xfrm>
          <a:prstGeom prst="ellipse">
            <a:avLst/>
          </a:prstGeom>
          <a:noFill/>
          <a:ln w="984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889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A: What is markedness?  Non-cognitive tradition</a:t>
            </a:r>
            <a:endParaRPr lang="en-US" dirty="0"/>
          </a:p>
        </p:txBody>
      </p:sp>
      <p:sp>
        <p:nvSpPr>
          <p:cNvPr id="3" name="Text Placeholder 2"/>
          <p:cNvSpPr>
            <a:spLocks noGrp="1"/>
          </p:cNvSpPr>
          <p:nvPr>
            <p:ph type="body" sz="quarter" idx="14"/>
          </p:nvPr>
        </p:nvSpPr>
        <p:spPr>
          <a:xfrm>
            <a:off x="588963" y="1261241"/>
            <a:ext cx="10915648" cy="5302360"/>
          </a:xfrm>
        </p:spPr>
        <p:txBody>
          <a:bodyPr>
            <a:normAutofit fontScale="92500" lnSpcReduction="20000"/>
          </a:bodyPr>
          <a:lstStyle/>
          <a:p>
            <a:r>
              <a:rPr lang="is-IS" dirty="0" smtClean="0"/>
              <a:t>Ambiguous!  Taxonomy vs. Cognition</a:t>
            </a:r>
          </a:p>
          <a:p>
            <a:endParaRPr lang="is-IS" dirty="0" smtClean="0"/>
          </a:p>
          <a:p>
            <a:r>
              <a:rPr lang="is-IS" dirty="0" smtClean="0"/>
              <a:t>Taxonomic markedness</a:t>
            </a:r>
          </a:p>
          <a:p>
            <a:pPr lvl="1">
              <a:buClr>
                <a:srgbClr val="4BA6DC"/>
              </a:buClr>
            </a:pPr>
            <a:r>
              <a:rPr lang="is-IS" dirty="0" smtClean="0"/>
              <a:t>Taxonomic goal: To describe and classify languages</a:t>
            </a:r>
          </a:p>
          <a:p>
            <a:pPr lvl="1">
              <a:buClr>
                <a:srgbClr val="4BA6DC"/>
              </a:buClr>
            </a:pPr>
            <a:r>
              <a:rPr lang="is-IS" dirty="0" smtClean="0"/>
              <a:t>Markedness: A means of description and classification</a:t>
            </a:r>
          </a:p>
          <a:p>
            <a:pPr lvl="1">
              <a:buClr>
                <a:srgbClr val="4BA6DC"/>
              </a:buClr>
            </a:pPr>
            <a:r>
              <a:rPr lang="en-US" dirty="0" smtClean="0"/>
              <a:t>“</a:t>
            </a:r>
            <a:r>
              <a:rPr lang="is-IS" dirty="0" smtClean="0"/>
              <a:t>The greatest use of such explicit structural descriptions [as in Harris 1957] will be in the cataloguing of language structures, and in the comparing of structural types.“ (Harris 1957:3)</a:t>
            </a:r>
          </a:p>
          <a:p>
            <a:endParaRPr lang="is-IS" dirty="0"/>
          </a:p>
          <a:p>
            <a:r>
              <a:rPr lang="en-US" dirty="0" smtClean="0"/>
              <a:t>“Language” = definition(?)</a:t>
            </a:r>
          </a:p>
          <a:p>
            <a:pPr lvl="1"/>
            <a:r>
              <a:rPr lang="en-US" dirty="0" smtClean="0"/>
              <a:t>Communicative system used by members of some community</a:t>
            </a:r>
          </a:p>
          <a:p>
            <a:pPr lvl="1"/>
            <a:endParaRPr lang="en-US" dirty="0"/>
          </a:p>
          <a:p>
            <a:r>
              <a:rPr lang="en-US" dirty="0" smtClean="0"/>
              <a:t>“Markedness” = definition</a:t>
            </a:r>
          </a:p>
          <a:p>
            <a:pPr lvl="1"/>
            <a:r>
              <a:rPr lang="en-US" dirty="0" smtClean="0"/>
              <a:t>“</a:t>
            </a:r>
            <a:r>
              <a:rPr lang="en-US" dirty="0" err="1" smtClean="0"/>
              <a:t>prototypicality</a:t>
            </a:r>
            <a:r>
              <a:rPr lang="en-US" dirty="0" smtClean="0"/>
              <a:t>”, where there are prototypical inventories, structures, etc.</a:t>
            </a:r>
          </a:p>
          <a:p>
            <a:pPr lvl="1"/>
            <a:r>
              <a:rPr lang="en-US" dirty="0" smtClean="0"/>
              <a:t>Certain elements (segments?) are common in inventories and corpuses, learned early, and so on</a:t>
            </a:r>
          </a:p>
          <a:p>
            <a:endParaRPr lang="en-US" dirty="0"/>
          </a:p>
          <a:p>
            <a:endParaRPr lang="is-IS" dirty="0" smtClean="0"/>
          </a:p>
          <a:p>
            <a:pPr lvl="1">
              <a:buClr>
                <a:srgbClr val="4BA6DC"/>
              </a:buClr>
            </a:pPr>
            <a:endParaRPr lang="is-IS" dirty="0" smtClean="0"/>
          </a:p>
          <a:p>
            <a:pPr lvl="1">
              <a:buClr>
                <a:srgbClr val="4BA6DC"/>
              </a:buClr>
            </a:pPr>
            <a:endParaRPr lang="is-IS" dirty="0" smtClean="0"/>
          </a:p>
        </p:txBody>
      </p:sp>
      <p:sp>
        <p:nvSpPr>
          <p:cNvPr id="4" name="Slide Number Placeholder 3"/>
          <p:cNvSpPr>
            <a:spLocks noGrp="1"/>
          </p:cNvSpPr>
          <p:nvPr>
            <p:ph type="sldNum" sz="quarter" idx="12"/>
          </p:nvPr>
        </p:nvSpPr>
        <p:spPr/>
        <p:txBody>
          <a:bodyPr/>
          <a:lstStyle/>
          <a:p>
            <a:fld id="{E303B61A-CF43-4AA6-ACE5-577A95EE3A23}" type="slidenum">
              <a:rPr lang="en-US" smtClean="0"/>
              <a:pPr/>
              <a:t>4</a:t>
            </a:fld>
            <a:endParaRPr lang="en-US" dirty="0"/>
          </a:p>
        </p:txBody>
      </p:sp>
    </p:spTree>
    <p:extLst>
      <p:ext uri="{BB962C8B-B14F-4D97-AF65-F5344CB8AC3E}">
        <p14:creationId xmlns:p14="http://schemas.microsoft.com/office/powerpoint/2010/main" val="298604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Reliability: Gujarati stress</a:t>
            </a:r>
            <a:endParaRPr lang="en-US" dirty="0"/>
          </a:p>
        </p:txBody>
      </p:sp>
      <p:sp>
        <p:nvSpPr>
          <p:cNvPr id="3" name="Text Placeholder 2"/>
          <p:cNvSpPr>
            <a:spLocks noGrp="1"/>
          </p:cNvSpPr>
          <p:nvPr>
            <p:ph type="body" sz="quarter" idx="14"/>
          </p:nvPr>
        </p:nvSpPr>
        <p:spPr>
          <a:xfrm>
            <a:off x="588963" y="1261241"/>
            <a:ext cx="10409237" cy="5076059"/>
          </a:xfrm>
        </p:spPr>
        <p:txBody>
          <a:bodyPr>
            <a:normAutofit/>
          </a:bodyPr>
          <a:lstStyle/>
          <a:p>
            <a:endParaRPr lang="en-US" dirty="0" smtClean="0">
              <a:sym typeface="Symbol" panose="05050102010706020507" pitchFamily="18" charset="2"/>
            </a:endParaRPr>
          </a:p>
          <a:p>
            <a:endParaRPr lang="en-US" b="1"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pic>
        <p:nvPicPr>
          <p:cNvPr id="4" name="Picture 3"/>
          <p:cNvPicPr>
            <a:picLocks noChangeAspect="1"/>
          </p:cNvPicPr>
          <p:nvPr/>
        </p:nvPicPr>
        <p:blipFill>
          <a:blip r:embed="rId2"/>
          <a:stretch>
            <a:fillRect/>
          </a:stretch>
        </p:blipFill>
        <p:spPr>
          <a:xfrm>
            <a:off x="684212" y="1089025"/>
            <a:ext cx="8778800" cy="5248275"/>
          </a:xfrm>
          <a:prstGeom prst="rect">
            <a:avLst/>
          </a:prstGeom>
        </p:spPr>
      </p:pic>
      <p:sp>
        <p:nvSpPr>
          <p:cNvPr id="5" name="TextBox 4"/>
          <p:cNvSpPr txBox="1"/>
          <p:nvPr/>
        </p:nvSpPr>
        <p:spPr>
          <a:xfrm>
            <a:off x="9601200" y="1739900"/>
            <a:ext cx="2186817" cy="1477328"/>
          </a:xfrm>
          <a:prstGeom prst="rect">
            <a:avLst/>
          </a:prstGeom>
          <a:noFill/>
        </p:spPr>
        <p:txBody>
          <a:bodyPr wrap="none" rtlCol="0">
            <a:spAutoFit/>
          </a:bodyPr>
          <a:lstStyle/>
          <a:p>
            <a:r>
              <a:rPr lang="en-US" dirty="0" smtClean="0">
                <a:solidFill>
                  <a:schemeClr val="bg1"/>
                </a:solidFill>
              </a:rPr>
              <a:t>Shih &amp; de Lacy </a:t>
            </a:r>
          </a:p>
          <a:p>
            <a:r>
              <a:rPr lang="en-US" dirty="0" smtClean="0">
                <a:solidFill>
                  <a:schemeClr val="bg1"/>
                </a:solidFill>
              </a:rPr>
              <a:t>to appear;</a:t>
            </a:r>
          </a:p>
          <a:p>
            <a:r>
              <a:rPr lang="en-US" dirty="0" smtClean="0">
                <a:solidFill>
                  <a:schemeClr val="bg1"/>
                </a:solidFill>
              </a:rPr>
              <a:t>see Shih (2018a) </a:t>
            </a:r>
          </a:p>
          <a:p>
            <a:r>
              <a:rPr lang="en-US" i="1" dirty="0" smtClean="0">
                <a:solidFill>
                  <a:schemeClr val="bg1"/>
                </a:solidFill>
              </a:rPr>
              <a:t>Phonology, </a:t>
            </a:r>
          </a:p>
          <a:p>
            <a:r>
              <a:rPr lang="en-US" dirty="0" smtClean="0">
                <a:solidFill>
                  <a:schemeClr val="bg1"/>
                </a:solidFill>
              </a:rPr>
              <a:t>Shih (2018b) - PhD</a:t>
            </a:r>
            <a:endParaRPr lang="en-US" dirty="0">
              <a:solidFill>
                <a:schemeClr val="bg1"/>
              </a:solidFill>
            </a:endParaRPr>
          </a:p>
        </p:txBody>
      </p:sp>
      <p:sp>
        <p:nvSpPr>
          <p:cNvPr id="6" name="Slide Number Placeholder 5"/>
          <p:cNvSpPr>
            <a:spLocks noGrp="1"/>
          </p:cNvSpPr>
          <p:nvPr>
            <p:ph type="sldNum" sz="quarter" idx="12"/>
          </p:nvPr>
        </p:nvSpPr>
        <p:spPr/>
        <p:txBody>
          <a:bodyPr/>
          <a:lstStyle/>
          <a:p>
            <a:fld id="{E303B61A-CF43-4AA6-ACE5-577A95EE3A23}" type="slidenum">
              <a:rPr lang="en-US" smtClean="0"/>
              <a:pPr/>
              <a:t>40</a:t>
            </a:fld>
            <a:endParaRPr lang="en-US" dirty="0"/>
          </a:p>
        </p:txBody>
      </p:sp>
    </p:spTree>
    <p:extLst>
      <p:ext uri="{BB962C8B-B14F-4D97-AF65-F5344CB8AC3E}">
        <p14:creationId xmlns:p14="http://schemas.microsoft.com/office/powerpoint/2010/main" val="10814910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en-US" dirty="0" smtClean="0"/>
              <a:t>Accuracy and Precision in VOT</a:t>
            </a:r>
            <a:endParaRPr lang="en-US" dirty="0"/>
          </a:p>
        </p:txBody>
      </p:sp>
      <p:pic>
        <p:nvPicPr>
          <p:cNvPr id="5" name="Picture 4"/>
          <p:cNvPicPr>
            <a:picLocks noChangeAspect="1"/>
          </p:cNvPicPr>
          <p:nvPr/>
        </p:nvPicPr>
        <p:blipFill>
          <a:blip r:embed="rId2"/>
          <a:stretch>
            <a:fillRect/>
          </a:stretch>
        </p:blipFill>
        <p:spPr>
          <a:xfrm>
            <a:off x="684212" y="1068175"/>
            <a:ext cx="8205788" cy="5393330"/>
          </a:xfrm>
          <a:prstGeom prst="rect">
            <a:avLst/>
          </a:prstGeom>
        </p:spPr>
      </p:pic>
      <p:sp>
        <p:nvSpPr>
          <p:cNvPr id="6" name="TextBox 5"/>
          <p:cNvSpPr txBox="1"/>
          <p:nvPr/>
        </p:nvSpPr>
        <p:spPr>
          <a:xfrm>
            <a:off x="9118600" y="2070100"/>
            <a:ext cx="2824812" cy="1477328"/>
          </a:xfrm>
          <a:prstGeom prst="rect">
            <a:avLst/>
          </a:prstGeom>
          <a:noFill/>
        </p:spPr>
        <p:txBody>
          <a:bodyPr wrap="none" rtlCol="0">
            <a:spAutoFit/>
          </a:bodyPr>
          <a:lstStyle/>
          <a:p>
            <a:r>
              <a:rPr lang="en-US" b="1" dirty="0" smtClean="0">
                <a:solidFill>
                  <a:schemeClr val="bg1"/>
                </a:solidFill>
              </a:rPr>
              <a:t>Comparing 6 methods</a:t>
            </a:r>
          </a:p>
          <a:p>
            <a:r>
              <a:rPr lang="en-US" b="1" dirty="0" smtClean="0">
                <a:solidFill>
                  <a:schemeClr val="bg1"/>
                </a:solidFill>
              </a:rPr>
              <a:t>of measuring VOT</a:t>
            </a:r>
          </a:p>
          <a:p>
            <a:endParaRPr lang="en-US" b="1" dirty="0">
              <a:solidFill>
                <a:schemeClr val="bg1"/>
              </a:solidFill>
            </a:endParaRPr>
          </a:p>
          <a:p>
            <a:r>
              <a:rPr lang="en-US" b="1" dirty="0" smtClean="0">
                <a:solidFill>
                  <a:schemeClr val="bg1"/>
                </a:solidFill>
              </a:rPr>
              <a:t>Francis et al (2002)</a:t>
            </a:r>
          </a:p>
          <a:p>
            <a:r>
              <a:rPr lang="en-US" b="1" dirty="0" smtClean="0">
                <a:solidFill>
                  <a:schemeClr val="bg1"/>
                </a:solidFill>
              </a:rPr>
              <a:t>J </a:t>
            </a:r>
            <a:r>
              <a:rPr lang="en-US" b="1" dirty="0" err="1" smtClean="0">
                <a:solidFill>
                  <a:schemeClr val="bg1"/>
                </a:solidFill>
              </a:rPr>
              <a:t>Acoust</a:t>
            </a:r>
            <a:r>
              <a:rPr lang="en-US" b="1" dirty="0" smtClean="0">
                <a:solidFill>
                  <a:schemeClr val="bg1"/>
                </a:solidFill>
              </a:rPr>
              <a:t> </a:t>
            </a:r>
            <a:r>
              <a:rPr lang="en-US" b="1" dirty="0" err="1" smtClean="0">
                <a:solidFill>
                  <a:schemeClr val="bg1"/>
                </a:solidFill>
              </a:rPr>
              <a:t>Soc</a:t>
            </a:r>
            <a:r>
              <a:rPr lang="en-US" b="1" dirty="0" smtClean="0">
                <a:solidFill>
                  <a:schemeClr val="bg1"/>
                </a:solidFill>
              </a:rPr>
              <a:t> Am 113(2)</a:t>
            </a:r>
            <a:endParaRPr lang="en-US" b="1" dirty="0">
              <a:solidFill>
                <a:schemeClr val="bg1"/>
              </a:solidFill>
            </a:endParaRPr>
          </a:p>
        </p:txBody>
      </p:sp>
      <p:sp>
        <p:nvSpPr>
          <p:cNvPr id="3" name="Slide Number Placeholder 2"/>
          <p:cNvSpPr>
            <a:spLocks noGrp="1"/>
          </p:cNvSpPr>
          <p:nvPr>
            <p:ph type="sldNum" sz="quarter" idx="12"/>
          </p:nvPr>
        </p:nvSpPr>
        <p:spPr/>
        <p:txBody>
          <a:bodyPr/>
          <a:lstStyle/>
          <a:p>
            <a:fld id="{E303B61A-CF43-4AA6-ACE5-577A95EE3A23}" type="slidenum">
              <a:rPr lang="en-US" smtClean="0"/>
              <a:pPr/>
              <a:t>41</a:t>
            </a:fld>
            <a:endParaRPr lang="en-US" dirty="0"/>
          </a:p>
        </p:txBody>
      </p:sp>
    </p:spTree>
    <p:extLst>
      <p:ext uri="{BB962C8B-B14F-4D97-AF65-F5344CB8AC3E}">
        <p14:creationId xmlns:p14="http://schemas.microsoft.com/office/powerpoint/2010/main" val="35199055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Can we trust evidence for epenthesis?</a:t>
            </a:r>
            <a:endParaRPr lang="en-US" dirty="0"/>
          </a:p>
        </p:txBody>
      </p:sp>
      <p:sp>
        <p:nvSpPr>
          <p:cNvPr id="3" name="Text Placeholder 2"/>
          <p:cNvSpPr>
            <a:spLocks noGrp="1"/>
          </p:cNvSpPr>
          <p:nvPr>
            <p:ph type="body" sz="quarter" idx="14"/>
          </p:nvPr>
        </p:nvSpPr>
        <p:spPr>
          <a:xfrm>
            <a:off x="588963" y="1261241"/>
            <a:ext cx="10409237" cy="5076059"/>
          </a:xfrm>
        </p:spPr>
        <p:txBody>
          <a:bodyPr>
            <a:normAutofit/>
          </a:bodyPr>
          <a:lstStyle/>
          <a:p>
            <a:r>
              <a:rPr lang="en-US" dirty="0" smtClean="0">
                <a:sym typeface="Symbol" panose="05050102010706020507" pitchFamily="18" charset="2"/>
              </a:rPr>
              <a:t>Very little careful work showing that putative epenthesis is actual epenthesis</a:t>
            </a:r>
          </a:p>
          <a:p>
            <a:pPr lvl="1"/>
            <a:r>
              <a:rPr lang="en-US" dirty="0" smtClean="0">
                <a:sym typeface="Symbol" panose="05050102010706020507" pitchFamily="18" charset="2"/>
              </a:rPr>
              <a:t>de Lacy &amp; Kingston (2013)</a:t>
            </a:r>
          </a:p>
          <a:p>
            <a:pPr lvl="1"/>
            <a:r>
              <a:rPr lang="en-US" dirty="0" smtClean="0">
                <a:sym typeface="Symbol" panose="05050102010706020507" pitchFamily="18" charset="2"/>
              </a:rPr>
              <a:t>Staroverov (2014)</a:t>
            </a:r>
          </a:p>
          <a:p>
            <a:endParaRPr lang="en-US" dirty="0">
              <a:sym typeface="Symbol" panose="05050102010706020507" pitchFamily="18" charset="2"/>
            </a:endParaRPr>
          </a:p>
          <a:p>
            <a:r>
              <a:rPr lang="en-US" dirty="0" smtClean="0">
                <a:sym typeface="Symbol" panose="05050102010706020507" pitchFamily="18" charset="2"/>
              </a:rPr>
              <a:t>Staroverov (2015)</a:t>
            </a:r>
          </a:p>
          <a:p>
            <a:pPr lvl="1"/>
            <a:r>
              <a:rPr lang="en-US" dirty="0" smtClean="0">
                <a:sym typeface="Symbol" panose="05050102010706020507" pitchFamily="18" charset="2"/>
              </a:rPr>
              <a:t>Showed that an apparently robust case of dorsal epenthesis (in Buryat), is not reproduced with novel morphemes</a:t>
            </a:r>
          </a:p>
          <a:p>
            <a:endParaRPr lang="en-US" dirty="0" smtClean="0">
              <a:sym typeface="Symbol" panose="05050102010706020507" pitchFamily="18" charset="2"/>
            </a:endParaRPr>
          </a:p>
          <a:p>
            <a:r>
              <a:rPr lang="en-US" dirty="0" smtClean="0">
                <a:sym typeface="Symbol" panose="05050102010706020507" pitchFamily="18" charset="2"/>
              </a:rPr>
              <a:t>Staroverov (2014)</a:t>
            </a:r>
          </a:p>
          <a:p>
            <a:pPr lvl="1"/>
            <a:r>
              <a:rPr lang="en-US" dirty="0" smtClean="0">
                <a:sym typeface="Symbol" panose="05050102010706020507" pitchFamily="18" charset="2"/>
              </a:rPr>
              <a:t>Showed that </a:t>
            </a:r>
            <a:r>
              <a:rPr lang="en-US" dirty="0" err="1" smtClean="0">
                <a:sym typeface="Symbol" panose="05050102010706020507" pitchFamily="18" charset="2"/>
              </a:rPr>
              <a:t>Apurucayali</a:t>
            </a:r>
            <a:r>
              <a:rPr lang="en-US" dirty="0" smtClean="0">
                <a:sym typeface="Symbol" panose="05050102010706020507" pitchFamily="18" charset="2"/>
              </a:rPr>
              <a:t> (~‘</a:t>
            </a:r>
            <a:r>
              <a:rPr lang="en-US" dirty="0" err="1" smtClean="0">
                <a:sym typeface="Symbol" panose="05050102010706020507" pitchFamily="18" charset="2"/>
              </a:rPr>
              <a:t>Axininca</a:t>
            </a:r>
            <a:r>
              <a:rPr lang="en-US" dirty="0" smtClean="0">
                <a:sym typeface="Symbol" panose="05050102010706020507" pitchFamily="18" charset="2"/>
              </a:rPr>
              <a:t> </a:t>
            </a:r>
            <a:r>
              <a:rPr lang="en-US" dirty="0" err="1" smtClean="0">
                <a:sym typeface="Symbol" panose="05050102010706020507" pitchFamily="18" charset="2"/>
              </a:rPr>
              <a:t>Campa</a:t>
            </a:r>
            <a:r>
              <a:rPr lang="en-US" dirty="0" smtClean="0">
                <a:sym typeface="Symbol" panose="05050102010706020507" pitchFamily="18" charset="2"/>
              </a:rPr>
              <a:t>’ </a:t>
            </a:r>
            <a:r>
              <a:rPr lang="en-US" dirty="0" smtClean="0">
                <a:sym typeface="Wingdings" panose="05000000000000000000" pitchFamily="2" charset="2"/>
              </a:rPr>
              <a:t></a:t>
            </a:r>
            <a:r>
              <a:rPr lang="en-US" dirty="0" smtClean="0">
                <a:sym typeface="Symbol" panose="05050102010706020507" pitchFamily="18" charset="2"/>
              </a:rPr>
              <a:t>) does not have epenthetic [t]</a:t>
            </a:r>
          </a:p>
          <a:p>
            <a:endParaRPr lang="en-US" dirty="0" smtClean="0">
              <a:sym typeface="Symbol" panose="05050102010706020507" pitchFamily="18" charset="2"/>
            </a:endParaRPr>
          </a:p>
          <a:p>
            <a:r>
              <a:rPr lang="en-US" dirty="0" smtClean="0">
                <a:sym typeface="Symbol" panose="05050102010706020507" pitchFamily="18" charset="2"/>
              </a:rPr>
              <a:t>What’s the reliability, accuracy, and precision of epenthesis methodology?</a:t>
            </a:r>
          </a:p>
          <a:p>
            <a:endParaRPr lang="en-US" b="1"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42</a:t>
            </a:fld>
            <a:endParaRPr lang="en-US" dirty="0"/>
          </a:p>
        </p:txBody>
      </p:sp>
    </p:spTree>
    <p:extLst>
      <p:ext uri="{BB962C8B-B14F-4D97-AF65-F5344CB8AC3E}">
        <p14:creationId xmlns:p14="http://schemas.microsoft.com/office/powerpoint/2010/main" val="362595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Conclusions</a:t>
            </a:r>
            <a:endParaRPr lang="en-US" dirty="0"/>
          </a:p>
        </p:txBody>
      </p:sp>
      <p:sp>
        <p:nvSpPr>
          <p:cNvPr id="3" name="Text Placeholder 2"/>
          <p:cNvSpPr>
            <a:spLocks noGrp="1"/>
          </p:cNvSpPr>
          <p:nvPr>
            <p:ph type="body" sz="quarter" idx="14"/>
          </p:nvPr>
        </p:nvSpPr>
        <p:spPr>
          <a:xfrm>
            <a:off x="588963" y="1261241"/>
            <a:ext cx="10409237" cy="5076059"/>
          </a:xfrm>
        </p:spPr>
        <p:txBody>
          <a:bodyPr>
            <a:normAutofit/>
          </a:bodyPr>
          <a:lstStyle/>
          <a:p>
            <a:r>
              <a:rPr lang="en-US" dirty="0" smtClean="0">
                <a:sym typeface="Symbol" panose="05050102010706020507" pitchFamily="18" charset="2"/>
              </a:rPr>
              <a:t>If someone says “markedness”…</a:t>
            </a:r>
          </a:p>
          <a:p>
            <a:pPr lvl="1"/>
            <a:r>
              <a:rPr lang="en-US" dirty="0" smtClean="0">
                <a:sym typeface="Symbol" panose="05050102010706020507" pitchFamily="18" charset="2"/>
              </a:rPr>
              <a:t>Are they talking about taxonomic markedness or </a:t>
            </a:r>
            <a:r>
              <a:rPr lang="en-US" dirty="0" err="1" smtClean="0">
                <a:sym typeface="Symbol" panose="05050102010706020507" pitchFamily="18" charset="2"/>
              </a:rPr>
              <a:t>PhM</a:t>
            </a:r>
            <a:r>
              <a:rPr lang="en-US" dirty="0" smtClean="0">
                <a:sym typeface="Symbol" panose="05050102010706020507" pitchFamily="18" charset="2"/>
              </a:rPr>
              <a:t> state asymmetries?</a:t>
            </a:r>
          </a:p>
          <a:p>
            <a:endParaRPr lang="en-US" dirty="0">
              <a:sym typeface="Symbol" panose="05050102010706020507" pitchFamily="18" charset="2"/>
            </a:endParaRPr>
          </a:p>
          <a:p>
            <a:r>
              <a:rPr lang="en-US" dirty="0" smtClean="0">
                <a:sym typeface="Symbol" panose="05050102010706020507" pitchFamily="18" charset="2"/>
              </a:rPr>
              <a:t>If they are talking about cognition, then </a:t>
            </a:r>
          </a:p>
          <a:p>
            <a:pPr lvl="1"/>
            <a:r>
              <a:rPr lang="en-US" dirty="0" smtClean="0">
                <a:sym typeface="Symbol" panose="05050102010706020507" pitchFamily="18" charset="2"/>
              </a:rPr>
              <a:t>What’s the theory?</a:t>
            </a:r>
          </a:p>
          <a:p>
            <a:pPr lvl="1"/>
            <a:r>
              <a:rPr lang="en-US" dirty="0" smtClean="0">
                <a:sym typeface="Symbol" panose="05050102010706020507" pitchFamily="18" charset="2"/>
              </a:rPr>
              <a:t>We have a right to know!</a:t>
            </a:r>
          </a:p>
          <a:p>
            <a:pPr lvl="1"/>
            <a:r>
              <a:rPr lang="en-US" dirty="0" smtClean="0">
                <a:sym typeface="Symbol" panose="05050102010706020507" pitchFamily="18" charset="2"/>
              </a:rPr>
              <a:t>No evidence without a theory!</a:t>
            </a:r>
          </a:p>
          <a:p>
            <a:endParaRPr lang="en-US" dirty="0">
              <a:sym typeface="Symbol" panose="05050102010706020507" pitchFamily="18" charset="2"/>
            </a:endParaRPr>
          </a:p>
          <a:p>
            <a:r>
              <a:rPr lang="en-US" dirty="0" smtClean="0">
                <a:sym typeface="Symbol" panose="05050102010706020507" pitchFamily="18" charset="2"/>
              </a:rPr>
              <a:t>If someone says “Here is evidence for/against markedness”</a:t>
            </a:r>
          </a:p>
          <a:p>
            <a:pPr lvl="1"/>
            <a:r>
              <a:rPr lang="en-US" dirty="0" smtClean="0">
                <a:sym typeface="Symbol" panose="05050102010706020507" pitchFamily="18" charset="2"/>
              </a:rPr>
              <a:t>Does the </a:t>
            </a:r>
            <a:r>
              <a:rPr lang="en-US" dirty="0" err="1" smtClean="0">
                <a:sym typeface="Symbol" panose="05050102010706020507" pitchFamily="18" charset="2"/>
              </a:rPr>
              <a:t>PhM</a:t>
            </a:r>
            <a:r>
              <a:rPr lang="en-US" dirty="0" smtClean="0">
                <a:sym typeface="Symbol" panose="05050102010706020507" pitchFamily="18" charset="2"/>
              </a:rPr>
              <a:t> theory claim that it is responsible for this evidence?</a:t>
            </a:r>
          </a:p>
          <a:p>
            <a:pPr lvl="1"/>
            <a:r>
              <a:rPr lang="en-US" dirty="0" smtClean="0">
                <a:sym typeface="Symbol" panose="05050102010706020507" pitchFamily="18" charset="2"/>
              </a:rPr>
              <a:t>Does the theory assign responsibility to other modules and mechanisms?</a:t>
            </a:r>
          </a:p>
          <a:p>
            <a:endParaRPr lang="en-US" dirty="0" smtClean="0">
              <a:sym typeface="Symbol" panose="05050102010706020507" pitchFamily="18" charset="2"/>
            </a:endParaRPr>
          </a:p>
          <a:p>
            <a:endParaRPr lang="en-US" b="1"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43</a:t>
            </a:fld>
            <a:endParaRPr lang="en-US" dirty="0"/>
          </a:p>
        </p:txBody>
      </p:sp>
    </p:spTree>
    <p:extLst>
      <p:ext uri="{BB962C8B-B14F-4D97-AF65-F5344CB8AC3E}">
        <p14:creationId xmlns:p14="http://schemas.microsoft.com/office/powerpoint/2010/main" val="225106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smtClean="0"/>
              <a:t>Conclusions</a:t>
            </a:r>
            <a:endParaRPr lang="en-US" dirty="0"/>
          </a:p>
        </p:txBody>
      </p:sp>
      <p:sp>
        <p:nvSpPr>
          <p:cNvPr id="3" name="Text Placeholder 2"/>
          <p:cNvSpPr>
            <a:spLocks noGrp="1"/>
          </p:cNvSpPr>
          <p:nvPr>
            <p:ph type="body" sz="quarter" idx="14"/>
          </p:nvPr>
        </p:nvSpPr>
        <p:spPr>
          <a:xfrm>
            <a:off x="588963" y="1261241"/>
            <a:ext cx="10409237" cy="5076059"/>
          </a:xfrm>
        </p:spPr>
        <p:txBody>
          <a:bodyPr>
            <a:normAutofit/>
          </a:bodyPr>
          <a:lstStyle/>
          <a:p>
            <a:r>
              <a:rPr lang="en-US" dirty="0" smtClean="0">
                <a:sym typeface="Symbol" panose="05050102010706020507" pitchFamily="18" charset="2"/>
              </a:rPr>
              <a:t>If someone says “Here’s some evidence …”</a:t>
            </a:r>
          </a:p>
          <a:p>
            <a:pPr lvl="1"/>
            <a:r>
              <a:rPr lang="en-US" dirty="0" smtClean="0">
                <a:sym typeface="Symbol" panose="05050102010706020507" pitchFamily="18" charset="2"/>
              </a:rPr>
              <a:t>Ask </a:t>
            </a:r>
            <a:r>
              <a:rPr lang="en-US" b="1" dirty="0" smtClean="0">
                <a:sym typeface="Symbol" panose="05050102010706020507" pitchFamily="18" charset="2"/>
              </a:rPr>
              <a:t>“Is your method valid?”</a:t>
            </a:r>
          </a:p>
          <a:p>
            <a:endParaRPr lang="en-US" dirty="0">
              <a:sym typeface="Symbol" panose="05050102010706020507" pitchFamily="18" charset="2"/>
            </a:endParaRPr>
          </a:p>
          <a:p>
            <a:r>
              <a:rPr lang="en-US" dirty="0" smtClean="0">
                <a:sym typeface="Symbol" panose="05050102010706020507" pitchFamily="18" charset="2"/>
              </a:rPr>
              <a:t>What’s next</a:t>
            </a:r>
          </a:p>
          <a:p>
            <a:pPr lvl="1"/>
            <a:r>
              <a:rPr lang="en-US" dirty="0" smtClean="0">
                <a:sym typeface="Symbol" panose="05050102010706020507" pitchFamily="18" charset="2"/>
              </a:rPr>
              <a:t>We have many theories that make (more or less) clear predictions.</a:t>
            </a:r>
          </a:p>
          <a:p>
            <a:pPr lvl="1"/>
            <a:r>
              <a:rPr lang="en-US" dirty="0" smtClean="0">
                <a:sym typeface="Symbol" panose="05050102010706020507" pitchFamily="18" charset="2"/>
              </a:rPr>
              <a:t>Now let’s study method validity.</a:t>
            </a:r>
          </a:p>
          <a:p>
            <a:pPr lvl="1"/>
            <a:r>
              <a:rPr lang="en-US" dirty="0" smtClean="0">
                <a:sym typeface="Symbol" panose="05050102010706020507" pitchFamily="18" charset="2"/>
              </a:rPr>
              <a:t>Then we can figure out what our evidence is.</a:t>
            </a:r>
          </a:p>
          <a:p>
            <a:pPr lvl="1"/>
            <a:r>
              <a:rPr lang="en-US" dirty="0" smtClean="0">
                <a:sym typeface="Symbol" panose="05050102010706020507" pitchFamily="18" charset="2"/>
              </a:rPr>
              <a:t>Then we’ll know if </a:t>
            </a:r>
            <a:r>
              <a:rPr lang="en-US" dirty="0" err="1" smtClean="0">
                <a:sym typeface="Symbol" panose="05050102010706020507" pitchFamily="18" charset="2"/>
              </a:rPr>
              <a:t>PhM</a:t>
            </a:r>
            <a:r>
              <a:rPr lang="en-US" dirty="0" smtClean="0">
                <a:sym typeface="Symbol" panose="05050102010706020507" pitchFamily="18" charset="2"/>
              </a:rPr>
              <a:t> theories with state asymmetries (‘markedness’) are right.</a:t>
            </a:r>
          </a:p>
          <a:p>
            <a:endParaRPr lang="en-US" dirty="0" smtClean="0">
              <a:sym typeface="Symbol" panose="05050102010706020507" pitchFamily="18" charset="2"/>
            </a:endParaRPr>
          </a:p>
          <a:p>
            <a:endParaRPr lang="en-US" b="1"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44</a:t>
            </a:fld>
            <a:endParaRPr lang="en-US" dirty="0"/>
          </a:p>
        </p:txBody>
      </p:sp>
    </p:spTree>
    <p:extLst>
      <p:ext uri="{BB962C8B-B14F-4D97-AF65-F5344CB8AC3E}">
        <p14:creationId xmlns:p14="http://schemas.microsoft.com/office/powerpoint/2010/main" val="404063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smtClean="0"/>
              <a:t>Thanks!</a:t>
            </a:r>
            <a:endParaRPr lang="en-US" dirty="0"/>
          </a:p>
        </p:txBody>
      </p:sp>
      <p:sp>
        <p:nvSpPr>
          <p:cNvPr id="3" name="Text Placeholder 2"/>
          <p:cNvSpPr>
            <a:spLocks noGrp="1"/>
          </p:cNvSpPr>
          <p:nvPr>
            <p:ph type="body" sz="quarter" idx="14"/>
          </p:nvPr>
        </p:nvSpPr>
        <p:spPr>
          <a:xfrm>
            <a:off x="588963" y="1261241"/>
            <a:ext cx="10409237" cy="5076059"/>
          </a:xfrm>
        </p:spPr>
        <p:txBody>
          <a:bodyPr>
            <a:normAutofit/>
          </a:bodyPr>
          <a:lstStyle/>
          <a:p>
            <a:r>
              <a:rPr lang="en-US" dirty="0" smtClean="0">
                <a:sym typeface="Symbol" panose="05050102010706020507" pitchFamily="18" charset="2"/>
              </a:rPr>
              <a:t>Thanks to </a:t>
            </a:r>
            <a:r>
              <a:rPr lang="en-US" dirty="0"/>
              <a:t>Diana </a:t>
            </a:r>
            <a:r>
              <a:rPr lang="en-US" dirty="0" err="1"/>
              <a:t>Passino</a:t>
            </a:r>
            <a:r>
              <a:rPr lang="en-US" dirty="0"/>
              <a:t>, Jonathan </a:t>
            </a:r>
            <a:r>
              <a:rPr lang="en-US" dirty="0" err="1" smtClean="0"/>
              <a:t>Bucci</a:t>
            </a:r>
            <a:r>
              <a:rPr lang="en-US" dirty="0" smtClean="0"/>
              <a:t>, </a:t>
            </a:r>
            <a:r>
              <a:rPr lang="en-US" dirty="0"/>
              <a:t>Alex </a:t>
            </a:r>
            <a:r>
              <a:rPr lang="en-US" dirty="0" smtClean="0"/>
              <a:t>Chabot, </a:t>
            </a:r>
            <a:r>
              <a:rPr lang="en-US" dirty="0"/>
              <a:t>Paolo </a:t>
            </a:r>
            <a:r>
              <a:rPr lang="en-US" dirty="0" err="1" smtClean="0"/>
              <a:t>Danesi</a:t>
            </a:r>
            <a:r>
              <a:rPr lang="en-US" dirty="0" smtClean="0"/>
              <a:t>, and Tobias </a:t>
            </a:r>
            <a:r>
              <a:rPr lang="en-US" dirty="0" err="1" smtClean="0"/>
              <a:t>Scheer</a:t>
            </a:r>
            <a:r>
              <a:rPr lang="en-US" dirty="0" smtClean="0"/>
              <a:t> for inviting me.</a:t>
            </a:r>
          </a:p>
          <a:p>
            <a:endParaRPr lang="en-US" dirty="0" smtClean="0"/>
          </a:p>
          <a:p>
            <a:r>
              <a:rPr lang="en-US" dirty="0" smtClean="0">
                <a:sym typeface="Symbol" panose="05050102010706020507" pitchFamily="18" charset="2"/>
              </a:rPr>
              <a:t>Thanks to whoever paid for this conference.</a:t>
            </a:r>
          </a:p>
          <a:p>
            <a:endParaRPr lang="en-US" dirty="0" smtClean="0">
              <a:sym typeface="Symbol" panose="05050102010706020507" pitchFamily="18" charset="2"/>
            </a:endParaRPr>
          </a:p>
          <a:p>
            <a:r>
              <a:rPr lang="en-US" dirty="0" smtClean="0">
                <a:sym typeface="Symbol" panose="05050102010706020507" pitchFamily="18" charset="2"/>
              </a:rPr>
              <a:t>If my dinner is free, thanks for that, too.</a:t>
            </a:r>
          </a:p>
          <a:p>
            <a:endParaRPr lang="en-US" dirty="0" smtClean="0">
              <a:sym typeface="Symbol" panose="05050102010706020507" pitchFamily="18" charset="2"/>
            </a:endParaRPr>
          </a:p>
          <a:p>
            <a:r>
              <a:rPr lang="en-US" dirty="0" smtClean="0">
                <a:sym typeface="Symbol" panose="05050102010706020507" pitchFamily="18" charset="2"/>
              </a:rPr>
              <a:t>Thanks to many audiences over many years for their feedback on related work (Barcelona, </a:t>
            </a:r>
            <a:r>
              <a:rPr lang="en-US" dirty="0" err="1" smtClean="0">
                <a:sym typeface="Symbol" panose="05050102010706020507" pitchFamily="18" charset="2"/>
              </a:rPr>
              <a:t>UDelaware</a:t>
            </a:r>
            <a:r>
              <a:rPr lang="en-US" dirty="0" smtClean="0">
                <a:sym typeface="Symbol" panose="05050102010706020507" pitchFamily="18" charset="2"/>
              </a:rPr>
              <a:t>, UMass, Cornell, and many others).</a:t>
            </a:r>
          </a:p>
          <a:p>
            <a:endParaRPr lang="en-US" dirty="0">
              <a:sym typeface="Symbol" panose="05050102010706020507" pitchFamily="18" charset="2"/>
            </a:endParaRPr>
          </a:p>
          <a:p>
            <a:pPr marL="0" indent="0">
              <a:buNone/>
            </a:pPr>
            <a:endParaRPr lang="en-US" dirty="0" smtClean="0">
              <a:sym typeface="Symbol" panose="05050102010706020507" pitchFamily="18" charset="2"/>
            </a:endParaRPr>
          </a:p>
          <a:p>
            <a:endParaRPr lang="en-US" dirty="0">
              <a:sym typeface="Symbol" panose="05050102010706020507" pitchFamily="18" charset="2"/>
            </a:endParaRPr>
          </a:p>
          <a:p>
            <a:endParaRPr lang="en-US" dirty="0" smtClean="0">
              <a:sym typeface="Symbol" panose="05050102010706020507" pitchFamily="18" charset="2"/>
            </a:endParaRPr>
          </a:p>
          <a:p>
            <a:endParaRPr lang="en-US" dirty="0" smtClean="0">
              <a:sym typeface="Symbol" panose="05050102010706020507" pitchFamily="18" charset="2"/>
            </a:endParaRPr>
          </a:p>
          <a:p>
            <a:endParaRPr lang="en-US" b="1" dirty="0">
              <a:sym typeface="Symbol" panose="05050102010706020507" pitchFamily="18" charset="2"/>
            </a:endParaRPr>
          </a:p>
          <a:p>
            <a:endParaRPr lang="en-US" dirty="0" smtClean="0">
              <a:sym typeface="Symbol" panose="05050102010706020507" pitchFamily="18" charset="2"/>
            </a:endParaRPr>
          </a:p>
          <a:p>
            <a:pPr marL="0" indent="0">
              <a:buNone/>
            </a:pPr>
            <a:endParaRPr lang="en-US" dirty="0" smtClean="0"/>
          </a:p>
          <a:p>
            <a:pPr lvl="1"/>
            <a:endParaRPr lang="en-US" dirty="0" smtClean="0"/>
          </a:p>
          <a:p>
            <a:endParaRPr lang="en-US" dirty="0" smtClean="0"/>
          </a:p>
          <a:p>
            <a:endParaRPr lang="en-US" dirty="0" smtClean="0"/>
          </a:p>
          <a:p>
            <a:pPr lvl="1"/>
            <a:endParaRPr lang="en-US" dirty="0" smtClean="0"/>
          </a:p>
          <a:p>
            <a:pPr lvl="1"/>
            <a:endParaRPr lang="en-US" b="1" dirty="0" smtClean="0"/>
          </a:p>
          <a:p>
            <a:pPr lvl="1"/>
            <a:endParaRPr lang="en-US" b="1" dirty="0"/>
          </a:p>
          <a:p>
            <a:endParaRPr lang="en-US" dirty="0"/>
          </a:p>
          <a:p>
            <a:endParaRPr lang="en-US" dirty="0"/>
          </a:p>
          <a:p>
            <a:endParaRPr lang="is-IS" dirty="0" smtClean="0"/>
          </a:p>
          <a:p>
            <a:endParaRPr lang="is-IS" dirty="0"/>
          </a:p>
          <a:p>
            <a:endParaRPr lang="is-IS" dirty="0" smtClean="0"/>
          </a:p>
          <a:p>
            <a:pPr marL="0" indent="0">
              <a:buNone/>
            </a:pPr>
            <a:endParaRPr lang="is-IS" dirty="0" smtClean="0"/>
          </a:p>
          <a:p>
            <a:endParaRPr lang="en-US" dirty="0" smtClean="0"/>
          </a:p>
          <a:p>
            <a:pPr lvl="1"/>
            <a:endParaRPr lang="en-US" dirty="0"/>
          </a:p>
          <a:p>
            <a:endParaRPr lang="en-US" dirty="0" smtClean="0"/>
          </a:p>
          <a:p>
            <a:endParaRPr lang="en-US" dirty="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45</a:t>
            </a:fld>
            <a:endParaRPr lang="en-US" dirty="0"/>
          </a:p>
        </p:txBody>
      </p:sp>
    </p:spTree>
    <p:extLst>
      <p:ext uri="{BB962C8B-B14F-4D97-AF65-F5344CB8AC3E}">
        <p14:creationId xmlns:p14="http://schemas.microsoft.com/office/powerpoint/2010/main" val="35078652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a:t>A: What is markedness?  Non-cognitive </a:t>
            </a:r>
            <a:r>
              <a:rPr lang="is-IS" dirty="0" smtClean="0"/>
              <a:t>tradition</a:t>
            </a:r>
            <a:r>
              <a:rPr lang="en-US" dirty="0" smtClean="0"/>
              <a:t> 2</a:t>
            </a:r>
            <a:endParaRPr lang="en-US" dirty="0"/>
          </a:p>
        </p:txBody>
      </p:sp>
      <p:sp>
        <p:nvSpPr>
          <p:cNvPr id="3" name="Text Placeholder 2"/>
          <p:cNvSpPr>
            <a:spLocks noGrp="1"/>
          </p:cNvSpPr>
          <p:nvPr>
            <p:ph type="body" sz="quarter" idx="14"/>
          </p:nvPr>
        </p:nvSpPr>
        <p:spPr/>
        <p:txBody>
          <a:bodyPr>
            <a:normAutofit lnSpcReduction="10000"/>
          </a:bodyPr>
          <a:lstStyle/>
          <a:p>
            <a:r>
              <a:rPr lang="en-US" dirty="0" smtClean="0"/>
              <a:t>[t] occurs in lots of consonant inventories</a:t>
            </a:r>
          </a:p>
          <a:p>
            <a:endParaRPr lang="en-US" dirty="0"/>
          </a:p>
          <a:p>
            <a:r>
              <a:rPr lang="en-US" dirty="0" smtClean="0"/>
              <a:t>[q] does not occur in many inventories</a:t>
            </a:r>
          </a:p>
          <a:p>
            <a:endParaRPr lang="en-US" dirty="0"/>
          </a:p>
          <a:p>
            <a:r>
              <a:rPr lang="en-US" dirty="0" smtClean="0"/>
              <a:t>Therefore, [q] is more marked than [t]</a:t>
            </a:r>
          </a:p>
          <a:p>
            <a:endParaRPr lang="en-US" dirty="0"/>
          </a:p>
          <a:p>
            <a:r>
              <a:rPr lang="en-US" dirty="0" smtClean="0"/>
              <a:t>We can classify languages based on their inventory </a:t>
            </a:r>
            <a:r>
              <a:rPr lang="en-US" dirty="0" err="1" smtClean="0"/>
              <a:t>markedness</a:t>
            </a:r>
            <a:endParaRPr lang="en-US" dirty="0" smtClean="0"/>
          </a:p>
          <a:p>
            <a:endParaRPr lang="en-US" dirty="0"/>
          </a:p>
          <a:p>
            <a:r>
              <a:rPr lang="en-US" dirty="0" smtClean="0"/>
              <a:t>We can classify them based on their inventories:</a:t>
            </a:r>
          </a:p>
          <a:p>
            <a:pPr lvl="1"/>
            <a:r>
              <a:rPr lang="en-US" dirty="0" smtClean="0"/>
              <a:t>[t q] vs [t]</a:t>
            </a:r>
          </a:p>
          <a:p>
            <a:pPr lvl="1"/>
            <a:r>
              <a:rPr lang="en-US" dirty="0" smtClean="0"/>
              <a:t>No (or rare) languages with [q] but no [t]</a:t>
            </a:r>
          </a:p>
          <a:p>
            <a:endParaRPr lang="en-US" dirty="0"/>
          </a:p>
          <a:p>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5</a:t>
            </a:fld>
            <a:endParaRPr lang="en-US" dirty="0"/>
          </a:p>
        </p:txBody>
      </p:sp>
    </p:spTree>
    <p:extLst>
      <p:ext uri="{BB962C8B-B14F-4D97-AF65-F5344CB8AC3E}">
        <p14:creationId xmlns:p14="http://schemas.microsoft.com/office/powerpoint/2010/main" val="62857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a:t>A: What is markedness?  C</a:t>
            </a:r>
            <a:r>
              <a:rPr lang="is-IS" dirty="0" smtClean="0"/>
              <a:t>ognitive 'tradition'</a:t>
            </a:r>
            <a:endParaRPr lang="en-US" dirty="0"/>
          </a:p>
        </p:txBody>
      </p:sp>
      <p:sp>
        <p:nvSpPr>
          <p:cNvPr id="3" name="Text Placeholder 2"/>
          <p:cNvSpPr>
            <a:spLocks noGrp="1"/>
          </p:cNvSpPr>
          <p:nvPr>
            <p:ph type="body" sz="quarter" idx="14"/>
          </p:nvPr>
        </p:nvSpPr>
        <p:spPr/>
        <p:txBody>
          <a:bodyPr>
            <a:normAutofit/>
          </a:bodyPr>
          <a:lstStyle/>
          <a:p>
            <a:r>
              <a:rPr lang="en-US" dirty="0" smtClean="0"/>
              <a:t>Which tradition?</a:t>
            </a:r>
          </a:p>
          <a:p>
            <a:pPr lvl="1"/>
            <a:r>
              <a:rPr lang="en-US" dirty="0" smtClean="0"/>
              <a:t>SPE chapter 9</a:t>
            </a:r>
          </a:p>
          <a:p>
            <a:pPr lvl="1"/>
            <a:r>
              <a:rPr lang="en-US" dirty="0" smtClean="0"/>
              <a:t>… de Lacy (2006) </a:t>
            </a:r>
            <a:r>
              <a:rPr lang="en-US" i="1" dirty="0" smtClean="0"/>
              <a:t>Markedness</a:t>
            </a:r>
            <a:endParaRPr lang="en-US" dirty="0" smtClean="0"/>
          </a:p>
          <a:p>
            <a:pPr lvl="1"/>
            <a:r>
              <a:rPr lang="en-US" dirty="0" smtClean="0"/>
              <a:t>and many others</a:t>
            </a:r>
          </a:p>
          <a:p>
            <a:pPr lvl="1"/>
            <a:endParaRPr lang="en-US" dirty="0" smtClean="0"/>
          </a:p>
          <a:p>
            <a:r>
              <a:rPr lang="en-US" dirty="0" smtClean="0"/>
              <a:t>What does ‘</a:t>
            </a:r>
            <a:r>
              <a:rPr lang="en-US" dirty="0" err="1" smtClean="0"/>
              <a:t>markedness</a:t>
            </a:r>
            <a:r>
              <a:rPr lang="en-US" dirty="0" smtClean="0"/>
              <a:t>’ mean for cognitive theories?</a:t>
            </a:r>
          </a:p>
          <a:p>
            <a:pPr lvl="1"/>
            <a:r>
              <a:rPr lang="en-US" dirty="0" smtClean="0"/>
              <a:t>Specifically Generative ones</a:t>
            </a:r>
          </a:p>
          <a:p>
            <a:pPr lvl="1"/>
            <a:r>
              <a:rPr lang="en-US" dirty="0" smtClean="0"/>
              <a:t>Specifically about the </a:t>
            </a:r>
            <a:r>
              <a:rPr lang="en-US" b="1" dirty="0" smtClean="0"/>
              <a:t>Phonological Module (</a:t>
            </a:r>
            <a:r>
              <a:rPr lang="en-US" b="1" dirty="0" err="1" smtClean="0"/>
              <a:t>PhM</a:t>
            </a:r>
            <a:r>
              <a:rPr lang="en-US" b="1" dirty="0" smtClean="0"/>
              <a:t>)</a:t>
            </a:r>
          </a:p>
          <a:p>
            <a:pPr lvl="1"/>
            <a:endParaRPr lang="en-US" b="1" dirty="0" smtClean="0"/>
          </a:p>
          <a:p>
            <a:r>
              <a:rPr lang="en-US" dirty="0" smtClean="0"/>
              <a:t>Let’s define states…</a:t>
            </a:r>
            <a:endParaRPr lang="en-US" dirty="0"/>
          </a:p>
          <a:p>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6</a:t>
            </a:fld>
            <a:endParaRPr lang="en-US" dirty="0"/>
          </a:p>
        </p:txBody>
      </p:sp>
    </p:spTree>
    <p:extLst>
      <p:ext uri="{BB962C8B-B14F-4D97-AF65-F5344CB8AC3E}">
        <p14:creationId xmlns:p14="http://schemas.microsoft.com/office/powerpoint/2010/main" val="221918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983715" y="1285127"/>
            <a:ext cx="9507459" cy="455509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State of the </a:t>
            </a:r>
            <a:r>
              <a:rPr lang="en-US" dirty="0" err="1" smtClean="0">
                <a:solidFill>
                  <a:schemeClr val="bg1"/>
                </a:solidFill>
              </a:rPr>
              <a:t>PhM</a:t>
            </a:r>
            <a:endParaRPr lang="en-US" dirty="0" smtClean="0">
              <a:solidFill>
                <a:schemeClr val="bg1"/>
              </a:solidFill>
            </a:endParaRPr>
          </a:p>
          <a:p>
            <a:pPr marL="742950" lvl="1" indent="-285750">
              <a:buFont typeface="Arial" panose="020B0604020202020204" pitchFamily="34" charset="0"/>
              <a:buChar char="•"/>
            </a:pPr>
            <a:r>
              <a:rPr lang="en-US" dirty="0" smtClean="0">
                <a:solidFill>
                  <a:schemeClr val="bg1"/>
                </a:solidFill>
              </a:rPr>
              <a:t>Input = any permissible input structure (i.e. not just lexical items)</a:t>
            </a:r>
            <a:endParaRPr lang="en-US" dirty="0">
              <a:solidFill>
                <a:schemeClr val="bg1"/>
              </a:solidFill>
            </a:endParaRPr>
          </a:p>
          <a:p>
            <a:pPr marL="742950" lvl="1" indent="-285750">
              <a:buFont typeface="Arial" panose="020B0604020202020204" pitchFamily="34" charset="0"/>
              <a:buChar char="•"/>
            </a:pPr>
            <a:r>
              <a:rPr lang="en-US" dirty="0">
                <a:solidFill>
                  <a:schemeClr val="bg1"/>
                </a:solidFill>
              </a:rPr>
              <a:t>A complete input-&gt;output mapping set</a:t>
            </a:r>
          </a:p>
          <a:p>
            <a:pPr marL="742950" lvl="1" indent="-285750">
              <a:buFont typeface="Arial" panose="020B0604020202020204" pitchFamily="34" charset="0"/>
              <a:buChar char="•"/>
            </a:pPr>
            <a:r>
              <a:rPr lang="en-US" dirty="0">
                <a:solidFill>
                  <a:schemeClr val="bg1"/>
                </a:solidFill>
              </a:rPr>
              <a:t>All possible inputs and (all of) their mappings to outputs</a:t>
            </a:r>
          </a:p>
          <a:p>
            <a:pPr marL="742950" lvl="1" indent="-285750">
              <a:buFont typeface="Arial" panose="020B0604020202020204" pitchFamily="34" charset="0"/>
              <a:buChar char="•"/>
            </a:pPr>
            <a:r>
              <a:rPr lang="en-US" dirty="0" smtClean="0">
                <a:solidFill>
                  <a:schemeClr val="bg1"/>
                </a:solidFill>
              </a:rPr>
              <a:t>There are many possible </a:t>
            </a:r>
            <a:r>
              <a:rPr lang="en-US" dirty="0" err="1" smtClean="0">
                <a:solidFill>
                  <a:schemeClr val="bg1"/>
                </a:solidFill>
              </a:rPr>
              <a:t>PhM</a:t>
            </a:r>
            <a:r>
              <a:rPr lang="en-US" dirty="0" smtClean="0">
                <a:solidFill>
                  <a:schemeClr val="bg1"/>
                </a:solidFill>
              </a:rPr>
              <a:t> states</a:t>
            </a:r>
            <a:endParaRPr lang="en-US" dirty="0">
              <a:solidFill>
                <a:schemeClr val="bg1"/>
              </a:solidFill>
            </a:endParaRPr>
          </a:p>
          <a:p>
            <a:pPr marL="285750" indent="-285750">
              <a:buFont typeface="Arial" panose="020B0604020202020204" pitchFamily="34" charset="0"/>
              <a:buChar char="•"/>
            </a:pPr>
            <a:endParaRPr lang="en-US" sz="2000" dirty="0" smtClean="0">
              <a:solidFill>
                <a:schemeClr val="bg1"/>
              </a:solidFill>
            </a:endParaRP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endParaRPr lang="en-US" sz="2000" dirty="0" smtClean="0">
              <a:solidFill>
                <a:schemeClr val="bg1"/>
              </a:solidFill>
            </a:endParaRP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endParaRPr lang="en-US" sz="2000" dirty="0" smtClean="0">
              <a:solidFill>
                <a:schemeClr val="bg1"/>
              </a:solidFill>
            </a:endParaRP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endParaRPr lang="en-US" sz="2000" dirty="0" smtClean="0">
              <a:solidFill>
                <a:schemeClr val="bg1"/>
              </a:solidFill>
            </a:endParaRPr>
          </a:p>
          <a:p>
            <a:pPr marL="285750" indent="-285750">
              <a:buFont typeface="Arial" panose="020B0604020202020204" pitchFamily="34" charset="0"/>
              <a:buChar char="•"/>
            </a:pPr>
            <a:endParaRPr lang="en-US" sz="2000" dirty="0">
              <a:solidFill>
                <a:schemeClr val="bg1"/>
              </a:solidFill>
            </a:endParaRPr>
          </a:p>
          <a:p>
            <a:pPr marL="285750" indent="-285750">
              <a:buFont typeface="Arial" panose="020B0604020202020204" pitchFamily="34" charset="0"/>
              <a:buChar char="•"/>
            </a:pPr>
            <a:r>
              <a:rPr lang="en-US" sz="2000" dirty="0" smtClean="0">
                <a:solidFill>
                  <a:schemeClr val="bg1"/>
                </a:solidFill>
              </a:rPr>
              <a:t>A “grammar” is a mechanism that describes a state (rules, constraints, etc.)</a:t>
            </a:r>
          </a:p>
        </p:txBody>
      </p:sp>
      <p:sp>
        <p:nvSpPr>
          <p:cNvPr id="2" name="Text Placeholder 1"/>
          <p:cNvSpPr>
            <a:spLocks noGrp="1"/>
          </p:cNvSpPr>
          <p:nvPr>
            <p:ph type="body" sz="quarter" idx="13"/>
          </p:nvPr>
        </p:nvSpPr>
        <p:spPr/>
        <p:txBody>
          <a:bodyPr>
            <a:normAutofit fontScale="92500" lnSpcReduction="20000"/>
          </a:bodyPr>
          <a:lstStyle/>
          <a:p>
            <a:r>
              <a:rPr lang="is-IS" dirty="0"/>
              <a:t>A: What is markedness?  C</a:t>
            </a:r>
            <a:r>
              <a:rPr lang="is-IS" dirty="0" smtClean="0"/>
              <a:t>ognitive 'tradition'</a:t>
            </a:r>
            <a:endParaRPr lang="en-US" dirty="0"/>
          </a:p>
        </p:txBody>
      </p:sp>
      <p:sp>
        <p:nvSpPr>
          <p:cNvPr id="3" name="Text Placeholder 2"/>
          <p:cNvSpPr>
            <a:spLocks noGrp="1"/>
          </p:cNvSpPr>
          <p:nvPr>
            <p:ph type="body" sz="quarter" idx="14"/>
          </p:nvPr>
        </p:nvSpPr>
        <p:spPr>
          <a:xfrm>
            <a:off x="588963" y="2687782"/>
            <a:ext cx="10915648" cy="3205894"/>
          </a:xfrm>
        </p:spPr>
        <p:txBody>
          <a:bodyPr>
            <a:normAutofit/>
          </a:bodyPr>
          <a:lstStyle/>
          <a:p>
            <a:endParaRPr lang="en-US"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32295472"/>
              </p:ext>
            </p:extLst>
          </p:nvPr>
        </p:nvGraphicFramePr>
        <p:xfrm>
          <a:off x="1515227" y="3470379"/>
          <a:ext cx="6446741" cy="1112520"/>
        </p:xfrm>
        <a:graphic>
          <a:graphicData uri="http://schemas.openxmlformats.org/drawingml/2006/table">
            <a:tbl>
              <a:tblPr firstRow="1" bandRow="1">
                <a:tableStyleId>{69CF1AB2-1976-4502-BF36-3FF5EA218861}</a:tableStyleId>
              </a:tblPr>
              <a:tblGrid>
                <a:gridCol w="1386326">
                  <a:extLst>
                    <a:ext uri="{9D8B030D-6E8A-4147-A177-3AD203B41FA5}">
                      <a16:colId xmlns:a16="http://schemas.microsoft.com/office/drawing/2014/main" val="3242431181"/>
                    </a:ext>
                  </a:extLst>
                </a:gridCol>
                <a:gridCol w="914400">
                  <a:extLst>
                    <a:ext uri="{9D8B030D-6E8A-4147-A177-3AD203B41FA5}">
                      <a16:colId xmlns:a16="http://schemas.microsoft.com/office/drawing/2014/main" val="662289322"/>
                    </a:ext>
                  </a:extLst>
                </a:gridCol>
                <a:gridCol w="776605">
                  <a:extLst>
                    <a:ext uri="{9D8B030D-6E8A-4147-A177-3AD203B41FA5}">
                      <a16:colId xmlns:a16="http://schemas.microsoft.com/office/drawing/2014/main" val="2301166840"/>
                    </a:ext>
                  </a:extLst>
                </a:gridCol>
                <a:gridCol w="966952">
                  <a:extLst>
                    <a:ext uri="{9D8B030D-6E8A-4147-A177-3AD203B41FA5}">
                      <a16:colId xmlns:a16="http://schemas.microsoft.com/office/drawing/2014/main" val="711696157"/>
                    </a:ext>
                  </a:extLst>
                </a:gridCol>
                <a:gridCol w="798786">
                  <a:extLst>
                    <a:ext uri="{9D8B030D-6E8A-4147-A177-3AD203B41FA5}">
                      <a16:colId xmlns:a16="http://schemas.microsoft.com/office/drawing/2014/main" val="737915208"/>
                    </a:ext>
                  </a:extLst>
                </a:gridCol>
                <a:gridCol w="893380">
                  <a:extLst>
                    <a:ext uri="{9D8B030D-6E8A-4147-A177-3AD203B41FA5}">
                      <a16:colId xmlns:a16="http://schemas.microsoft.com/office/drawing/2014/main" val="2553962583"/>
                    </a:ext>
                  </a:extLst>
                </a:gridCol>
                <a:gridCol w="710292">
                  <a:extLst>
                    <a:ext uri="{9D8B030D-6E8A-4147-A177-3AD203B41FA5}">
                      <a16:colId xmlns:a16="http://schemas.microsoft.com/office/drawing/2014/main" val="350986452"/>
                    </a:ext>
                  </a:extLst>
                </a:gridCol>
              </a:tblGrid>
              <a:tr h="370840">
                <a:tc>
                  <a:txBody>
                    <a:bodyPr/>
                    <a:lstStyle/>
                    <a:p>
                      <a:r>
                        <a:rPr lang="en-US" dirty="0" smtClean="0"/>
                        <a:t>Inputs</a:t>
                      </a:r>
                      <a:endParaRPr lang="en-US" dirty="0"/>
                    </a:p>
                  </a:txBody>
                  <a:tcPr/>
                </a:tc>
                <a:tc>
                  <a:txBody>
                    <a:bodyPr/>
                    <a:lstStyle/>
                    <a:p>
                      <a:r>
                        <a:rPr lang="en-US" dirty="0" smtClean="0"/>
                        <a:t>/in1/</a:t>
                      </a:r>
                      <a:endParaRPr lang="en-US" dirty="0"/>
                    </a:p>
                  </a:txBody>
                  <a:tcPr/>
                </a:tc>
                <a:tc>
                  <a:txBody>
                    <a:bodyPr/>
                    <a:lstStyle/>
                    <a:p>
                      <a:r>
                        <a:rPr lang="en-US" dirty="0" smtClean="0"/>
                        <a:t>/in2/</a:t>
                      </a:r>
                      <a:endParaRPr lang="en-US" dirty="0"/>
                    </a:p>
                  </a:txBody>
                  <a:tcPr/>
                </a:tc>
                <a:tc>
                  <a:txBody>
                    <a:bodyPr/>
                    <a:lstStyle/>
                    <a:p>
                      <a:r>
                        <a:rPr lang="en-US" dirty="0" smtClean="0"/>
                        <a:t>/in3/</a:t>
                      </a:r>
                      <a:endParaRPr lang="en-US" dirty="0"/>
                    </a:p>
                  </a:txBody>
                  <a:tcPr/>
                </a:tc>
                <a:tc>
                  <a:txBody>
                    <a:bodyPr/>
                    <a:lstStyle/>
                    <a:p>
                      <a:r>
                        <a:rPr lang="en-US" dirty="0" smtClean="0"/>
                        <a:t>/in4/</a:t>
                      </a:r>
                      <a:endParaRPr lang="en-US" dirty="0"/>
                    </a:p>
                  </a:txBody>
                  <a:tcPr/>
                </a:tc>
                <a:tc>
                  <a:txBody>
                    <a:bodyPr/>
                    <a:lstStyle/>
                    <a:p>
                      <a:r>
                        <a:rPr lang="en-US" dirty="0" smtClean="0"/>
                        <a:t>/in5/</a:t>
                      </a:r>
                      <a:endParaRPr lang="en-US" dirty="0"/>
                    </a:p>
                  </a:txBody>
                  <a:tcPr/>
                </a:tc>
                <a:tc>
                  <a:txBody>
                    <a:bodyPr/>
                    <a:lstStyle/>
                    <a:p>
                      <a:r>
                        <a:rPr lang="en-US" dirty="0" smtClean="0"/>
                        <a:t>…</a:t>
                      </a:r>
                      <a:endParaRPr lang="en-US" dirty="0"/>
                    </a:p>
                  </a:txBody>
                  <a:tcPr/>
                </a:tc>
                <a:extLst>
                  <a:ext uri="{0D108BD9-81ED-4DB2-BD59-A6C34878D82A}">
                    <a16:rowId xmlns:a16="http://schemas.microsoft.com/office/drawing/2014/main" val="228208365"/>
                  </a:ext>
                </a:extLst>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3142446794"/>
                  </a:ext>
                </a:extLst>
              </a:tr>
              <a:tr h="370840">
                <a:tc>
                  <a:txBody>
                    <a:bodyPr/>
                    <a:lstStyle/>
                    <a:p>
                      <a:r>
                        <a:rPr lang="en-US" dirty="0" smtClean="0"/>
                        <a:t>Outputs</a:t>
                      </a:r>
                      <a:endParaRPr lang="en-US" dirty="0"/>
                    </a:p>
                  </a:txBody>
                  <a:tcPr/>
                </a:tc>
                <a:tc>
                  <a:txBody>
                    <a:bodyPr/>
                    <a:lstStyle/>
                    <a:p>
                      <a:r>
                        <a:rPr lang="en-US" dirty="0" smtClean="0"/>
                        <a:t>[out1]</a:t>
                      </a:r>
                      <a:endParaRPr lang="en-US" dirty="0"/>
                    </a:p>
                  </a:txBody>
                  <a:tcPr/>
                </a:tc>
                <a:tc>
                  <a:txBody>
                    <a:bodyPr/>
                    <a:lstStyle/>
                    <a:p>
                      <a:r>
                        <a:rPr lang="en-US" dirty="0" smtClean="0">
                          <a:sym typeface="Symbol" panose="05050102010706020507" pitchFamily="18" charset="2"/>
                        </a:rPr>
                        <a:t>  </a:t>
                      </a:r>
                      <a:endParaRPr lang="en-US" dirty="0"/>
                    </a:p>
                  </a:txBody>
                  <a:tcPr/>
                </a:tc>
                <a:tc>
                  <a:txBody>
                    <a:bodyPr/>
                    <a:lstStyle/>
                    <a:p>
                      <a:r>
                        <a:rPr lang="en-US" dirty="0" smtClean="0"/>
                        <a:t>[out2]</a:t>
                      </a:r>
                      <a:endParaRPr lang="en-US" dirty="0"/>
                    </a:p>
                  </a:txBody>
                  <a:tcPr/>
                </a:tc>
                <a:tc>
                  <a:txBody>
                    <a:bodyPr/>
                    <a:lstStyle/>
                    <a:p>
                      <a:endParaRPr lang="en-US" dirty="0"/>
                    </a:p>
                  </a:txBody>
                  <a:tcPr/>
                </a:tc>
                <a:tc>
                  <a:txBody>
                    <a:bodyPr/>
                    <a:lstStyle/>
                    <a:p>
                      <a:r>
                        <a:rPr lang="en-US" dirty="0" smtClean="0"/>
                        <a:t>[out3]</a:t>
                      </a:r>
                      <a:endParaRPr lang="en-US" dirty="0"/>
                    </a:p>
                  </a:txBody>
                  <a:tcPr/>
                </a:tc>
                <a:tc>
                  <a:txBody>
                    <a:bodyPr/>
                    <a:lstStyle/>
                    <a:p>
                      <a:r>
                        <a:rPr lang="en-US" dirty="0" smtClean="0"/>
                        <a:t>…</a:t>
                      </a:r>
                      <a:endParaRPr lang="en-US" dirty="0"/>
                    </a:p>
                  </a:txBody>
                  <a:tcPr/>
                </a:tc>
                <a:extLst>
                  <a:ext uri="{0D108BD9-81ED-4DB2-BD59-A6C34878D82A}">
                    <a16:rowId xmlns:a16="http://schemas.microsoft.com/office/drawing/2014/main" val="604913468"/>
                  </a:ext>
                </a:extLst>
              </a:tr>
            </a:tbl>
          </a:graphicData>
        </a:graphic>
      </p:graphicFrame>
      <p:cxnSp>
        <p:nvCxnSpPr>
          <p:cNvPr id="6" name="Straight Arrow Connector 5"/>
          <p:cNvCxnSpPr/>
          <p:nvPr/>
        </p:nvCxnSpPr>
        <p:spPr>
          <a:xfrm>
            <a:off x="3260844" y="3776952"/>
            <a:ext cx="21020" cy="525517"/>
          </a:xfrm>
          <a:prstGeom prst="straightConnector1">
            <a:avLst/>
          </a:prstGeom>
          <a:ln w="60325">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121626" y="3776952"/>
            <a:ext cx="21020" cy="525517"/>
          </a:xfrm>
          <a:prstGeom prst="straightConnector1">
            <a:avLst/>
          </a:prstGeom>
          <a:ln w="60325">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920325" y="3763880"/>
            <a:ext cx="21020" cy="525517"/>
          </a:xfrm>
          <a:prstGeom prst="straightConnector1">
            <a:avLst/>
          </a:prstGeom>
          <a:ln w="60325">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686962" y="3753371"/>
            <a:ext cx="21020" cy="525517"/>
          </a:xfrm>
          <a:prstGeom prst="straightConnector1">
            <a:avLst/>
          </a:prstGeom>
          <a:ln w="60325">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046808" y="3763880"/>
            <a:ext cx="893707" cy="515008"/>
          </a:xfrm>
          <a:prstGeom prst="straightConnector1">
            <a:avLst/>
          </a:prstGeom>
          <a:ln w="60325">
            <a:solidFill>
              <a:schemeClr val="bg1">
                <a:alpha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E303B61A-CF43-4AA6-ACE5-577A95EE3A23}" type="slidenum">
              <a:rPr lang="en-US" smtClean="0"/>
              <a:pPr/>
              <a:t>7</a:t>
            </a:fld>
            <a:endParaRPr lang="en-US" dirty="0"/>
          </a:p>
        </p:txBody>
      </p:sp>
    </p:spTree>
    <p:extLst>
      <p:ext uri="{BB962C8B-B14F-4D97-AF65-F5344CB8AC3E}">
        <p14:creationId xmlns:p14="http://schemas.microsoft.com/office/powerpoint/2010/main" val="160258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a:t>A: What is markedness?  C</a:t>
            </a:r>
            <a:r>
              <a:rPr lang="is-IS" dirty="0" smtClean="0"/>
              <a:t>ognitive 'tradition‚ 2</a:t>
            </a:r>
            <a:endParaRPr lang="en-US" dirty="0"/>
          </a:p>
        </p:txBody>
      </p:sp>
      <p:sp>
        <p:nvSpPr>
          <p:cNvPr id="3" name="Text Placeholder 2"/>
          <p:cNvSpPr>
            <a:spLocks noGrp="1"/>
          </p:cNvSpPr>
          <p:nvPr>
            <p:ph type="body" sz="quarter" idx="14"/>
          </p:nvPr>
        </p:nvSpPr>
        <p:spPr/>
        <p:txBody>
          <a:bodyPr>
            <a:normAutofit/>
          </a:bodyPr>
          <a:lstStyle/>
          <a:p>
            <a:r>
              <a:rPr lang="en-US" dirty="0" smtClean="0"/>
              <a:t>Are there asymmetries in states?</a:t>
            </a:r>
          </a:p>
          <a:p>
            <a:pPr lvl="1"/>
            <a:r>
              <a:rPr lang="en-US" dirty="0" smtClean="0"/>
              <a:t>i.e. are there definable states that don’t exist in the </a:t>
            </a:r>
            <a:r>
              <a:rPr lang="en-US" dirty="0" err="1" smtClean="0"/>
              <a:t>PhM</a:t>
            </a:r>
            <a:r>
              <a:rPr lang="en-US" dirty="0" smtClean="0"/>
              <a:t>?</a:t>
            </a:r>
          </a:p>
          <a:p>
            <a:endParaRPr lang="en-US" dirty="0"/>
          </a:p>
          <a:p>
            <a:r>
              <a:rPr lang="en-US" dirty="0" smtClean="0"/>
              <a:t>Suppose we examine all possible states of the </a:t>
            </a:r>
            <a:r>
              <a:rPr lang="en-US" dirty="0" err="1" smtClean="0"/>
              <a:t>PhM</a:t>
            </a:r>
            <a:endParaRPr lang="en-US" dirty="0" smtClean="0"/>
          </a:p>
          <a:p>
            <a:pPr lvl="1"/>
            <a:r>
              <a:rPr lang="en-US" dirty="0" smtClean="0"/>
              <a:t>Some state(s) in which /p/-&gt;[t] in codas: e.g. /</a:t>
            </a:r>
            <a:r>
              <a:rPr lang="en-US" dirty="0" err="1" smtClean="0"/>
              <a:t>ip</a:t>
            </a:r>
            <a:r>
              <a:rPr lang="en-US" dirty="0" smtClean="0"/>
              <a:t>/ -&gt; [it]</a:t>
            </a:r>
          </a:p>
          <a:p>
            <a:pPr lvl="1"/>
            <a:r>
              <a:rPr lang="en-US" dirty="0"/>
              <a:t>No state in which </a:t>
            </a:r>
            <a:r>
              <a:rPr lang="en-US" dirty="0" smtClean="0"/>
              <a:t>/t/-&gt;[p] </a:t>
            </a:r>
            <a:r>
              <a:rPr lang="en-US" dirty="0"/>
              <a:t>in </a:t>
            </a:r>
            <a:r>
              <a:rPr lang="en-US" dirty="0" smtClean="0"/>
              <a:t>codas: e.g. </a:t>
            </a:r>
            <a:r>
              <a:rPr lang="en-US" dirty="0" smtClean="0">
                <a:sym typeface="Wingdings" panose="05000000000000000000" pitchFamily="2" charset="2"/>
              </a:rPr>
              <a:t> /it/ -&gt; [</a:t>
            </a:r>
            <a:r>
              <a:rPr lang="en-US" dirty="0" err="1" smtClean="0">
                <a:sym typeface="Wingdings" panose="05000000000000000000" pitchFamily="2" charset="2"/>
              </a:rPr>
              <a:t>ip</a:t>
            </a:r>
            <a:r>
              <a:rPr lang="en-US" dirty="0" smtClean="0">
                <a:sym typeface="Wingdings" panose="05000000000000000000" pitchFamily="2" charset="2"/>
              </a:rPr>
              <a:t>]</a:t>
            </a:r>
            <a:endParaRPr lang="en-US" dirty="0"/>
          </a:p>
          <a:p>
            <a:pPr lvl="1"/>
            <a:r>
              <a:rPr lang="en-US" dirty="0" smtClean="0"/>
              <a:t>This is an ‘asymmetry’</a:t>
            </a:r>
          </a:p>
          <a:p>
            <a:pPr lvl="1"/>
            <a:r>
              <a:rPr lang="en-US" dirty="0" smtClean="0"/>
              <a:t>We need a theory of such </a:t>
            </a:r>
            <a:r>
              <a:rPr lang="en-US" dirty="0" err="1" smtClean="0"/>
              <a:t>PhM</a:t>
            </a:r>
            <a:r>
              <a:rPr lang="en-US" dirty="0" smtClean="0"/>
              <a:t> state asymmetries</a:t>
            </a:r>
          </a:p>
          <a:p>
            <a:endParaRPr lang="en-US" dirty="0"/>
          </a:p>
          <a:p>
            <a:r>
              <a:rPr lang="en-US" dirty="0" smtClean="0"/>
              <a:t>A </a:t>
            </a:r>
            <a:r>
              <a:rPr lang="en-US" b="1" dirty="0" smtClean="0"/>
              <a:t>theory of </a:t>
            </a:r>
            <a:r>
              <a:rPr lang="en-US" b="1" dirty="0" err="1" smtClean="0"/>
              <a:t>PhM</a:t>
            </a:r>
            <a:r>
              <a:rPr lang="en-US" b="1" dirty="0" smtClean="0"/>
              <a:t> state asymmetries </a:t>
            </a:r>
            <a:r>
              <a:rPr lang="en-US" dirty="0" smtClean="0"/>
              <a:t>is </a:t>
            </a:r>
            <a:r>
              <a:rPr lang="en-US" b="1" dirty="0" smtClean="0"/>
              <a:t>a theory of </a:t>
            </a:r>
            <a:r>
              <a:rPr lang="en-US" b="1" dirty="0" err="1" smtClean="0"/>
              <a:t>PhM</a:t>
            </a:r>
            <a:r>
              <a:rPr lang="en-US" b="1" dirty="0" smtClean="0"/>
              <a:t> </a:t>
            </a:r>
            <a:r>
              <a:rPr lang="en-US" b="1" dirty="0" err="1" smtClean="0"/>
              <a:t>markedness</a:t>
            </a:r>
            <a:endParaRPr lang="en-US" b="1" dirty="0" smtClean="0"/>
          </a:p>
          <a:p>
            <a:pPr lvl="1"/>
            <a:endParaRPr lang="en-US" dirty="0" smtClean="0"/>
          </a:p>
          <a:p>
            <a:endParaRPr lang="en-US" dirty="0"/>
          </a:p>
          <a:p>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8</a:t>
            </a:fld>
            <a:endParaRPr lang="en-US" dirty="0"/>
          </a:p>
        </p:txBody>
      </p:sp>
    </p:spTree>
    <p:extLst>
      <p:ext uri="{BB962C8B-B14F-4D97-AF65-F5344CB8AC3E}">
        <p14:creationId xmlns:p14="http://schemas.microsoft.com/office/powerpoint/2010/main" val="158857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is-IS" dirty="0"/>
              <a:t>A: What is markedness?  </a:t>
            </a:r>
            <a:r>
              <a:rPr lang="is-IS" dirty="0" smtClean="0"/>
              <a:t>Taxonomic vs. Cognitive</a:t>
            </a:r>
            <a:endParaRPr lang="en-US" dirty="0"/>
          </a:p>
        </p:txBody>
      </p:sp>
      <p:sp>
        <p:nvSpPr>
          <p:cNvPr id="3" name="Text Placeholder 2"/>
          <p:cNvSpPr>
            <a:spLocks noGrp="1"/>
          </p:cNvSpPr>
          <p:nvPr>
            <p:ph type="body" sz="quarter" idx="14"/>
          </p:nvPr>
        </p:nvSpPr>
        <p:spPr/>
        <p:txBody>
          <a:bodyPr>
            <a:normAutofit/>
          </a:bodyPr>
          <a:lstStyle/>
          <a:p>
            <a:r>
              <a:rPr lang="en-US" dirty="0" smtClean="0"/>
              <a:t>There are </a:t>
            </a:r>
            <a:r>
              <a:rPr lang="en-US" i="1" dirty="0" smtClean="0"/>
              <a:t>big</a:t>
            </a:r>
            <a:r>
              <a:rPr lang="en-US" dirty="0" smtClean="0"/>
              <a:t> differences between taxonomic and cognitive markedness</a:t>
            </a:r>
          </a:p>
          <a:p>
            <a:endParaRPr lang="en-US" dirty="0" smtClean="0"/>
          </a:p>
          <a:p>
            <a:r>
              <a:rPr lang="en-US" dirty="0" smtClean="0"/>
              <a:t>Object of study</a:t>
            </a:r>
          </a:p>
          <a:p>
            <a:pPr lvl="1"/>
            <a:r>
              <a:rPr lang="en-US" dirty="0" smtClean="0"/>
              <a:t>Taxonomic: ‘language’</a:t>
            </a:r>
          </a:p>
          <a:p>
            <a:pPr lvl="1"/>
            <a:r>
              <a:rPr lang="en-US" dirty="0" smtClean="0"/>
              <a:t>Cognitive: </a:t>
            </a:r>
            <a:r>
              <a:rPr lang="en-US" dirty="0" err="1" smtClean="0"/>
              <a:t>PhM</a:t>
            </a:r>
            <a:r>
              <a:rPr lang="en-US" dirty="0" smtClean="0"/>
              <a:t> states</a:t>
            </a:r>
          </a:p>
          <a:p>
            <a:pPr lvl="1"/>
            <a:r>
              <a:rPr lang="en-US" b="1" dirty="0" smtClean="0"/>
              <a:t>Caveat: </a:t>
            </a:r>
            <a:r>
              <a:rPr lang="en-US" dirty="0" smtClean="0"/>
              <a:t>Phonologists lazily use the term ‘language’ when they mean ‘state’ (or more often ‘grammar’)</a:t>
            </a:r>
            <a:endParaRPr lang="en-US" b="1" dirty="0" smtClean="0"/>
          </a:p>
          <a:p>
            <a:endParaRPr lang="en-US" b="1" dirty="0"/>
          </a:p>
          <a:p>
            <a:r>
              <a:rPr lang="en-US" dirty="0" smtClean="0"/>
              <a:t>Generality</a:t>
            </a:r>
          </a:p>
          <a:p>
            <a:pPr lvl="1"/>
            <a:r>
              <a:rPr lang="en-US" dirty="0" smtClean="0"/>
              <a:t>Taxonomic: all factors relevant to a language</a:t>
            </a:r>
          </a:p>
          <a:p>
            <a:pPr lvl="1"/>
            <a:r>
              <a:rPr lang="en-US" dirty="0" smtClean="0"/>
              <a:t>Cognitive: only asymmetries </a:t>
            </a:r>
            <a:r>
              <a:rPr lang="en-US" b="1" dirty="0" smtClean="0"/>
              <a:t>in the </a:t>
            </a:r>
            <a:r>
              <a:rPr lang="en-US" b="1" dirty="0" err="1" smtClean="0"/>
              <a:t>PhM</a:t>
            </a:r>
            <a:r>
              <a:rPr lang="en-US" b="1" dirty="0" smtClean="0"/>
              <a:t>, </a:t>
            </a:r>
            <a:r>
              <a:rPr lang="en-US" u="sng" dirty="0" smtClean="0"/>
              <a:t>not</a:t>
            </a:r>
            <a:r>
              <a:rPr lang="en-US" dirty="0" smtClean="0"/>
              <a:t> other modules or mechanisms</a:t>
            </a:r>
            <a:endParaRPr lang="en-US" b="1" dirty="0" smtClean="0"/>
          </a:p>
          <a:p>
            <a:pPr marL="457200" lvl="1" indent="0">
              <a:buNone/>
            </a:pPr>
            <a:endParaRPr lang="en-US" b="1" dirty="0"/>
          </a:p>
          <a:p>
            <a:endParaRPr lang="en-US" dirty="0"/>
          </a:p>
        </p:txBody>
      </p:sp>
      <p:sp>
        <p:nvSpPr>
          <p:cNvPr id="4" name="Slide Number Placeholder 3"/>
          <p:cNvSpPr>
            <a:spLocks noGrp="1"/>
          </p:cNvSpPr>
          <p:nvPr>
            <p:ph type="sldNum" sz="quarter" idx="12"/>
          </p:nvPr>
        </p:nvSpPr>
        <p:spPr/>
        <p:txBody>
          <a:bodyPr/>
          <a:lstStyle/>
          <a:p>
            <a:fld id="{E303B61A-CF43-4AA6-ACE5-577A95EE3A23}" type="slidenum">
              <a:rPr lang="en-US" smtClean="0"/>
              <a:pPr/>
              <a:t>9</a:t>
            </a:fld>
            <a:endParaRPr lang="en-US" dirty="0"/>
          </a:p>
        </p:txBody>
      </p:sp>
    </p:spTree>
    <p:extLst>
      <p:ext uri="{BB962C8B-B14F-4D97-AF65-F5344CB8AC3E}">
        <p14:creationId xmlns:p14="http://schemas.microsoft.com/office/powerpoint/2010/main" val="2606010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94.7"/>
</p:tagLst>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707</TotalTime>
  <Words>3486</Words>
  <Application>Microsoft Office PowerPoint</Application>
  <PresentationFormat>Widescreen</PresentationFormat>
  <Paragraphs>1132</Paragraphs>
  <Slides>45</Slides>
  <Notes>0</Notes>
  <HiddenSlides>2</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Arial</vt:lpstr>
      <vt:lpstr>Calibri</vt:lpstr>
      <vt:lpstr>Century Gothic</vt:lpstr>
      <vt:lpstr>Symbol</vt:lpstr>
      <vt:lpstr>Times New Roman</vt:lpstr>
      <vt:lpstr>Wingdings</vt:lpstr>
      <vt:lpstr>Wingdings 3</vt:lpstr>
      <vt:lpstr>WP IconicSymbolsA</vt:lpstr>
      <vt:lpstr>Slice</vt:lpstr>
      <vt:lpstr>Phonological Theory Agora 2019  Markedness In  PHONOLOGICAL  Cognition Tutorial 2019-03-16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Generative PhM-containing Theory and Devices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Phonological Theory Agora 2019  Markedness In  PHONOLOGICAL  Cognition Tutorial 2019-03-16</dc:title>
  <dc:creator>Paul De Lacy</dc:creator>
  <cp:lastModifiedBy>Paul</cp:lastModifiedBy>
  <cp:revision>139</cp:revision>
  <dcterms:created xsi:type="dcterms:W3CDTF">2019-03-12T15:17:07Z</dcterms:created>
  <dcterms:modified xsi:type="dcterms:W3CDTF">2019-03-15T10:15:08Z</dcterms:modified>
</cp:coreProperties>
</file>