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494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8446" autoAdjust="0"/>
    <p:restoredTop sz="77258" autoAdjust="0"/>
  </p:normalViewPr>
  <p:slideViewPr>
    <p:cSldViewPr>
      <p:cViewPr>
        <p:scale>
          <a:sx n="80" d="100"/>
          <a:sy n="80" d="100"/>
        </p:scale>
        <p:origin x="-1770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72"/>
    </p:cViewPr>
  </p:sorterViewPr>
  <p:notesViewPr>
    <p:cSldViewPr>
      <p:cViewPr varScale="1">
        <p:scale>
          <a:sx n="80" d="100"/>
          <a:sy n="80" d="100"/>
        </p:scale>
        <p:origin x="-1530" y="-90"/>
      </p:cViewPr>
      <p:guideLst>
        <p:guide orient="horz" pos="2160"/>
        <p:guide pos="2880"/>
      </p:guideLst>
    </p:cSldViewPr>
  </p:notesViewPr>
  <p:gridSpacing cx="78028800" cy="780288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slide" Target="slides/slide18.xml"/>
  <Relationship Id="rId2" Type="http://schemas.openxmlformats.org/officeDocument/2006/relationships/slide" Target="slides/slide1.xml"/>
  <Relationship Id="rId20" Type="http://schemas.openxmlformats.org/officeDocument/2006/relationships/slide" Target="slides/slide19.xml"/>
  <Relationship Id="rId21" Type="http://schemas.openxmlformats.org/officeDocument/2006/relationships/slide" Target="slides/slide20.xml"/>
  <Relationship Id="rId22" Type="http://schemas.openxmlformats.org/officeDocument/2006/relationships/slide" Target="slides/slide21.xml"/>
  <Relationship Id="rId23" Type="http://schemas.openxmlformats.org/officeDocument/2006/relationships/slide" Target="slides/slide22.xml"/>
  <Relationship Id="rId24" Type="http://schemas.openxmlformats.org/officeDocument/2006/relationships/slide" Target="slides/slide23.xml"/>
  <Relationship Id="rId25" Type="http://schemas.openxmlformats.org/officeDocument/2006/relationships/slide" Target="slides/slide24.xml"/>
  <Relationship Id="rId26" Type="http://schemas.openxmlformats.org/officeDocument/2006/relationships/slide" Target="slides/slide25.xml"/>
  <Relationship Id="rId27" Type="http://schemas.openxmlformats.org/officeDocument/2006/relationships/slide" Target="slides/slide26.xml"/>
  <Relationship Id="rId28" Type="http://schemas.openxmlformats.org/officeDocument/2006/relationships/slide" Target="slides/slide27.xml"/>
  <Relationship Id="rId29" Type="http://schemas.openxmlformats.org/officeDocument/2006/relationships/slide" Target="slides/slide28.xml"/>
  <Relationship Id="rId3" Type="http://schemas.openxmlformats.org/officeDocument/2006/relationships/slide" Target="slides/slide2.xml"/>
  <Relationship Id="rId30" Type="http://schemas.openxmlformats.org/officeDocument/2006/relationships/slide" Target="slides/slide29.xml"/>
  <Relationship Id="rId31" Type="http://schemas.openxmlformats.org/officeDocument/2006/relationships/slide" Target="slides/slide30.xml"/>
  <Relationship Id="rId32" Type="http://schemas.openxmlformats.org/officeDocument/2006/relationships/slide" Target="slides/slide31.xml"/>
  <Relationship Id="rId33" Type="http://schemas.openxmlformats.org/officeDocument/2006/relationships/slide" Target="slides/slide32.xml"/>
  <Relationship Id="rId34" Type="http://schemas.openxmlformats.org/officeDocument/2006/relationships/slide" Target="slides/slide33.xml"/>
  <Relationship Id="rId35" Type="http://schemas.openxmlformats.org/officeDocument/2006/relationships/slide" Target="slides/slide34.xml"/>
  <Relationship Id="rId36" Type="http://schemas.openxmlformats.org/officeDocument/2006/relationships/slide" Target="slides/slide35.xml"/>
  <Relationship Id="rId37" Type="http://schemas.openxmlformats.org/officeDocument/2006/relationships/slide" Target="slides/slide36.xml"/>
  <Relationship Id="rId38" Type="http://schemas.openxmlformats.org/officeDocument/2006/relationships/slide" Target="slides/slide37.xml"/>
  <Relationship Id="rId39" Type="http://schemas.openxmlformats.org/officeDocument/2006/relationships/slide" Target="slides/slide38.xml"/>
  <Relationship Id="rId4" Type="http://schemas.openxmlformats.org/officeDocument/2006/relationships/slide" Target="slides/slide3.xml"/>
  <Relationship Id="rId40" Type="http://schemas.openxmlformats.org/officeDocument/2006/relationships/slide" Target="slides/slide39.xml"/>
  <Relationship Id="rId41" Type="http://schemas.openxmlformats.org/officeDocument/2006/relationships/slide" Target="slides/slide40.xml"/>
  <Relationship Id="rId42" Type="http://schemas.openxmlformats.org/officeDocument/2006/relationships/slide" Target="slides/slide41.xml"/>
  <Relationship Id="rId43" Type="http://schemas.openxmlformats.org/officeDocument/2006/relationships/slide" Target="slides/slide42.xml"/>
  <Relationship Id="rId44" Type="http://schemas.openxmlformats.org/officeDocument/2006/relationships/slide" Target="slides/slide43.xml"/>
  <Relationship Id="rId45" Type="http://schemas.openxmlformats.org/officeDocument/2006/relationships/notesMaster" Target="notesMasters/notesMaster1.xml"/>
  <Relationship Id="rId46" Type="http://schemas.openxmlformats.org/officeDocument/2006/relationships/handoutMaster" Target="handoutMasters/handoutMaster1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heme" Target="theme/theme1.xml"/>
  <Relationship Id="rId5" Type="http://schemas.openxmlformats.org/officeDocument/2006/relationships/slide" Target="slides/slide4.xml"/>
  <Relationship Id="rId50" Type="http://schemas.openxmlformats.org/officeDocument/2006/relationships/tableStyles" Target="tableStyles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handoutMasters/_rels/handoutMaster1.xml.rels><?xml version="1.0" encoding="UTF-8"?>

<Relationships xmlns="http://schemas.openxmlformats.org/package/2006/relationships">
  <Relationship Id="rId1" Type="http://schemas.openxmlformats.org/officeDocument/2006/relationships/theme" Target="../theme/theme3.xml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FCD570-A334-4399-9E56-7C6A5B0F374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7D1C869-58DD-4F28-9104-D518602E483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687A7A-DDA0-4F96-AA81-A95953201BDB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Thank you for inviting me here, and thank you for coming to my presentation.  </a:t>
            </a:r>
          </a:p>
          <a:p>
            <a:pPr>
              <a:buFontTx/>
              <a:buChar char="-"/>
            </a:pPr>
            <a:r>
              <a:rPr lang="en-US"/>
              <a:t> Since it’s April Fool’s day you’ll probably go away from this talk wondering whether I was really serious about anything I said.  I’ll let you be the judge of that.</a:t>
            </a:r>
          </a:p>
          <a:p>
            <a:pPr>
              <a:buFontTx/>
              <a:buChar char="-"/>
            </a:pPr>
            <a:endParaRPr lang="en-US"/>
          </a:p>
          <a:p>
            <a:pPr>
              <a:buFontTx/>
              <a:buChar char="-"/>
            </a:pPr>
            <a:r>
              <a:rPr lang="en-US"/>
              <a:t> By the way, I noticed you had a talk by Juliette Blevins last week about consonant epenthesis.  I was tempted to present the other side of the story, but I won’t.  If you’d like to see some comments on her proposals, you’re welcome to download a couple of articles of mine from my webpage, one from </a:t>
            </a:r>
            <a:r>
              <a:rPr lang="en-US" i="1"/>
              <a:t>Theoretical Linguistics</a:t>
            </a:r>
            <a:r>
              <a:rPr lang="en-US"/>
              <a:t>, and one with John Kingston.</a:t>
            </a:r>
          </a:p>
          <a:p>
            <a:pPr>
              <a:buFontTx/>
              <a:buChar char="-"/>
            </a:pPr>
            <a:endParaRPr lang="en-US"/>
          </a:p>
          <a:p>
            <a:pPr>
              <a:buFontTx/>
              <a:buChar char="-"/>
            </a:pPr>
            <a:r>
              <a:rPr lang="en-US"/>
              <a:t> Instead, today I want to address a very big issue in phonological theory: the evidence.</a:t>
            </a:r>
            <a:endParaRPr lang="en-US" i="1"/>
          </a:p>
        </p:txBody>
      </p:sp>
    </p:spTree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2.png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PT_intropage_pr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448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448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5339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240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671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slideLayout" Target="../slideLayouts/slideLayout12.xml"/>
  <Relationship Id="rId13" Type="http://schemas.openxmlformats.org/officeDocument/2006/relationships/slideLayout" Target="../slideLayouts/slideLayout13.xml"/>
  <Relationship Id="rId14" Type="http://schemas.openxmlformats.org/officeDocument/2006/relationships/slideLayout" Target="../slideLayouts/slideLayout14.xml"/>
  <Relationship Id="rId15" Type="http://schemas.openxmlformats.org/officeDocument/2006/relationships/theme" Target="../theme/theme1.xml"/>
  <Relationship Id="rId16" Type="http://schemas.openxmlformats.org/officeDocument/2006/relationships/image" Target="../media/image1.jpeg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4101" name="Picture 5" descr="RU_units-banner_red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72575" cy="619125"/>
          </a:xfrm>
          <a:prstGeom prst="rect">
            <a:avLst/>
          </a:prstGeom>
          <a:noFill/>
        </p:spPr>
      </p:pic>
      <p:sp>
        <p:nvSpPr>
          <p:cNvPr id="4104" name="Text Box 8"/>
          <p:cNvSpPr txBox="1">
            <a:spLocks noChangeArrowheads="1"/>
          </p:cNvSpPr>
          <p:nvPr userDrawn="1"/>
        </p:nvSpPr>
        <p:spPr bwMode="auto">
          <a:xfrm>
            <a:off x="8610600" y="64150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106" name="Text Box 10"/>
          <p:cNvSpPr txBox="1">
            <a:spLocks noChangeArrowheads="1"/>
          </p:cNvSpPr>
          <p:nvPr userDrawn="1"/>
        </p:nvSpPr>
        <p:spPr bwMode="auto">
          <a:xfrm>
            <a:off x="365125" y="6361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8677206" y="648866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45D94CAC-5A88-4966-B639-28498A17E9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hyperlink" TargetMode="External" Target="http://www.pauldelacy.net/"/>
</Relationships>

</file>

<file path=ppt/slides/_rels/slide2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3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hyperlink" TargetMode="External" Target="http://pollex.org.nz/"/>
  <Relationship Id="rId3" Type="http://schemas.openxmlformats.org/officeDocument/2006/relationships/hyperlink" TargetMode="External" Target="http://www.pauldelacy.net/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143000"/>
            <a:ext cx="7772400" cy="1470025"/>
          </a:xfrm>
        </p:spPr>
        <p:txBody>
          <a:bodyPr/>
          <a:lstStyle/>
          <a:p>
            <a:r>
              <a:rPr lang="en-US" dirty="0" smtClean="0"/>
              <a:t>The limited role of the grammar</a:t>
            </a:r>
            <a:br>
              <a:rPr lang="en-US" dirty="0" smtClean="0"/>
            </a:br>
            <a:r>
              <a:rPr lang="en-US" dirty="0" smtClean="0"/>
              <a:t>in phonological change</a:t>
            </a:r>
            <a:endParaRPr lang="en-US" dirty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295400" y="28194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200" dirty="0">
                <a:solidFill>
                  <a:schemeClr val="bg1"/>
                </a:solidFill>
                <a:latin typeface="Verdana" pitchFamily="34" charset="0"/>
              </a:rPr>
              <a:t>Paul de Lacy</a:t>
            </a:r>
          </a:p>
          <a:p>
            <a:pPr algn="ctr">
              <a:spcBef>
                <a:spcPct val="20000"/>
              </a:spcBef>
            </a:pPr>
            <a:r>
              <a:rPr lang="en-US" sz="2200" dirty="0">
                <a:solidFill>
                  <a:schemeClr val="bg1"/>
                </a:solidFill>
                <a:latin typeface="Verdana" pitchFamily="34" charset="0"/>
              </a:rPr>
              <a:t>Rutgers </a:t>
            </a:r>
            <a:r>
              <a:rPr lang="en-US" sz="2200" dirty="0" smtClean="0">
                <a:solidFill>
                  <a:schemeClr val="bg1"/>
                </a:solidFill>
                <a:latin typeface="Verdana" pitchFamily="34" charset="0"/>
              </a:rPr>
              <a:t>University</a:t>
            </a:r>
          </a:p>
          <a:p>
            <a:pPr algn="ctr">
              <a:spcBef>
                <a:spcPct val="20000"/>
              </a:spcBef>
            </a:pPr>
            <a:endParaRPr lang="en-US" sz="22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US" sz="2200" dirty="0" smtClean="0">
                <a:solidFill>
                  <a:schemeClr val="bg1"/>
                </a:solidFill>
                <a:latin typeface="Verdana" pitchFamily="34" charset="0"/>
              </a:rPr>
              <a:t>delacy@rutgers.edu</a:t>
            </a:r>
          </a:p>
          <a:p>
            <a:pPr algn="ctr">
              <a:spcBef>
                <a:spcPct val="20000"/>
              </a:spcBef>
            </a:pPr>
            <a:r>
              <a:rPr lang="en-US" sz="2200" dirty="0" smtClean="0">
                <a:solidFill>
                  <a:schemeClr val="bg1"/>
                </a:solidFill>
                <a:latin typeface="Verdana" pitchFamily="34" charset="0"/>
              </a:rPr>
              <a:t>http://www.pauldelacy.net</a:t>
            </a:r>
            <a:endParaRPr lang="en-US" sz="2200" dirty="0">
              <a:solidFill>
                <a:schemeClr val="bg1"/>
              </a:solidFill>
              <a:latin typeface="Verdana" pitchFamily="34" charset="0"/>
            </a:endParaRPr>
          </a:p>
          <a:p>
            <a:pPr algn="ctr">
              <a:spcBef>
                <a:spcPct val="20000"/>
              </a:spcBef>
            </a:pPr>
            <a:endParaRPr lang="en-US" sz="2200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US" sz="2200" dirty="0" smtClean="0">
                <a:solidFill>
                  <a:schemeClr val="bg1"/>
                </a:solidFill>
                <a:latin typeface="Verdana" pitchFamily="34" charset="0"/>
              </a:rPr>
              <a:t>Dialects in Contact Conference</a:t>
            </a:r>
          </a:p>
          <a:p>
            <a:pPr algn="ctr">
              <a:spcBef>
                <a:spcPct val="20000"/>
              </a:spcBef>
            </a:pPr>
            <a:r>
              <a:rPr lang="en-US" sz="2200" dirty="0" smtClean="0">
                <a:solidFill>
                  <a:schemeClr val="bg1"/>
                </a:solidFill>
                <a:latin typeface="Verdana" pitchFamily="34" charset="0"/>
              </a:rPr>
              <a:t>Ghent, 16 December 2011</a:t>
            </a:r>
            <a:endParaRPr lang="en-US" sz="22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Unrestricted Output from Restricted I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2" y="1524006"/>
          <a:ext cx="8686800" cy="5366385"/>
        </p:xfrm>
        <a:graphic>
          <a:graphicData uri="http://schemas.openxmlformats.org/drawingml/2006/table">
            <a:tbl>
              <a:tblPr/>
              <a:tblGrid>
                <a:gridCol w="733634"/>
                <a:gridCol w="532807"/>
                <a:gridCol w="407802"/>
                <a:gridCol w="407802"/>
                <a:gridCol w="407802"/>
                <a:gridCol w="407802"/>
                <a:gridCol w="5789151"/>
              </a:tblGrid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Calibri"/>
                        </a:rPr>
                        <a:t>k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Calibri"/>
                        </a:rPr>
                        <a:t>p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Times New Roman"/>
                          <a:ea typeface="Calibri"/>
                        </a:rPr>
                        <a:t>t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latin typeface="SILDoulosIPA"/>
                          <a:ea typeface="Calibri"/>
                        </a:rPr>
                        <a:t>/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latin typeface="Times New Roman"/>
                          <a:ea typeface="Calibri"/>
                        </a:rPr>
                        <a:t>I</a:t>
                      </a:r>
                      <a:r>
                        <a:rPr lang="en-GB" sz="2400" dirty="0" smtClean="0">
                          <a:latin typeface="Times New Roman"/>
                          <a:ea typeface="Calibri"/>
                          <a:sym typeface="Symbol"/>
                        </a:rPr>
                        <a:t>O </a:t>
                      </a:r>
                      <a:r>
                        <a:rPr lang="en-GB" sz="2400" dirty="0" smtClean="0">
                          <a:latin typeface="Times New Roman"/>
                          <a:ea typeface="Calibri"/>
                        </a:rPr>
                        <a:t>Mappings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latin typeface="Times New Roman"/>
                          <a:ea typeface="Calibri"/>
                        </a:rPr>
                        <a:t>complete</a:t>
                      </a:r>
                      <a:endParaRPr lang="en-US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vert="vert27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/p t k/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/p k/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[t/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/k/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[t/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identity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/k p 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/k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 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latin typeface="Times New Roman"/>
                          <a:ea typeface="Calibri"/>
                        </a:rPr>
                        <a:t>gapped</a:t>
                      </a:r>
                      <a:endParaRPr lang="en-US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vert="vert27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/k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 t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/p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 t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2000">
                          <a:latin typeface="Doulos SIL"/>
                          <a:ea typeface="Times New Roman"/>
                        </a:rPr>
                        <a:t>t</a:t>
                      </a:r>
                      <a:r>
                        <a:rPr lang="en-US" sz="2000"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00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>
                          <a:latin typeface="Doulos SIL"/>
                          <a:ea typeface="Times New Roman"/>
                        </a:rPr>
                        <a:t>ʔ</a:t>
                      </a:r>
                      <a:r>
                        <a:rPr lang="en-US" sz="200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/p/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ʔ/t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/p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 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t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latin typeface="Times New Roman"/>
                          <a:ea typeface="Calibri"/>
                        </a:rPr>
                        <a:t>other</a:t>
                      </a:r>
                      <a:endParaRPr lang="en-US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vert="vert27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Times New Roman"/>
                        </a:rPr>
                        <a:t>! (/t/ must </a:t>
                      </a:r>
                      <a:r>
                        <a:rPr lang="en-GB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GB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ʔ], /ʔ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must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[t])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Times New Roman"/>
                        </a:rPr>
                        <a:t>! (/t/ must </a:t>
                      </a:r>
                      <a:r>
                        <a:rPr lang="en-GB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GB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ʔ], /ʔ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must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[t])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Times New Roman"/>
                          <a:ea typeface="Times New Roman"/>
                        </a:rPr>
                        <a:t>! (/t/ must </a:t>
                      </a:r>
                      <a:r>
                        <a:rPr lang="en-GB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GB" sz="2000" dirty="0">
                          <a:latin typeface="Times New Roman"/>
                          <a:ea typeface="Times New Roman"/>
                        </a:rPr>
                        <a:t> [</a:t>
                      </a:r>
                      <a:r>
                        <a:rPr lang="en-US" sz="2000" dirty="0">
                          <a:latin typeface="Doulos SIL"/>
                          <a:ea typeface="Times New Roman"/>
                        </a:rPr>
                        <a:t>ʔ], /ʔ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/ must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[t])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more unrestricted Output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I</a:t>
            </a:r>
            <a:r>
              <a:rPr lang="en-US" dirty="0" smtClean="0">
                <a:sym typeface="Symbol"/>
              </a:rPr>
              <a:t>O mappings exist</a:t>
            </a:r>
          </a:p>
          <a:p>
            <a:pPr lvl="1"/>
            <a:r>
              <a:rPr lang="en-US" dirty="0" smtClean="0">
                <a:sym typeface="Symbol"/>
              </a:rPr>
              <a:t>e.g. lenition: 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/t/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/>
              </a:rPr>
              <a:t>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[ɾ], /p/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/>
              </a:rPr>
              <a:t>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[β], /k/ 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/>
              </a:rPr>
              <a:t>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[ɣ], /ʔ/ 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/>
              </a:rPr>
              <a:t>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[h</a:t>
            </a:r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]</a:t>
            </a:r>
          </a:p>
          <a:p>
            <a:pPr lvl="1"/>
            <a:r>
              <a:rPr 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also assimilation, dissimilation, etc.</a:t>
            </a:r>
            <a:endParaRPr lang="en-US" sz="20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[k p] inventory?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/ʔ/ 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/>
              </a:rPr>
              <a:t>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[h], /t/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/>
              </a:rPr>
              <a:t></a:t>
            </a:r>
            <a:r>
              <a:rPr lang="en-US" sz="2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[ɾ</a:t>
            </a:r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]</a:t>
            </a:r>
          </a:p>
          <a:p>
            <a:pPr lvl="1"/>
            <a:r>
              <a:rPr 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NZ English </a:t>
            </a:r>
            <a:r>
              <a:rPr lang="en-US" sz="20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basilect</a:t>
            </a:r>
            <a:r>
              <a:rPr 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intervocalic singleton onsets:</a:t>
            </a:r>
          </a:p>
          <a:p>
            <a:pPr lvl="1"/>
            <a:r>
              <a:rPr lang="en-US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[k p], no [t] (turns into [</a:t>
            </a:r>
            <a:r>
              <a:rPr lang="en-US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ɾ]), no [</a:t>
            </a:r>
            <a:r>
              <a:rPr lang="en-US" sz="2000" dirty="0" smtClean="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rPr>
              <a:t>ʔ] (no evidence for I-&gt;O mapping)</a:t>
            </a:r>
          </a:p>
          <a:p>
            <a:pPr lvl="1"/>
            <a:r>
              <a:rPr lang="en-US" sz="2000" dirty="0" smtClean="0">
                <a:latin typeface="Arial Unicode MS"/>
                <a:ea typeface="Arial Unicode MS"/>
                <a:cs typeface="Arial Unicode MS"/>
              </a:rPr>
              <a:t>However, will </a:t>
            </a:r>
            <a:r>
              <a:rPr lang="en-US" sz="2000" i="1" dirty="0" smtClean="0">
                <a:latin typeface="Arial Unicode MS"/>
                <a:ea typeface="Arial Unicode MS"/>
                <a:cs typeface="Arial Unicode MS"/>
              </a:rPr>
              <a:t>always</a:t>
            </a:r>
            <a:r>
              <a:rPr lang="en-US" sz="2000" dirty="0" smtClean="0">
                <a:latin typeface="Arial Unicode MS"/>
                <a:ea typeface="Arial Unicode MS"/>
                <a:cs typeface="Arial Unicode MS"/>
              </a:rPr>
              <a:t> be in a restricted environment: i.e. in those environments where assimilation/dissimilation/lenition </a:t>
            </a:r>
            <a:r>
              <a:rPr lang="en-US" sz="2000" i="1" dirty="0" smtClean="0">
                <a:latin typeface="Arial Unicode MS"/>
                <a:ea typeface="Arial Unicode MS"/>
                <a:cs typeface="Arial Unicode MS"/>
              </a:rPr>
              <a:t>can apply</a:t>
            </a:r>
            <a:endParaRPr lang="en-US" sz="2000" i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2">
              <a:buNone/>
            </a:pPr>
            <a:endParaRPr lang="en-US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difference?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what is the difference between a PM with</a:t>
            </a:r>
          </a:p>
          <a:p>
            <a:pPr lvl="1"/>
            <a:r>
              <a:rPr lang="en-US" dirty="0" smtClean="0"/>
              <a:t>UU: unrestricted I</a:t>
            </a:r>
            <a:r>
              <a:rPr lang="en-US" dirty="0" smtClean="0">
                <a:sym typeface="Symbol"/>
              </a:rPr>
              <a:t>O &amp; unrestricted output states</a:t>
            </a:r>
          </a:p>
          <a:p>
            <a:pPr lvl="1"/>
            <a:r>
              <a:rPr lang="en-US" dirty="0" smtClean="0">
                <a:sym typeface="Symbol"/>
              </a:rPr>
              <a:t>RU: and restricted </a:t>
            </a:r>
            <a:r>
              <a:rPr lang="en-US" dirty="0" smtClean="0"/>
              <a:t>I</a:t>
            </a:r>
            <a:r>
              <a:rPr lang="en-US" dirty="0" smtClean="0">
                <a:sym typeface="Symbol"/>
              </a:rPr>
              <a:t>O &amp; restricted output states?</a:t>
            </a:r>
          </a:p>
          <a:p>
            <a:endParaRPr lang="en-US" dirty="0">
              <a:sym typeface="Symbol"/>
            </a:endParaRPr>
          </a:p>
          <a:p>
            <a:r>
              <a:rPr lang="en-US" dirty="0" smtClean="0"/>
              <a:t>UU: the output state [k p 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ʔ] could be generated by many different I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O mappings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/t/[k] or /t/[p] or /t/[ʔ]</a:t>
            </a:r>
          </a:p>
          <a:p>
            <a:endParaRPr lang="en-US" dirty="0">
              <a:latin typeface="Arial Unicode MS"/>
              <a:ea typeface="Arial Unicode MS"/>
              <a:cs typeface="Arial Unicode MS"/>
              <a:sym typeface="Symbol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RU: the output state </a:t>
            </a:r>
            <a:r>
              <a:rPr lang="en-US" dirty="0" smtClean="0"/>
              <a:t>[k p 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ʔ] can only be generated by one mapping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/t/[ʔ]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Recognition that output states are weakly restricted</a:t>
            </a:r>
          </a:p>
          <a:p>
            <a:r>
              <a:rPr lang="en-US" dirty="0" smtClean="0"/>
              <a:t>False leaps:</a:t>
            </a:r>
          </a:p>
          <a:p>
            <a:pPr lvl="1"/>
            <a:r>
              <a:rPr lang="en-US" dirty="0" smtClean="0"/>
              <a:t>Therefore, I</a:t>
            </a:r>
            <a:r>
              <a:rPr lang="en-US" dirty="0" smtClean="0">
                <a:sym typeface="Symbol"/>
              </a:rPr>
              <a:t>O mappings are unrestricted</a:t>
            </a:r>
          </a:p>
          <a:p>
            <a:pPr lvl="1"/>
            <a:r>
              <a:rPr lang="en-US" dirty="0" smtClean="0">
                <a:sym typeface="Symbol"/>
              </a:rPr>
              <a:t>So the grammar has no role in motivating/constraining sound change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I</a:t>
            </a:r>
            <a:r>
              <a:rPr lang="en-US" dirty="0" smtClean="0">
                <a:sym typeface="Symbol"/>
              </a:rPr>
              <a:t>O mappings are strongly restricted, then the grammar can influence sound change …</a:t>
            </a:r>
          </a:p>
          <a:p>
            <a:pPr lvl="1"/>
            <a:r>
              <a:rPr lang="en-US" dirty="0" smtClean="0"/>
              <a:t>in situations where a sound change inadvertently requires an untenable I</a:t>
            </a:r>
            <a:r>
              <a:rPr lang="en-US" dirty="0" smtClean="0">
                <a:sym typeface="Symbol"/>
              </a:rPr>
              <a:t>O mapping</a:t>
            </a:r>
          </a:p>
          <a:p>
            <a:pPr lvl="1"/>
            <a:r>
              <a:rPr lang="en-US" dirty="0" smtClean="0">
                <a:sym typeface="Symbol"/>
              </a:rPr>
              <a:t>in the very few situations where the grammar cannot generate a particular output state (e.g. [k p] inventories in non-lenition, non-assimilation/dissimilation environments)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influence of the grammar will be primarily seen in I</a:t>
            </a:r>
            <a:r>
              <a:rPr lang="en-US" dirty="0" smtClean="0">
                <a:sym typeface="Symbol"/>
              </a:rPr>
              <a:t>O mappings, not output states</a:t>
            </a:r>
          </a:p>
          <a:p>
            <a:endParaRPr lang="en-US" dirty="0">
              <a:sym typeface="Symbol"/>
            </a:endParaRPr>
          </a:p>
          <a:p>
            <a:r>
              <a:rPr lang="en-US" dirty="0" smtClean="0">
                <a:sym typeface="Symbol"/>
              </a:rPr>
              <a:t>Most attention in markedness, typology, sound change, etc. has focused on output states, not </a:t>
            </a:r>
            <a:r>
              <a:rPr lang="en-US" dirty="0" smtClean="0"/>
              <a:t>I</a:t>
            </a:r>
            <a:r>
              <a:rPr lang="en-US" dirty="0" smtClean="0">
                <a:sym typeface="Symbol"/>
              </a:rPr>
              <a:t>O mappings</a:t>
            </a:r>
          </a:p>
          <a:p>
            <a:endParaRPr lang="en-US" dirty="0">
              <a:sym typeface="Symbol"/>
            </a:endParaRPr>
          </a:p>
          <a:p>
            <a:r>
              <a:rPr lang="en-US" dirty="0" smtClean="0">
                <a:sym typeface="Symbol"/>
              </a:rPr>
              <a:t>Studying </a:t>
            </a:r>
            <a:r>
              <a:rPr lang="en-US" dirty="0" smtClean="0"/>
              <a:t>I</a:t>
            </a:r>
            <a:r>
              <a:rPr lang="en-US" dirty="0" smtClean="0">
                <a:sym typeface="Symbol"/>
              </a:rPr>
              <a:t>O mappings is </a:t>
            </a:r>
            <a:r>
              <a:rPr lang="en-US" i="1" dirty="0" smtClean="0">
                <a:sym typeface="Symbol"/>
              </a:rPr>
              <a:t>difficult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Extra-phonological motivations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task of a learner is to construct an I</a:t>
            </a:r>
            <a:r>
              <a:rPr lang="en-US" dirty="0" smtClean="0">
                <a:sym typeface="Symbol"/>
              </a:rPr>
              <a:t>O mapping that produces an output state that is the same as the </a:t>
            </a:r>
            <a:r>
              <a:rPr lang="en-US" i="1" dirty="0" smtClean="0">
                <a:sym typeface="Symbol"/>
              </a:rPr>
              <a:t>perceived</a:t>
            </a:r>
            <a:r>
              <a:rPr lang="en-US" dirty="0" smtClean="0">
                <a:sym typeface="Symbol"/>
              </a:rPr>
              <a:t> output state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Learner does not know</a:t>
            </a:r>
          </a:p>
          <a:p>
            <a:pPr lvl="1"/>
            <a:r>
              <a:rPr lang="en-US" dirty="0" smtClean="0">
                <a:sym typeface="Symbol"/>
              </a:rPr>
              <a:t>the source's IO mapping</a:t>
            </a:r>
          </a:p>
          <a:p>
            <a:pPr lvl="1"/>
            <a:r>
              <a:rPr lang="en-US" dirty="0" smtClean="0">
                <a:sym typeface="Symbol"/>
              </a:rPr>
              <a:t>the source's output state</a:t>
            </a:r>
          </a:p>
          <a:p>
            <a:endParaRPr lang="en-US" dirty="0">
              <a:sym typeface="Symbol"/>
            </a:endParaRPr>
          </a:p>
          <a:p>
            <a:r>
              <a:rPr lang="en-US" dirty="0" smtClean="0">
                <a:sym typeface="Symbol"/>
              </a:rPr>
              <a:t>Misperception, misarticulation motivate sound change</a:t>
            </a:r>
          </a:p>
          <a:p>
            <a:endParaRPr lang="en-US" dirty="0">
              <a:sym typeface="Symbol"/>
            </a:endParaRPr>
          </a:p>
          <a:p>
            <a:r>
              <a:rPr lang="en-US" dirty="0" smtClean="0">
                <a:sym typeface="Symbol"/>
              </a:rPr>
              <a:t>The learner may have a radically different IO mapping from the source</a:t>
            </a:r>
          </a:p>
          <a:p>
            <a:pPr lvl="1"/>
            <a:r>
              <a:rPr lang="en-US" dirty="0" smtClean="0">
                <a:sym typeface="Symbol"/>
              </a:rPr>
              <a:t>IO mappings are only accessible through alternations</a:t>
            </a:r>
          </a:p>
          <a:p>
            <a:endParaRPr lang="en-US" dirty="0">
              <a:sym typeface="Symbo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84331" name="AutoShape 11"/>
          <p:cNvSpPr>
            <a:spLocks noChangeShapeType="1"/>
          </p:cNvSpPr>
          <p:nvPr/>
        </p:nvSpPr>
        <p:spPr bwMode="auto">
          <a:xfrm>
            <a:off x="57150" y="158750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9" name="AutoShape 9"/>
          <p:cNvSpPr>
            <a:spLocks noChangeShapeType="1"/>
          </p:cNvSpPr>
          <p:nvPr/>
        </p:nvSpPr>
        <p:spPr bwMode="auto">
          <a:xfrm>
            <a:off x="53975" y="158750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0" name="AutoShape 10"/>
          <p:cNvSpPr>
            <a:spLocks noChangeShapeType="1"/>
          </p:cNvSpPr>
          <p:nvPr/>
        </p:nvSpPr>
        <p:spPr bwMode="auto">
          <a:xfrm flipH="1">
            <a:off x="82550" y="206375"/>
            <a:ext cx="342900" cy="257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8" name="AutoShape 8"/>
          <p:cNvSpPr>
            <a:spLocks noChangeShapeType="1"/>
          </p:cNvSpPr>
          <p:nvPr/>
        </p:nvSpPr>
        <p:spPr bwMode="auto">
          <a:xfrm>
            <a:off x="66675" y="239713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7" name="AutoShape 7"/>
          <p:cNvSpPr>
            <a:spLocks noChangeShapeType="1"/>
          </p:cNvSpPr>
          <p:nvPr/>
        </p:nvSpPr>
        <p:spPr bwMode="auto">
          <a:xfrm>
            <a:off x="63500" y="239713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6" name="AutoShape 6"/>
          <p:cNvSpPr>
            <a:spLocks noChangeShapeType="1"/>
          </p:cNvSpPr>
          <p:nvPr/>
        </p:nvSpPr>
        <p:spPr bwMode="auto">
          <a:xfrm>
            <a:off x="76200" y="206375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5" name="AutoShape 5"/>
          <p:cNvSpPr>
            <a:spLocks noChangeShapeType="1"/>
          </p:cNvSpPr>
          <p:nvPr/>
        </p:nvSpPr>
        <p:spPr bwMode="auto">
          <a:xfrm>
            <a:off x="73025" y="206375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3" name="AutoShape 3"/>
          <p:cNvSpPr>
            <a:spLocks noChangeShapeType="1"/>
          </p:cNvSpPr>
          <p:nvPr/>
        </p:nvSpPr>
        <p:spPr bwMode="auto">
          <a:xfrm flipH="1" flipV="1">
            <a:off x="85725" y="180975"/>
            <a:ext cx="533400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1" name="AutoShape 1"/>
          <p:cNvSpPr>
            <a:spLocks noChangeShapeType="1"/>
          </p:cNvSpPr>
          <p:nvPr/>
        </p:nvSpPr>
        <p:spPr bwMode="auto">
          <a:xfrm flipH="1" flipV="1">
            <a:off x="63500" y="238125"/>
            <a:ext cx="428625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4" name="AutoShape 4"/>
          <p:cNvSpPr>
            <a:spLocks noChangeShapeType="1"/>
          </p:cNvSpPr>
          <p:nvPr/>
        </p:nvSpPr>
        <p:spPr bwMode="auto">
          <a:xfrm flipV="1">
            <a:off x="85725" y="238125"/>
            <a:ext cx="514350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2" name="AutoShape 12"/>
          <p:cNvSpPr>
            <a:spLocks noChangeShapeType="1"/>
          </p:cNvSpPr>
          <p:nvPr/>
        </p:nvSpPr>
        <p:spPr bwMode="auto">
          <a:xfrm flipH="1">
            <a:off x="85725" y="158750"/>
            <a:ext cx="1427163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22" name="AutoShape 2"/>
          <p:cNvSpPr>
            <a:spLocks noChangeShapeType="1"/>
          </p:cNvSpPr>
          <p:nvPr/>
        </p:nvSpPr>
        <p:spPr bwMode="auto">
          <a:xfrm flipH="1" flipV="1">
            <a:off x="144463" y="238125"/>
            <a:ext cx="809625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1143000" y="1371600"/>
          <a:ext cx="8001000" cy="5064034"/>
        </p:xfrm>
        <a:graphic>
          <a:graphicData uri="http://schemas.openxmlformats.org/drawingml/2006/table">
            <a:tbl>
              <a:tblPr/>
              <a:tblGrid>
                <a:gridCol w="2220693"/>
                <a:gridCol w="1595502"/>
                <a:gridCol w="1040780"/>
                <a:gridCol w="1409391"/>
                <a:gridCol w="1734634"/>
              </a:tblGrid>
              <a:tr h="6749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Source </a:t>
                      </a:r>
                      <a:r>
                        <a:rPr lang="en-US" sz="2400" dirty="0" err="1">
                          <a:latin typeface="Times New Roman"/>
                          <a:ea typeface="Calibri"/>
                        </a:rPr>
                        <a:t>PhInput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/t/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k/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49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Source PhOutput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[t]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[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ʔ]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49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Learner’s perception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[k]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[</a:t>
                      </a:r>
                      <a:r>
                        <a:rPr lang="en-US" sz="2400" dirty="0">
                          <a:latin typeface="Doulos SIL"/>
                          <a:ea typeface="MS Mincho"/>
                          <a:cs typeface="MS Mincho"/>
                        </a:rPr>
                        <a:t>ʔ]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49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Learner’s PhOutput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[k]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[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ʔ]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49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Learner’s PhInput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/t/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/k/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84343" name="AutoShape 23"/>
          <p:cNvSpPr>
            <a:spLocks noChangeShapeType="1"/>
          </p:cNvSpPr>
          <p:nvPr/>
        </p:nvSpPr>
        <p:spPr bwMode="auto">
          <a:xfrm>
            <a:off x="57150" y="158750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41" name="AutoShape 21"/>
          <p:cNvSpPr>
            <a:spLocks noChangeShapeType="1"/>
          </p:cNvSpPr>
          <p:nvPr/>
        </p:nvSpPr>
        <p:spPr bwMode="auto">
          <a:xfrm>
            <a:off x="53975" y="158750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42" name="AutoShape 22"/>
          <p:cNvSpPr>
            <a:spLocks noChangeShapeType="1"/>
          </p:cNvSpPr>
          <p:nvPr/>
        </p:nvSpPr>
        <p:spPr bwMode="auto">
          <a:xfrm flipH="1">
            <a:off x="82550" y="206375"/>
            <a:ext cx="342900" cy="257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40" name="AutoShape 20"/>
          <p:cNvSpPr>
            <a:spLocks noChangeShapeType="1"/>
          </p:cNvSpPr>
          <p:nvPr/>
        </p:nvSpPr>
        <p:spPr bwMode="auto">
          <a:xfrm>
            <a:off x="66675" y="239713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9" name="AutoShape 19"/>
          <p:cNvSpPr>
            <a:spLocks noChangeShapeType="1"/>
          </p:cNvSpPr>
          <p:nvPr/>
        </p:nvSpPr>
        <p:spPr bwMode="auto">
          <a:xfrm>
            <a:off x="63500" y="239713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8" name="AutoShape 18"/>
          <p:cNvSpPr>
            <a:spLocks noChangeShapeType="1"/>
          </p:cNvSpPr>
          <p:nvPr/>
        </p:nvSpPr>
        <p:spPr bwMode="auto">
          <a:xfrm>
            <a:off x="76200" y="206375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7" name="AutoShape 17"/>
          <p:cNvSpPr>
            <a:spLocks noChangeShapeType="1"/>
          </p:cNvSpPr>
          <p:nvPr/>
        </p:nvSpPr>
        <p:spPr bwMode="auto">
          <a:xfrm>
            <a:off x="73025" y="206375"/>
            <a:ext cx="9525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5" name="AutoShape 15"/>
          <p:cNvSpPr>
            <a:spLocks noChangeShapeType="1"/>
          </p:cNvSpPr>
          <p:nvPr/>
        </p:nvSpPr>
        <p:spPr bwMode="auto">
          <a:xfrm flipH="1" flipV="1">
            <a:off x="85725" y="180975"/>
            <a:ext cx="533400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3" name="AutoShape 13"/>
          <p:cNvSpPr>
            <a:spLocks noChangeShapeType="1"/>
          </p:cNvSpPr>
          <p:nvPr/>
        </p:nvSpPr>
        <p:spPr bwMode="auto">
          <a:xfrm flipH="1" flipV="1">
            <a:off x="63500" y="238125"/>
            <a:ext cx="428625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6" name="AutoShape 16"/>
          <p:cNvSpPr>
            <a:spLocks noChangeShapeType="1"/>
          </p:cNvSpPr>
          <p:nvPr/>
        </p:nvSpPr>
        <p:spPr bwMode="auto">
          <a:xfrm flipV="1">
            <a:off x="85725" y="238125"/>
            <a:ext cx="514350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44" name="AutoShape 24"/>
          <p:cNvSpPr>
            <a:spLocks noChangeShapeType="1"/>
          </p:cNvSpPr>
          <p:nvPr/>
        </p:nvSpPr>
        <p:spPr bwMode="auto">
          <a:xfrm flipH="1">
            <a:off x="85725" y="158750"/>
            <a:ext cx="1427163" cy="304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34" name="AutoShape 14"/>
          <p:cNvSpPr>
            <a:spLocks noChangeShapeType="1"/>
          </p:cNvSpPr>
          <p:nvPr/>
        </p:nvSpPr>
        <p:spPr bwMode="auto">
          <a:xfrm flipH="1" flipV="1">
            <a:off x="144463" y="238125"/>
            <a:ext cx="809625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3581400" y="1752600"/>
            <a:ext cx="0" cy="6858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181600" y="1752600"/>
            <a:ext cx="0" cy="6858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257800" y="1676400"/>
            <a:ext cx="914400" cy="7620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581400" y="2819400"/>
            <a:ext cx="0" cy="6858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181600" y="2743200"/>
            <a:ext cx="0" cy="6858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581400" y="4953000"/>
            <a:ext cx="1600200" cy="6858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3581400" y="5029200"/>
            <a:ext cx="1600200" cy="6096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5181600" y="4953000"/>
            <a:ext cx="1066800" cy="6858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Stop inventories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there any inventories in which [k] and/or [p] exist but [t] and [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ʔ] do not in a non-lenition, non-assimilative, non-dissimilative environment?</a:t>
            </a:r>
          </a:p>
          <a:p>
            <a:endParaRPr lang="en-US" dirty="0">
              <a:latin typeface="Arial Unicode MS"/>
              <a:ea typeface="Arial Unicode MS"/>
              <a:cs typeface="Arial Unicode MS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</a:rPr>
              <a:t>None detected so far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</a:rPr>
              <a:t>Some cases have been proposed, but don't hold up under close inspection (de Lacy 2006, de Lacy &amp; Kingston 2011)</a:t>
            </a:r>
          </a:p>
          <a:p>
            <a:endParaRPr lang="en-US" dirty="0">
              <a:latin typeface="Arial Unicode MS"/>
              <a:ea typeface="Arial Unicode MS"/>
              <a:cs typeface="Arial Unicode MS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</a:rPr>
              <a:t>In </a:t>
            </a:r>
            <a:r>
              <a:rPr lang="en-US" dirty="0" err="1" smtClean="0">
                <a:latin typeface="Arial Unicode MS"/>
                <a:ea typeface="Arial Unicode MS"/>
                <a:cs typeface="Arial Unicode MS"/>
              </a:rPr>
              <a:t>leniting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/assimilative/dissimilative contexts = no problem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</a:rPr>
              <a:t>Beyond stops: Chickasaw has [m] and no [n] in codas</a:t>
            </a:r>
          </a:p>
          <a:p>
            <a:pPr lvl="2"/>
            <a:r>
              <a:rPr lang="en-US" dirty="0" smtClean="0">
                <a:latin typeface="Arial Unicode MS"/>
                <a:ea typeface="Arial Unicode MS"/>
                <a:cs typeface="Arial Unicode MS"/>
              </a:rPr>
              <a:t>Alternations show that /n/ coalesces with preceding vowels; /m/ does not</a:t>
            </a:r>
          </a:p>
          <a:p>
            <a:endParaRPr lang="en-US" dirty="0">
              <a:latin typeface="Arial Unicode MS"/>
              <a:ea typeface="Arial Unicode MS"/>
              <a:cs typeface="Arial Unicode MS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</a:rPr>
              <a:t>But is the lack of [k p] inventories just an accident?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 I</a:t>
            </a:r>
            <a:r>
              <a:rPr lang="en-US" dirty="0" smtClean="0">
                <a:sym typeface="Symbol"/>
              </a:rPr>
              <a:t>O mappings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Prediction: /t/</a:t>
            </a:r>
            <a:r>
              <a:rPr lang="en-US" dirty="0" smtClean="0">
                <a:sym typeface="Symbol"/>
              </a:rPr>
              <a:t>[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ʔ], never </a:t>
            </a:r>
            <a:r>
              <a:rPr lang="en-US" dirty="0" smtClean="0">
                <a:sym typeface="Symbol"/>
              </a:rPr>
              <a:t>[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k], </a:t>
            </a:r>
            <a:r>
              <a:rPr lang="en-US" dirty="0" smtClean="0">
                <a:sym typeface="Symbol"/>
              </a:rPr>
              <a:t>[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p]</a:t>
            </a:r>
          </a:p>
          <a:p>
            <a:endParaRPr lang="en-US" dirty="0">
              <a:latin typeface="Arial Unicode MS"/>
              <a:ea typeface="Arial Unicode MS"/>
              <a:cs typeface="Arial Unicode MS"/>
              <a:sym typeface="Symbol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Is /t/</a:t>
            </a:r>
            <a:r>
              <a:rPr lang="en-US" dirty="0" smtClean="0">
                <a:sym typeface="Symbol"/>
              </a:rPr>
              <a:t>[p] learnable?</a:t>
            </a:r>
          </a:p>
          <a:p>
            <a:pPr lvl="1"/>
            <a:r>
              <a:rPr lang="en-US" dirty="0" smtClean="0">
                <a:sym typeface="Symbol"/>
              </a:rPr>
              <a:t>Yes, through alternations: [hap] ~ [hat-i]</a:t>
            </a:r>
          </a:p>
          <a:p>
            <a:pPr lvl="1"/>
            <a:r>
              <a:rPr lang="en-US" dirty="0" smtClean="0">
                <a:sym typeface="Symbol"/>
              </a:rPr>
              <a:t>Proposing that /t/  [p] in codas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Is [t] in codas </a:t>
            </a:r>
            <a:r>
              <a:rPr lang="en-US" dirty="0" err="1" smtClean="0">
                <a:sym typeface="Symbol"/>
              </a:rPr>
              <a:t>misperceivable</a:t>
            </a:r>
            <a:r>
              <a:rPr lang="en-US" dirty="0" smtClean="0">
                <a:sym typeface="Symbol"/>
              </a:rPr>
              <a:t> as [p]?</a:t>
            </a:r>
          </a:p>
          <a:p>
            <a:pPr lvl="1"/>
            <a:r>
              <a:rPr lang="en-US" dirty="0" smtClean="0">
                <a:sym typeface="Symbol"/>
              </a:rPr>
              <a:t>Less likely than other stops </a:t>
            </a:r>
            <a:r>
              <a:rPr lang="en-US" dirty="0" smtClean="0">
                <a:sym typeface="Symbol"/>
              </a:rPr>
              <a:t>(</a:t>
            </a:r>
            <a:r>
              <a:rPr lang="en-US" dirty="0" smtClean="0">
                <a:sym typeface="Symbol"/>
              </a:rPr>
              <a:t>both visual and acoustic cues)</a:t>
            </a:r>
            <a:endParaRPr lang="en-US" dirty="0" smtClean="0">
              <a:sym typeface="Symbol"/>
            </a:endParaRPr>
          </a:p>
          <a:p>
            <a:endParaRPr lang="en-US" dirty="0" smtClean="0"/>
          </a:p>
          <a:p>
            <a:r>
              <a:rPr lang="en-US" dirty="0" smtClean="0"/>
              <a:t>We might expect a lack of coda /t/</a:t>
            </a:r>
            <a:r>
              <a:rPr lang="en-US" dirty="0" smtClean="0">
                <a:sym typeface="Symbol"/>
              </a:rPr>
              <a:t>[p]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/t/</a:t>
            </a:r>
            <a:r>
              <a:rPr lang="en-US" dirty="0" smtClean="0">
                <a:sym typeface="Symbol"/>
              </a:rPr>
              <a:t>[k]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Much more likely</a:t>
            </a:r>
          </a:p>
          <a:p>
            <a:r>
              <a:rPr lang="en-US" dirty="0" smtClean="0"/>
              <a:t>*t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k: found in </a:t>
            </a:r>
            <a:r>
              <a:rPr lang="en-US" dirty="0" err="1" smtClean="0">
                <a:sym typeface="Symbol"/>
              </a:rPr>
              <a:t>Hawai'ian</a:t>
            </a:r>
            <a:r>
              <a:rPr lang="en-US" dirty="0" smtClean="0">
                <a:sym typeface="Symbol"/>
              </a:rPr>
              <a:t>, </a:t>
            </a:r>
            <a:r>
              <a:rPr lang="en-US" dirty="0" err="1" smtClean="0">
                <a:sym typeface="Symbol"/>
              </a:rPr>
              <a:t>Luangiua</a:t>
            </a:r>
            <a:r>
              <a:rPr lang="en-US" dirty="0" smtClean="0">
                <a:sym typeface="Symbol"/>
              </a:rPr>
              <a:t>, colloquial Samoan, Fort Chipewyan </a:t>
            </a:r>
            <a:r>
              <a:rPr lang="en-US" dirty="0" err="1" smtClean="0">
                <a:sym typeface="Symbol"/>
              </a:rPr>
              <a:t>Chipewyan</a:t>
            </a:r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Loanword adaptation in Peruvian Spanish</a:t>
            </a:r>
          </a:p>
          <a:p>
            <a:pPr lvl="1"/>
            <a:r>
              <a:rPr lang="en-US" dirty="0" smtClean="0">
                <a:sym typeface="Symbol"/>
              </a:rPr>
              <a:t>Pre-consonantal stops are realized as [k]: [</a:t>
            </a:r>
            <a:r>
              <a:rPr lang="en-US" dirty="0" err="1" smtClean="0">
                <a:sym typeface="Symbol"/>
              </a:rPr>
              <a:t>peksi</a:t>
            </a:r>
            <a:r>
              <a:rPr lang="en-US" dirty="0" smtClean="0">
                <a:sym typeface="Symbol"/>
              </a:rPr>
              <a:t>] '</a:t>
            </a:r>
            <a:r>
              <a:rPr lang="en-US" dirty="0" err="1" smtClean="0">
                <a:sym typeface="Symbol"/>
              </a:rPr>
              <a:t>pepsi</a:t>
            </a:r>
            <a:r>
              <a:rPr lang="en-US" dirty="0" smtClean="0">
                <a:sym typeface="Symbol"/>
              </a:rPr>
              <a:t>', [</a:t>
            </a:r>
            <a:r>
              <a:rPr lang="en-US" dirty="0" err="1" smtClean="0">
                <a:sym typeface="Symbol"/>
              </a:rPr>
              <a:t>xikler</a:t>
            </a:r>
            <a:r>
              <a:rPr lang="en-US" dirty="0" smtClean="0">
                <a:sym typeface="Symbol"/>
              </a:rPr>
              <a:t>] 'Hitler'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Does /t/[k] ever occur?</a:t>
            </a:r>
          </a:p>
          <a:p>
            <a:pPr lvl="1"/>
            <a:r>
              <a:rPr lang="en-US" dirty="0" smtClean="0">
                <a:sym typeface="Symbol"/>
              </a:rPr>
              <a:t>No cases in de Lacy (2006)</a:t>
            </a:r>
          </a:p>
          <a:p>
            <a:pPr lvl="1"/>
            <a:r>
              <a:rPr lang="en-US" dirty="0" smtClean="0">
                <a:sym typeface="Symbol"/>
              </a:rPr>
              <a:t>Method: /t/output mappings determined by alternations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"Another 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theoretical question we are interested in is the role of grammar in linguistic change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." (Conference announcement)</a:t>
            </a:r>
          </a:p>
          <a:p>
            <a:endParaRPr lang="en-US" dirty="0" smtClean="0"/>
          </a:p>
          <a:p>
            <a:r>
              <a:rPr lang="en-US" dirty="0" smtClean="0"/>
              <a:t>Role of the grammar in sound change</a:t>
            </a:r>
          </a:p>
          <a:p>
            <a:pPr lvl="1"/>
            <a:r>
              <a:rPr lang="en-US" dirty="0" smtClean="0"/>
              <a:t>de Lacy &amp; Kingston 2011</a:t>
            </a:r>
          </a:p>
          <a:p>
            <a:pPr lvl="1"/>
            <a:r>
              <a:rPr lang="en-US" dirty="0" smtClean="0"/>
              <a:t>Available at </a:t>
            </a:r>
            <a:r>
              <a:rPr lang="en-US" dirty="0" smtClean="0">
                <a:hlinkClick r:id="rId2"/>
              </a:rPr>
              <a:t>www.pauldelacy.net</a:t>
            </a:r>
            <a:r>
              <a:rPr lang="en-US" dirty="0" smtClean="0"/>
              <a:t>, to be published in NLLT</a:t>
            </a:r>
          </a:p>
          <a:p>
            <a:endParaRPr lang="en-US" dirty="0" smtClean="0"/>
          </a:p>
          <a:p>
            <a:r>
              <a:rPr lang="en-US" dirty="0" smtClean="0"/>
              <a:t>Markedness within Generative phonology</a:t>
            </a:r>
          </a:p>
          <a:p>
            <a:pPr lvl="1"/>
            <a:r>
              <a:rPr lang="en-US" dirty="0" smtClean="0"/>
              <a:t>de Lacy 2001, 2002a, b, 2004, 2006a, 2006b, 2007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/t/</a:t>
            </a:r>
            <a:r>
              <a:rPr lang="en-US" dirty="0" smtClean="0">
                <a:sym typeface="Symbol"/>
              </a:rPr>
              <a:t>[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ʔ] common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Yamphu</a:t>
            </a:r>
            <a:r>
              <a:rPr lang="en-US" dirty="0" smtClean="0"/>
              <a:t> (Rutgers 1998)</a:t>
            </a:r>
          </a:p>
          <a:p>
            <a:pPr lvl="1"/>
            <a:r>
              <a:rPr lang="en-US" dirty="0" smtClean="0"/>
              <a:t>/t d t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ː/</a:t>
            </a:r>
            <a:r>
              <a:rPr lang="en-US" dirty="0" smtClean="0">
                <a:sym typeface="Symbol"/>
              </a:rPr>
              <a:t> [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ʔ] 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 in codas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r>
              <a:rPr lang="en-GB" dirty="0" smtClean="0"/>
              <a:t>/</a:t>
            </a:r>
            <a:r>
              <a:rPr lang="en-GB" dirty="0" err="1" smtClean="0"/>
              <a:t>næm</a:t>
            </a:r>
            <a:r>
              <a:rPr lang="en-GB" dirty="0" err="1" smtClean="0">
                <a:sym typeface="SILDoulosIPA"/>
              </a:rPr>
              <a:t></a:t>
            </a:r>
            <a:r>
              <a:rPr lang="en-GB" dirty="0" err="1" smtClean="0"/>
              <a:t>it</a:t>
            </a:r>
            <a:r>
              <a:rPr lang="en-GB" dirty="0" smtClean="0"/>
              <a:t>/ </a:t>
            </a:r>
            <a:r>
              <a:rPr lang="en-US" dirty="0" smtClean="0">
                <a:sym typeface="Symbol"/>
              </a:rPr>
              <a:t> [</a:t>
            </a:r>
            <a:r>
              <a:rPr lang="en-GB" dirty="0" err="1" smtClean="0"/>
              <a:t>næm</a:t>
            </a:r>
            <a:r>
              <a:rPr lang="en-GB" dirty="0" err="1" smtClean="0">
                <a:sym typeface="SILDoulosIPA"/>
              </a:rPr>
              <a:t></a:t>
            </a:r>
            <a:r>
              <a:rPr lang="en-GB" dirty="0" err="1" smtClean="0"/>
              <a:t>i</a:t>
            </a:r>
            <a:r>
              <a:rPr lang="en-GB" dirty="0" err="1" smtClean="0">
                <a:latin typeface="Arial Unicode MS"/>
                <a:ea typeface="Arial Unicode MS"/>
                <a:cs typeface="Arial Unicode MS"/>
              </a:rPr>
              <a:t>ʔ</a:t>
            </a:r>
            <a:r>
              <a:rPr lang="en-GB" dirty="0" smtClean="0">
                <a:latin typeface="Arial Unicode MS"/>
                <a:ea typeface="Arial Unicode MS"/>
                <a:cs typeface="Arial Unicode MS"/>
              </a:rPr>
              <a:t>] 'daughter-in-law'</a:t>
            </a:r>
          </a:p>
          <a:p>
            <a:pPr lvl="1"/>
            <a:r>
              <a:rPr lang="en-GB" dirty="0" smtClean="0">
                <a:latin typeface="Arial Unicode MS"/>
                <a:ea typeface="Arial Unicode MS"/>
                <a:cs typeface="Arial Unicode MS"/>
              </a:rPr>
              <a:t>[</a:t>
            </a:r>
            <a:r>
              <a:rPr lang="en-GB" dirty="0" err="1" smtClean="0"/>
              <a:t>næm</a:t>
            </a:r>
            <a:r>
              <a:rPr lang="en-GB" dirty="0" err="1" smtClean="0">
                <a:sym typeface="SILDoulosIPA"/>
              </a:rPr>
              <a:t></a:t>
            </a:r>
            <a:r>
              <a:rPr lang="en-GB" dirty="0" err="1" smtClean="0"/>
              <a:t>id</a:t>
            </a:r>
            <a:r>
              <a:rPr lang="en-GB" dirty="0" err="1" smtClean="0">
                <a:latin typeface="Arial Unicode MS"/>
                <a:ea typeface="Arial Unicode MS"/>
                <a:cs typeface="Arial Unicode MS"/>
              </a:rPr>
              <a:t>æ</a:t>
            </a:r>
            <a:r>
              <a:rPr lang="en-GB" dirty="0" smtClean="0">
                <a:latin typeface="Arial Unicode MS"/>
                <a:ea typeface="Arial Unicode MS"/>
                <a:cs typeface="Arial Unicode MS"/>
              </a:rPr>
              <a:t>] {instrumental}</a:t>
            </a:r>
          </a:p>
          <a:p>
            <a:endParaRPr lang="en-GB" dirty="0" smtClean="0">
              <a:latin typeface="Arial Unicode MS"/>
              <a:ea typeface="Arial Unicode MS"/>
              <a:cs typeface="Arial Unicode MS"/>
            </a:endParaRPr>
          </a:p>
          <a:p>
            <a:r>
              <a:rPr lang="en-GB" dirty="0" smtClean="0"/>
              <a:t>[</a:t>
            </a:r>
            <a:r>
              <a:rPr lang="en-GB" dirty="0" err="1" smtClean="0"/>
              <a:t>k</a:t>
            </a:r>
            <a:r>
              <a:rPr lang="en-GB" baseline="30000" dirty="0" err="1" smtClean="0"/>
              <a:t>h</a:t>
            </a:r>
            <a:r>
              <a:rPr lang="en-GB" dirty="0" err="1" smtClean="0"/>
              <a:t>ap</a:t>
            </a:r>
            <a:r>
              <a:rPr lang="en-GB" dirty="0" smtClean="0"/>
              <a:t>] 'language'</a:t>
            </a:r>
          </a:p>
          <a:p>
            <a:endParaRPr lang="en-GB" dirty="0" smtClean="0"/>
          </a:p>
          <a:p>
            <a:r>
              <a:rPr lang="en-GB" dirty="0" smtClean="0"/>
              <a:t>[</a:t>
            </a:r>
            <a:r>
              <a:rPr lang="en-GB" dirty="0" err="1" smtClean="0"/>
              <a:t>æ</a:t>
            </a:r>
            <a:r>
              <a:rPr lang="en-GB" dirty="0" err="1" smtClean="0">
                <a:latin typeface="Arial Unicode MS"/>
                <a:ea typeface="Arial Unicode MS"/>
                <a:cs typeface="Arial Unicode MS"/>
              </a:rPr>
              <a:t>ʔ</a:t>
            </a:r>
            <a:r>
              <a:rPr lang="en-GB" dirty="0" err="1" smtClean="0"/>
              <a:t>lik</a:t>
            </a:r>
            <a:r>
              <a:rPr lang="en-GB" dirty="0" smtClean="0"/>
              <a:t>] 'bendy'</a:t>
            </a:r>
          </a:p>
          <a:p>
            <a:endParaRPr lang="en-GB" dirty="0" smtClean="0"/>
          </a:p>
          <a:p>
            <a:r>
              <a:rPr lang="en-GB" dirty="0" smtClean="0"/>
              <a:t>/</a:t>
            </a:r>
            <a:r>
              <a:rPr lang="en-GB" dirty="0" err="1" smtClean="0"/>
              <a:t>asi</a:t>
            </a:r>
            <a:r>
              <a:rPr lang="en-GB" dirty="0" err="1" smtClean="0">
                <a:latin typeface="Arial Unicode MS"/>
                <a:ea typeface="Arial Unicode MS"/>
                <a:cs typeface="Arial Unicode MS"/>
              </a:rPr>
              <a:t>ʔ</a:t>
            </a:r>
            <a:r>
              <a:rPr lang="en-GB" dirty="0" smtClean="0"/>
              <a:t>/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>
                <a:sym typeface="Symbol"/>
              </a:rPr>
              <a:t>[as</a:t>
            </a:r>
            <a:r>
              <a:rPr lang="en-GB" dirty="0" err="1" smtClean="0"/>
              <a:t>i</a:t>
            </a:r>
            <a:r>
              <a:rPr lang="en-GB" dirty="0" err="1" smtClean="0">
                <a:latin typeface="Arial Unicode MS"/>
                <a:ea typeface="Arial Unicode MS"/>
                <a:cs typeface="Arial Unicode MS"/>
              </a:rPr>
              <a:t>ʔ</a:t>
            </a:r>
            <a:r>
              <a:rPr lang="en-GB" dirty="0" smtClean="0">
                <a:latin typeface="Arial Unicode MS"/>
                <a:ea typeface="Arial Unicode MS"/>
                <a:cs typeface="Arial Unicode MS"/>
              </a:rPr>
              <a:t>] 'previously'</a:t>
            </a:r>
          </a:p>
          <a:p>
            <a:pPr lvl="1"/>
            <a:r>
              <a:rPr lang="en-GB" dirty="0" smtClean="0">
                <a:latin typeface="Arial Unicode MS"/>
                <a:ea typeface="Arial Unicode MS"/>
                <a:cs typeface="Arial Unicode MS"/>
              </a:rPr>
              <a:t>[</a:t>
            </a:r>
            <a:r>
              <a:rPr lang="en-GB" dirty="0" err="1" smtClean="0">
                <a:latin typeface="Arial Unicode MS"/>
                <a:ea typeface="Arial Unicode MS"/>
                <a:cs typeface="Arial Unicode MS"/>
              </a:rPr>
              <a:t>asiʔemba</a:t>
            </a:r>
            <a:r>
              <a:rPr lang="en-GB" dirty="0" smtClean="0">
                <a:latin typeface="Arial Unicode MS"/>
                <a:ea typeface="Arial Unicode MS"/>
                <a:cs typeface="Arial Unicode MS"/>
              </a:rPr>
              <a:t>] 'before' (*[</a:t>
            </a:r>
            <a:r>
              <a:rPr lang="en-GB" dirty="0" err="1" smtClean="0">
                <a:latin typeface="Arial Unicode MS"/>
                <a:ea typeface="Arial Unicode MS"/>
                <a:cs typeface="Arial Unicode MS"/>
              </a:rPr>
              <a:t>asidemba</a:t>
            </a:r>
            <a:r>
              <a:rPr lang="en-GB" dirty="0" smtClean="0">
                <a:latin typeface="Arial Unicode MS"/>
                <a:ea typeface="Arial Unicode MS"/>
                <a:cs typeface="Arial Unicode MS"/>
              </a:rPr>
              <a:t>])</a:t>
            </a:r>
          </a:p>
          <a:p>
            <a:endParaRPr lang="en-GB" dirty="0" smtClean="0">
              <a:latin typeface="Arial Unicode MS"/>
              <a:ea typeface="Arial Unicode MS"/>
              <a:cs typeface="Arial Unicode MS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stop inventories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Blevins (2004) suggests that the absence of [k] is crucial for misperception of [t] as [k]</a:t>
            </a:r>
          </a:p>
          <a:p>
            <a:pPr lvl="1"/>
            <a:r>
              <a:rPr lang="en-US" dirty="0" smtClean="0"/>
              <a:t>None of the cited languages with coda alternations have this situation</a:t>
            </a:r>
          </a:p>
          <a:p>
            <a:r>
              <a:rPr lang="en-US" dirty="0" smtClean="0"/>
              <a:t>Typological scope: only a few place neutralizations have been examined in depth</a:t>
            </a:r>
          </a:p>
          <a:p>
            <a:r>
              <a:rPr lang="en-US" dirty="0" smtClean="0"/>
              <a:t>Only a few cases of /t/ neutralization are known</a:t>
            </a:r>
          </a:p>
          <a:p>
            <a:pPr lvl="1"/>
            <a:r>
              <a:rPr lang="en-US" dirty="0" smtClean="0"/>
              <a:t>"No language has </a:t>
            </a:r>
            <a:r>
              <a:rPr lang="en-US" dirty="0" smtClean="0"/>
              <a:t>/t</a:t>
            </a:r>
            <a:r>
              <a:rPr lang="en-US" dirty="0" smtClean="0"/>
              <a:t>/</a:t>
            </a:r>
            <a:r>
              <a:rPr lang="en-US" dirty="0" smtClean="0">
                <a:sym typeface="Symbol"/>
              </a:rPr>
              <a:t>[k] is premature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Summary: typological studies are currently unlikely to shed much light on the issue of the PM's involvement in sound change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different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approach predicts that a sound change that involves an impossible I</a:t>
            </a:r>
            <a:r>
              <a:rPr lang="en-US" dirty="0" smtClean="0">
                <a:sym typeface="Symbol"/>
              </a:rPr>
              <a:t>O mapping for the learner will be avoided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Epenthesis (de Lacy 2006)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Restricted </a:t>
            </a:r>
            <a:r>
              <a:rPr lang="en-US" dirty="0" smtClean="0"/>
              <a:t>I</a:t>
            </a:r>
            <a:r>
              <a:rPr lang="en-US" dirty="0" smtClean="0">
                <a:sym typeface="Symbol"/>
              </a:rPr>
              <a:t>O </a:t>
            </a:r>
            <a:r>
              <a:rPr lang="en-US" dirty="0" smtClean="0">
                <a:sym typeface="Symbol"/>
              </a:rPr>
              <a:t>mappings:</a:t>
            </a:r>
          </a:p>
          <a:p>
            <a:pPr lvl="1"/>
            <a:r>
              <a:rPr lang="en-US" dirty="0" smtClean="0">
                <a:sym typeface="Symbol"/>
              </a:rPr>
              <a:t>//  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ʔ]</a:t>
            </a:r>
          </a:p>
          <a:p>
            <a:pPr lvl="1"/>
            <a:r>
              <a:rPr lang="en-US" dirty="0" smtClean="0">
                <a:sym typeface="Symbol"/>
              </a:rPr>
              <a:t>//  </a:t>
            </a:r>
            <a:r>
              <a:rPr lang="en-US" dirty="0" smtClean="0">
                <a:sym typeface="Symbol"/>
              </a:rPr>
              <a:t>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t]</a:t>
            </a:r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No epenthetic [k] or [p]</a:t>
            </a:r>
          </a:p>
          <a:p>
            <a:endParaRPr lang="en-US" dirty="0" smtClean="0">
              <a:sym typeface="Symbo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PEP</a:t>
            </a:r>
            <a:endParaRPr lang="en-U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533400" y="1295400"/>
          <a:ext cx="8610600" cy="6461760"/>
        </p:xfrm>
        <a:graphic>
          <a:graphicData uri="http://schemas.openxmlformats.org/drawingml/2006/table">
            <a:tbl>
              <a:tblPr/>
              <a:tblGrid>
                <a:gridCol w="2152650"/>
                <a:gridCol w="2152650"/>
                <a:gridCol w="2152650"/>
                <a:gridCol w="2152650"/>
              </a:tblGrid>
              <a:tr h="26374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latin typeface="Times New Roman"/>
                          <a:ea typeface="Calibri"/>
                        </a:rPr>
                        <a:t>Central Pacific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77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Fijian, Rotuman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latin typeface="Times New Roman"/>
                          <a:ea typeface="Calibri"/>
                        </a:rPr>
                        <a:t>Polynesian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>
                          <a:latin typeface="Times New Roman"/>
                          <a:ea typeface="Calibri"/>
                        </a:rPr>
                        <a:t>Tongic Group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>
                          <a:latin typeface="Times New Roman"/>
                          <a:ea typeface="Calibri"/>
                        </a:rPr>
                        <a:t>Nuclear Polynesian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Tongan, Niuean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 err="1">
                          <a:latin typeface="Times New Roman"/>
                          <a:ea typeface="Calibri"/>
                        </a:rPr>
                        <a:t>Samoic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>
                          <a:latin typeface="Times New Roman"/>
                          <a:ea typeface="Calibri"/>
                        </a:rPr>
                        <a:t>Eastern Polynesian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>
                          <a:latin typeface="Times New Roman"/>
                          <a:ea typeface="Calibri"/>
                        </a:rPr>
                        <a:t>Outliers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East Uvean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</a:rPr>
                        <a:t>Rapanui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>
                          <a:latin typeface="Times New Roman"/>
                          <a:ea typeface="Calibri"/>
                        </a:rPr>
                        <a:t>Central Eastern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374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Nukuoro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East Futuna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011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Kapingamarangi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Luangiua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Sikaiana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Rennellese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Pileni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Tikopia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Mae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Mele-Fila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West Futuna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West Uvea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Niuafo’ou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Sāmoan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Pukapuka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Vaitupu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</a:rPr>
                        <a:t>Nanumea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 err="1">
                          <a:latin typeface="Times New Roman"/>
                          <a:ea typeface="Calibri"/>
                        </a:rPr>
                        <a:t>Tahitic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</a:rPr>
                        <a:t>Māori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</a:rPr>
                        <a:t>Tahitian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</a:rPr>
                        <a:t>Rarotongan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</a:rPr>
                        <a:t>Hawaiian 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</a:rPr>
                        <a:t>Penrhyn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</a:rPr>
                        <a:t>Marquesan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</a:rPr>
                        <a:t>Mangareva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</a:rPr>
                        <a:t>Tuamotu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2062" name="Group 14"/>
          <p:cNvGrpSpPr>
            <a:grpSpLocks/>
          </p:cNvGrpSpPr>
          <p:nvPr/>
        </p:nvGrpSpPr>
        <p:grpSpPr bwMode="auto">
          <a:xfrm>
            <a:off x="1600200" y="1600200"/>
            <a:ext cx="7543800" cy="2819400"/>
            <a:chOff x="2432" y="4102"/>
            <a:chExt cx="8548" cy="2467"/>
          </a:xfrm>
        </p:grpSpPr>
        <p:sp>
          <p:nvSpPr>
            <p:cNvPr id="2075" name="AutoShape 27"/>
            <p:cNvSpPr>
              <a:spLocks noChangeShapeType="1"/>
            </p:cNvSpPr>
            <p:nvPr/>
          </p:nvSpPr>
          <p:spPr bwMode="auto">
            <a:xfrm flipV="1">
              <a:off x="2432" y="4102"/>
              <a:ext cx="1277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4" name="AutoShape 26"/>
            <p:cNvSpPr>
              <a:spLocks noChangeShapeType="1"/>
            </p:cNvSpPr>
            <p:nvPr/>
          </p:nvSpPr>
          <p:spPr bwMode="auto">
            <a:xfrm>
              <a:off x="3709" y="4102"/>
              <a:ext cx="1182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3" name="AutoShape 25"/>
            <p:cNvSpPr>
              <a:spLocks noChangeShapeType="1"/>
            </p:cNvSpPr>
            <p:nvPr/>
          </p:nvSpPr>
          <p:spPr bwMode="auto">
            <a:xfrm flipV="1">
              <a:off x="2432" y="4659"/>
              <a:ext cx="2459" cy="2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2" name="AutoShape 24"/>
            <p:cNvSpPr>
              <a:spLocks noChangeShapeType="1"/>
            </p:cNvSpPr>
            <p:nvPr/>
          </p:nvSpPr>
          <p:spPr bwMode="auto">
            <a:xfrm>
              <a:off x="4891" y="4659"/>
              <a:ext cx="2513" cy="2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1" name="AutoShape 23"/>
            <p:cNvSpPr>
              <a:spLocks noChangeShapeType="1"/>
            </p:cNvSpPr>
            <p:nvPr/>
          </p:nvSpPr>
          <p:spPr bwMode="auto">
            <a:xfrm flipV="1">
              <a:off x="4891" y="5216"/>
              <a:ext cx="2513" cy="2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AutoShape 22"/>
            <p:cNvSpPr>
              <a:spLocks noChangeShapeType="1"/>
            </p:cNvSpPr>
            <p:nvPr/>
          </p:nvSpPr>
          <p:spPr bwMode="auto">
            <a:xfrm>
              <a:off x="7404" y="5216"/>
              <a:ext cx="1100" cy="2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AutoShape 21"/>
            <p:cNvSpPr>
              <a:spLocks noChangeShapeType="1"/>
            </p:cNvSpPr>
            <p:nvPr/>
          </p:nvSpPr>
          <p:spPr bwMode="auto">
            <a:xfrm>
              <a:off x="8504" y="5759"/>
              <a:ext cx="1197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AutoShape 20"/>
            <p:cNvSpPr>
              <a:spLocks noChangeShapeType="1"/>
            </p:cNvSpPr>
            <p:nvPr/>
          </p:nvSpPr>
          <p:spPr bwMode="auto">
            <a:xfrm flipV="1">
              <a:off x="7309" y="5759"/>
              <a:ext cx="1195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7" name="AutoShape 19"/>
            <p:cNvSpPr>
              <a:spLocks noChangeShapeType="1"/>
            </p:cNvSpPr>
            <p:nvPr/>
          </p:nvSpPr>
          <p:spPr bwMode="auto">
            <a:xfrm>
              <a:off x="4891" y="5759"/>
              <a:ext cx="0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6" name="AutoShape 18"/>
            <p:cNvSpPr>
              <a:spLocks noChangeShapeType="1"/>
            </p:cNvSpPr>
            <p:nvPr/>
          </p:nvSpPr>
          <p:spPr bwMode="auto">
            <a:xfrm flipV="1">
              <a:off x="2513" y="5759"/>
              <a:ext cx="2378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5" name="Oval 17"/>
            <p:cNvSpPr>
              <a:spLocks noChangeArrowheads="1"/>
            </p:cNvSpPr>
            <p:nvPr/>
          </p:nvSpPr>
          <p:spPr bwMode="auto">
            <a:xfrm>
              <a:off x="8385" y="6012"/>
              <a:ext cx="2595" cy="272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4" name="AutoShape 16"/>
            <p:cNvSpPr>
              <a:spLocks noChangeShapeType="1"/>
            </p:cNvSpPr>
            <p:nvPr/>
          </p:nvSpPr>
          <p:spPr bwMode="auto">
            <a:xfrm flipV="1">
              <a:off x="7230" y="6284"/>
              <a:ext cx="2471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3" name="AutoShape 15"/>
            <p:cNvSpPr>
              <a:spLocks noChangeShapeType="1"/>
            </p:cNvSpPr>
            <p:nvPr/>
          </p:nvSpPr>
          <p:spPr bwMode="auto">
            <a:xfrm>
              <a:off x="9701" y="6284"/>
              <a:ext cx="0" cy="28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Oval 32"/>
          <p:cNvSpPr/>
          <p:nvPr/>
        </p:nvSpPr>
        <p:spPr>
          <a:xfrm>
            <a:off x="6858000" y="3810000"/>
            <a:ext cx="2286000" cy="304800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858000" y="4419600"/>
            <a:ext cx="2286000" cy="304800"/>
          </a:xfrm>
          <a:prstGeom prst="ellipse">
            <a:avLst/>
          </a:prstGeom>
          <a:noFill/>
          <a:ln w="603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Segments of PCE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Stops [p t k], no [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ʔ]</a:t>
            </a:r>
          </a:p>
          <a:p>
            <a:pPr lvl="1"/>
            <a:r>
              <a:rPr lang="en-US" sz="2400" dirty="0" smtClean="0">
                <a:latin typeface="Arial Unicode MS"/>
                <a:ea typeface="Arial Unicode MS"/>
                <a:cs typeface="Arial Unicode MS"/>
              </a:rPr>
              <a:t>PEP *ʔ </a:t>
            </a:r>
            <a:r>
              <a:rPr lang="en-US" sz="2400" dirty="0" smtClean="0">
                <a:latin typeface="Arial Unicode MS"/>
                <a:ea typeface="Arial Unicode MS"/>
                <a:cs typeface="Arial Unicode MS"/>
                <a:sym typeface="Symbol"/>
              </a:rPr>
              <a:t> PCE 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Epenthesis</a:t>
            </a:r>
          </a:p>
          <a:p>
            <a:pPr lvl="1"/>
            <a:r>
              <a:rPr lang="en-US" sz="2000" dirty="0" smtClean="0">
                <a:latin typeface="Arial Unicode MS"/>
                <a:ea typeface="Arial Unicode MS"/>
                <a:cs typeface="Arial Unicode MS"/>
                <a:sym typeface="Symbol"/>
              </a:rPr>
              <a:t>All (almost all?) CE daughter languages have a reflex of the passive and gerund morphemes</a:t>
            </a:r>
          </a:p>
          <a:p>
            <a:pPr lvl="1"/>
            <a:r>
              <a:rPr lang="en-US" sz="2000" dirty="0" smtClean="0">
                <a:latin typeface="Arial Unicode MS"/>
                <a:ea typeface="Arial Unicode MS"/>
                <a:cs typeface="Arial Unicode MS"/>
                <a:sym typeface="Symbol"/>
              </a:rPr>
              <a:t>They show consonant epenthesis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r>
              <a:rPr lang="en-US" dirty="0" err="1" smtClean="0">
                <a:latin typeface="Arial Unicode MS"/>
                <a:ea typeface="Arial Unicode MS"/>
                <a:cs typeface="Arial Unicode MS"/>
                <a:sym typeface="Symbol"/>
              </a:rPr>
              <a:t>Māori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 (diachronically very conservative)</a:t>
            </a:r>
          </a:p>
          <a:p>
            <a:pPr>
              <a:buNone/>
            </a:pPr>
            <a:r>
              <a:rPr lang="en-US" sz="2000" dirty="0" smtClean="0"/>
              <a:t>	(</a:t>
            </a:r>
            <a:r>
              <a:rPr lang="en-US" sz="2000" dirty="0" smtClean="0"/>
              <a:t>a) /</a:t>
            </a:r>
            <a:r>
              <a:rPr lang="en-US" sz="2000" dirty="0" err="1" smtClean="0"/>
              <a:t>mahue-ia</a:t>
            </a:r>
            <a:r>
              <a:rPr lang="en-US" sz="2000" dirty="0" smtClean="0"/>
              <a:t>/ </a:t>
            </a:r>
            <a:r>
              <a:rPr lang="en-US" sz="2000" dirty="0" smtClean="0">
                <a:sym typeface="Symbol"/>
              </a:rPr>
              <a:t></a:t>
            </a:r>
            <a:r>
              <a:rPr lang="en-US" sz="2000" dirty="0" smtClean="0"/>
              <a:t> [</a:t>
            </a:r>
            <a:r>
              <a:rPr lang="en-US" sz="2000" dirty="0" err="1" smtClean="0"/>
              <a:t>mahue</a:t>
            </a:r>
            <a:r>
              <a:rPr lang="en-US" sz="2000" u="sng" dirty="0" err="1" smtClean="0"/>
              <a:t>t</a:t>
            </a:r>
            <a:r>
              <a:rPr lang="en-US" sz="2000" dirty="0" err="1" smtClean="0"/>
              <a:t>ia</a:t>
            </a:r>
            <a:r>
              <a:rPr lang="en-US" sz="2000" dirty="0" smtClean="0"/>
              <a:t>] ‘put </a:t>
            </a:r>
            <a:r>
              <a:rPr lang="en-US" sz="2000" dirty="0" err="1" smtClean="0"/>
              <a:t>off+passive</a:t>
            </a:r>
            <a:r>
              <a:rPr lang="en-US" sz="2000" dirty="0" smtClean="0"/>
              <a:t>’</a:t>
            </a:r>
          </a:p>
          <a:p>
            <a:pPr>
              <a:buNone/>
            </a:pPr>
            <a:r>
              <a:rPr lang="en-US" sz="2000" dirty="0" smtClean="0"/>
              <a:t>	(</a:t>
            </a:r>
            <a:r>
              <a:rPr lang="en-US" sz="2000" dirty="0" smtClean="0"/>
              <a:t>b) /</a:t>
            </a:r>
            <a:r>
              <a:rPr lang="en-US" sz="2000" dirty="0" err="1" smtClean="0"/>
              <a:t>manue-aŋa</a:t>
            </a:r>
            <a:r>
              <a:rPr lang="en-US" sz="2000" dirty="0" smtClean="0"/>
              <a:t>/ </a:t>
            </a:r>
            <a:r>
              <a:rPr lang="en-US" sz="2000" dirty="0" smtClean="0">
                <a:sym typeface="Symbol"/>
              </a:rPr>
              <a:t></a:t>
            </a:r>
            <a:r>
              <a:rPr lang="en-US" sz="2000" dirty="0" smtClean="0"/>
              <a:t> [</a:t>
            </a:r>
            <a:r>
              <a:rPr lang="en-US" sz="2000" dirty="0" err="1" smtClean="0"/>
              <a:t>mahue</a:t>
            </a:r>
            <a:r>
              <a:rPr lang="en-US" sz="2000" u="sng" dirty="0" err="1" smtClean="0"/>
              <a:t>t</a:t>
            </a:r>
            <a:r>
              <a:rPr lang="en-US" sz="2000" dirty="0" err="1" smtClean="0"/>
              <a:t>aŋa</a:t>
            </a:r>
            <a:r>
              <a:rPr lang="en-US" sz="2000" dirty="0" smtClean="0"/>
              <a:t>] ‘abandonment’</a:t>
            </a:r>
          </a:p>
          <a:p>
            <a:pPr>
              <a:buNone/>
            </a:pPr>
            <a:r>
              <a:rPr lang="en-US" sz="2000" dirty="0" smtClean="0"/>
              <a:t>	(</a:t>
            </a:r>
            <a:r>
              <a:rPr lang="en-US" sz="2000" dirty="0" smtClean="0"/>
              <a:t>c) /</a:t>
            </a:r>
            <a:r>
              <a:rPr lang="en-US" sz="2000" dirty="0" err="1" smtClean="0"/>
              <a:t>aroha-ia</a:t>
            </a:r>
            <a:r>
              <a:rPr lang="en-US" sz="2000" dirty="0" smtClean="0"/>
              <a:t>/ </a:t>
            </a:r>
            <a:r>
              <a:rPr lang="en-US" sz="2000" dirty="0" smtClean="0">
                <a:sym typeface="Symbol"/>
              </a:rPr>
              <a:t></a:t>
            </a:r>
            <a:r>
              <a:rPr lang="en-US" sz="2000" dirty="0" smtClean="0"/>
              <a:t> [</a:t>
            </a:r>
            <a:r>
              <a:rPr lang="en-US" sz="2000" dirty="0" err="1" smtClean="0"/>
              <a:t>aroha</a:t>
            </a:r>
            <a:r>
              <a:rPr lang="en-US" sz="2000" u="sng" dirty="0" err="1" smtClean="0"/>
              <a:t>t</a:t>
            </a:r>
            <a:r>
              <a:rPr lang="en-US" sz="2000" dirty="0" err="1" smtClean="0"/>
              <a:t>ia</a:t>
            </a:r>
            <a:r>
              <a:rPr lang="en-US" sz="2000" dirty="0" smtClean="0"/>
              <a:t>] ‘</a:t>
            </a:r>
            <a:r>
              <a:rPr lang="en-US" sz="2000" dirty="0" err="1" smtClean="0"/>
              <a:t>love+passive</a:t>
            </a:r>
            <a:r>
              <a:rPr lang="en-US" sz="2000" dirty="0" smtClean="0"/>
              <a:t>’</a:t>
            </a:r>
          </a:p>
          <a:p>
            <a:pPr>
              <a:buNone/>
            </a:pPr>
            <a:r>
              <a:rPr lang="en-US" sz="2000" dirty="0" smtClean="0"/>
              <a:t>	Environment</a:t>
            </a:r>
            <a:r>
              <a:rPr lang="en-US" sz="2000" dirty="0" smtClean="0"/>
              <a:t>: at the beginning of </a:t>
            </a:r>
            <a:r>
              <a:rPr lang="en-US" sz="2000" dirty="0" err="1" smtClean="0"/>
              <a:t>PrWds</a:t>
            </a:r>
            <a:endParaRPr lang="en-US" sz="2000" dirty="0" smtClean="0"/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pPr lvl="1">
              <a:buNone/>
            </a:pPr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dirty="0" smtClean="0">
              <a:latin typeface="Arial Unicode MS"/>
              <a:ea typeface="Arial Unicode MS"/>
              <a:cs typeface="Arial Unicode MS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PCE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err="1" smtClean="0">
                <a:sym typeface="Symbol"/>
              </a:rPr>
              <a:t>Hawai'ian</a:t>
            </a:r>
            <a:r>
              <a:rPr lang="en-US" dirty="0" smtClean="0">
                <a:sym typeface="Symbol"/>
              </a:rPr>
              <a:t> (HAW)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85800" y="1524000"/>
          <a:ext cx="7924800" cy="2209800"/>
        </p:xfrm>
        <a:graphic>
          <a:graphicData uri="http://schemas.openxmlformats.org/drawingml/2006/table">
            <a:tbl>
              <a:tblPr/>
              <a:tblGrid>
                <a:gridCol w="1584960"/>
                <a:gridCol w="1584960"/>
                <a:gridCol w="1584960"/>
                <a:gridCol w="1584960"/>
                <a:gridCol w="1584960"/>
              </a:tblGrid>
              <a:tr h="441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MS Mincho"/>
                          <a:cs typeface="MS Mincho"/>
                        </a:rPr>
                        <a:t>PCE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MS Mincho"/>
                          <a:cs typeface="MS Mincho"/>
                        </a:rPr>
                        <a:t>p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t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k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pre-HAW 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p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MS Mincho"/>
                          <a:cs typeface="MS Mincho"/>
                        </a:rPr>
                        <a:t>t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mod-HAW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p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k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45059" name="Group 3"/>
          <p:cNvGrpSpPr>
            <a:grpSpLocks/>
          </p:cNvGrpSpPr>
          <p:nvPr/>
        </p:nvGrpSpPr>
        <p:grpSpPr bwMode="auto">
          <a:xfrm>
            <a:off x="4038600" y="1905000"/>
            <a:ext cx="3048000" cy="1371600"/>
            <a:chOff x="4755" y="5371"/>
            <a:chExt cx="3150" cy="939"/>
          </a:xfrm>
        </p:grpSpPr>
        <p:sp>
          <p:nvSpPr>
            <p:cNvPr id="45061" name="AutoShape 5"/>
            <p:cNvSpPr>
              <a:spLocks noChangeShapeType="1"/>
            </p:cNvSpPr>
            <p:nvPr/>
          </p:nvSpPr>
          <p:spPr bwMode="auto">
            <a:xfrm>
              <a:off x="6330" y="5371"/>
              <a:ext cx="1575" cy="4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60" name="AutoShape 4"/>
            <p:cNvSpPr>
              <a:spLocks noChangeShapeType="1"/>
            </p:cNvSpPr>
            <p:nvPr/>
          </p:nvSpPr>
          <p:spPr bwMode="auto">
            <a:xfrm>
              <a:off x="4755" y="5905"/>
              <a:ext cx="1575" cy="4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85800" y="3733800"/>
          <a:ext cx="7751357" cy="2809875"/>
        </p:xfrm>
        <a:graphic>
          <a:graphicData uri="http://schemas.openxmlformats.org/drawingml/2006/table">
            <a:tbl>
              <a:tblPr/>
              <a:tblGrid>
                <a:gridCol w="2451647"/>
                <a:gridCol w="2404110"/>
                <a:gridCol w="2895600"/>
              </a:tblGrid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MS Mincho"/>
                          <a:cs typeface="MS Mincho"/>
                        </a:rPr>
                        <a:t>PCE</a:t>
                      </a:r>
                      <a:endParaRPr lang="en-US" sz="18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MS Mincho"/>
                          <a:cs typeface="MS Mincho"/>
                        </a:rPr>
                        <a:t>mod-HAW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MS Mincho"/>
                          <a:cs typeface="MS Mincho"/>
                        </a:rPr>
                        <a:t>Initial </a:t>
                      </a:r>
                      <a:r>
                        <a:rPr lang="en-US" sz="1800" dirty="0" smtClean="0">
                          <a:latin typeface="Times New Roman"/>
                          <a:ea typeface="MS Mincho"/>
                          <a:cs typeface="MS Mincho"/>
                        </a:rPr>
                        <a:t>stressed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tá</a:t>
                      </a:r>
                      <a:r>
                        <a:rPr lang="en-US" sz="2000" dirty="0">
                          <a:latin typeface="Doulos SIL"/>
                          <a:ea typeface="MS Mincho"/>
                          <a:cs typeface="MS Mincho"/>
                        </a:rPr>
                        <a:t>ː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‘strike’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MS Mincho"/>
                          <a:cs typeface="MS Mincho"/>
                        </a:rPr>
                        <a:t>[ká</a:t>
                      </a:r>
                      <a:r>
                        <a:rPr lang="en-US" sz="2000">
                          <a:latin typeface="Doulos SIL"/>
                          <a:ea typeface="MS Mincho"/>
                          <a:cs typeface="MS Mincho"/>
                        </a:rPr>
                        <a:t>ː]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tá</a:t>
                      </a:r>
                      <a:r>
                        <a:rPr lang="en-US" sz="2000" dirty="0" err="1">
                          <a:latin typeface="Doulos SIL"/>
                          <a:ea typeface="MS Mincho"/>
                          <a:cs typeface="MS Mincho"/>
                        </a:rPr>
                        <a:t>fa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‘side’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MS Mincho"/>
                          <a:cs typeface="MS Mincho"/>
                        </a:rPr>
                        <a:t>[ká</a:t>
                      </a:r>
                      <a:r>
                        <a:rPr lang="en-US" sz="2000">
                          <a:latin typeface="Doulos SIL"/>
                          <a:ea typeface="MS Mincho"/>
                          <a:cs typeface="MS Mincho"/>
                        </a:rPr>
                        <a:t>ha] ‘place’</a:t>
                      </a: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tía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‘stake, post’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kía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MS Mincho"/>
                          <a:cs typeface="MS Mincho"/>
                        </a:rPr>
                        <a:t>Initial </a:t>
                      </a:r>
                      <a:r>
                        <a:rPr lang="en-US" sz="1800" dirty="0" smtClean="0">
                          <a:latin typeface="Times New Roman"/>
                          <a:ea typeface="MS Mincho"/>
                          <a:cs typeface="MS Mincho"/>
                        </a:rPr>
                        <a:t>unstressed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tafíti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‘foreign country’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kahíki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MS Mincho"/>
                          <a:cs typeface="MS Mincho"/>
                        </a:rPr>
                        <a:t>Medial </a:t>
                      </a:r>
                      <a:r>
                        <a:rPr lang="en-US" sz="1800" dirty="0" smtClean="0">
                          <a:latin typeface="Times New Roman"/>
                          <a:ea typeface="MS Mincho"/>
                          <a:cs typeface="MS Mincho"/>
                        </a:rPr>
                        <a:t>stressed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matála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‘untied’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makála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MS Mincho"/>
                          <a:cs typeface="MS Mincho"/>
                        </a:rPr>
                        <a:t>Final </a:t>
                      </a:r>
                      <a:r>
                        <a:rPr lang="en-US" sz="1800" dirty="0" smtClean="0">
                          <a:latin typeface="Times New Roman"/>
                          <a:ea typeface="MS Mincho"/>
                          <a:cs typeface="MS Mincho"/>
                        </a:rPr>
                        <a:t>stressed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matáu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‘fishhook’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makáu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MS Mincho"/>
                          <a:cs typeface="MS Mincho"/>
                        </a:rPr>
                        <a:t>Final </a:t>
                      </a:r>
                      <a:r>
                        <a:rPr lang="en-US" sz="1800" dirty="0" smtClean="0">
                          <a:latin typeface="Times New Roman"/>
                          <a:ea typeface="MS Mincho"/>
                          <a:cs typeface="MS Mincho"/>
                        </a:rPr>
                        <a:t>unstressed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míti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‘suck’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[</a:t>
                      </a:r>
                      <a:r>
                        <a:rPr lang="en-US" sz="2000" dirty="0" err="1">
                          <a:latin typeface="Times New Roman"/>
                          <a:ea typeface="MS Mincho"/>
                          <a:cs typeface="MS Mincho"/>
                        </a:rPr>
                        <a:t>míki</a:t>
                      </a:r>
                      <a:r>
                        <a:rPr lang="en-US" sz="2000" dirty="0">
                          <a:latin typeface="Times New Roman"/>
                          <a:ea typeface="MS Mincho"/>
                          <a:cs typeface="MS Mincho"/>
                        </a:rPr>
                        <a:t>] ‘suck in’</a:t>
                      </a: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persistence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same misperception that motivated /t/</a:t>
            </a:r>
            <a:r>
              <a:rPr lang="en-US" dirty="0" smtClean="0">
                <a:sym typeface="Symbol"/>
              </a:rPr>
              <a:t>[k] still exist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Loanword adaptation (Adler 2006)</a:t>
            </a:r>
          </a:p>
          <a:p>
            <a:pPr>
              <a:buNone/>
            </a:pPr>
            <a:endParaRPr lang="en-US" dirty="0" smtClean="0">
              <a:sym typeface="Symbol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3200400"/>
          <a:ext cx="6096000" cy="1742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tinker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Doulos SIL" pitchFamily="2" charset="0"/>
                        </a:rPr>
                        <a:t>tinker</a:t>
                      </a:r>
                      <a:endParaRPr lang="en-US" dirty="0">
                        <a:latin typeface="Doulos SIL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Doulos SIL" pitchFamily="2" charset="0"/>
                        </a:rPr>
                        <a:t>[ˈ</a:t>
                      </a:r>
                      <a:r>
                        <a:rPr lang="en-US" sz="3200" dirty="0" err="1" smtClean="0">
                          <a:latin typeface="Doulos SIL" pitchFamily="2" charset="0"/>
                        </a:rPr>
                        <a:t>tɪŋkə</a:t>
                      </a:r>
                      <a:r>
                        <a:rPr lang="en-US" sz="3200" dirty="0" smtClean="0">
                          <a:latin typeface="Doulos SIL" pitchFamily="2" charset="0"/>
                        </a:rPr>
                        <a:t>]</a:t>
                      </a:r>
                      <a:endParaRPr lang="en-US" dirty="0" smtClean="0">
                        <a:latin typeface="Doulos SIL" pitchFamily="2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Doulos SIL" pitchFamily="2" charset="0"/>
                        </a:rPr>
                        <a:t>[</a:t>
                      </a:r>
                      <a:r>
                        <a:rPr lang="en-US" sz="3200" dirty="0" err="1" smtClean="0">
                          <a:latin typeface="Doulos SIL" pitchFamily="2" charset="0"/>
                        </a:rPr>
                        <a:t>kiˈnik</a:t>
                      </a: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latin typeface="Doulos SIL" pitchFamily="2" charset="0"/>
                          <a:ea typeface="+mn-ea"/>
                          <a:cs typeface="+mn-cs"/>
                        </a:rPr>
                        <a:t>ə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latin typeface="Doulos SIL" pitchFamily="2" charset="0"/>
                          <a:ea typeface="+mn-ea"/>
                          <a:cs typeface="+mn-cs"/>
                        </a:rPr>
                        <a:t>]</a:t>
                      </a:r>
                      <a:endParaRPr lang="en-US" sz="2000" dirty="0">
                        <a:latin typeface="Doulos SIL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Doulos SIL" pitchFamily="2" charset="0"/>
                        </a:rPr>
                        <a:t>trap</a:t>
                      </a:r>
                      <a:endParaRPr lang="en-US" sz="2800" dirty="0">
                        <a:latin typeface="Doulos SIL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[</a:t>
                      </a:r>
                      <a:r>
                        <a:rPr lang="en-US" sz="2800" dirty="0" smtClean="0">
                          <a:latin typeface="Doulos SIL" pitchFamily="2" charset="0"/>
                        </a:rPr>
                        <a:t>ˈ</a:t>
                      </a:r>
                      <a:r>
                        <a:rPr lang="en-US" sz="2800" dirty="0" err="1" smtClean="0">
                          <a:latin typeface="Doulos SIL" pitchFamily="2" charset="0"/>
                        </a:rPr>
                        <a:t>tʃɹæp</a:t>
                      </a:r>
                      <a:r>
                        <a:rPr lang="en-US" sz="2800" dirty="0" smtClean="0">
                          <a:latin typeface="Doulos SIL" pitchFamily="2" charset="0"/>
                        </a:rPr>
                        <a:t>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Doulos SIL" pitchFamily="2" charset="0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Doulos SIL" pitchFamily="2" charset="0"/>
                          <a:ea typeface="+mn-ea"/>
                          <a:cs typeface="+mn-cs"/>
                        </a:rPr>
                        <a:t>kəláːpə</a:t>
                      </a: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Doulos SIL" pitchFamily="2" charset="0"/>
                          <a:ea typeface="+mn-ea"/>
                          <a:cs typeface="+mn-cs"/>
                        </a:rPr>
                        <a:t>]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Doulos SIL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Epenthesis?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lexical *t </a:t>
            </a:r>
            <a:r>
              <a:rPr lang="en-US" dirty="0" smtClean="0">
                <a:sym typeface="Symbol"/>
              </a:rPr>
              <a:t>HAW [k], then we would expect PCE epenthetic *t to become HAW [k]</a:t>
            </a:r>
          </a:p>
          <a:p>
            <a:endParaRPr lang="en-US" u="sng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PCE /</a:t>
            </a:r>
            <a:r>
              <a:rPr lang="en-US" dirty="0" err="1" smtClean="0">
                <a:sym typeface="Symbol"/>
              </a:rPr>
              <a:t>arofa-ia</a:t>
            </a:r>
            <a:r>
              <a:rPr lang="en-US" dirty="0" smtClean="0">
                <a:sym typeface="Symbol"/>
              </a:rPr>
              <a:t>/  [</a:t>
            </a:r>
            <a:r>
              <a:rPr lang="en-US" dirty="0" err="1" smtClean="0">
                <a:sym typeface="Symbol"/>
              </a:rPr>
              <a:t>arofa</a:t>
            </a:r>
            <a:r>
              <a:rPr lang="en-US" u="sng" dirty="0" err="1" smtClean="0">
                <a:sym typeface="Symbol"/>
              </a:rPr>
              <a:t>t</a:t>
            </a:r>
            <a:r>
              <a:rPr lang="en-US" dirty="0" err="1" smtClean="0">
                <a:sym typeface="Symbol"/>
              </a:rPr>
              <a:t>ia</a:t>
            </a:r>
            <a:r>
              <a:rPr lang="en-US" dirty="0" smtClean="0">
                <a:sym typeface="Symbol"/>
              </a:rPr>
              <a:t>]</a:t>
            </a:r>
          </a:p>
          <a:p>
            <a:r>
              <a:rPr lang="en-US" dirty="0" smtClean="0">
                <a:sym typeface="Symbol"/>
              </a:rPr>
              <a:t>HAW /aloha-ia/ </a:t>
            </a:r>
            <a:r>
              <a:rPr lang="en-US" dirty="0" smtClean="0">
                <a:sym typeface="Symbol"/>
              </a:rPr>
              <a:t> </a:t>
            </a:r>
            <a:r>
              <a:rPr lang="en-US" dirty="0" smtClean="0">
                <a:sym typeface="Symbol"/>
              </a:rPr>
              <a:t>[</a:t>
            </a:r>
            <a:r>
              <a:rPr lang="en-US" dirty="0" err="1" smtClean="0">
                <a:sym typeface="Symbol"/>
              </a:rPr>
              <a:t>aloha</a:t>
            </a:r>
            <a:r>
              <a:rPr lang="en-US" dirty="0" err="1" smtClean="0">
                <a:latin typeface="Arial Unicode MS"/>
                <a:ea typeface="Arial Unicode MS"/>
                <a:cs typeface="Arial Unicode MS"/>
                <a:sym typeface="Symbol"/>
              </a:rPr>
              <a:t>ʔia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]</a:t>
            </a:r>
          </a:p>
          <a:p>
            <a:pPr>
              <a:buNone/>
            </a:pPr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3733800"/>
          <a:ext cx="7848602" cy="2507548"/>
        </p:xfrm>
        <a:graphic>
          <a:graphicData uri="http://schemas.openxmlformats.org/drawingml/2006/table">
            <a:tbl>
              <a:tblPr/>
              <a:tblGrid>
                <a:gridCol w="1502229"/>
                <a:gridCol w="740229"/>
                <a:gridCol w="1121229"/>
                <a:gridCol w="1121229"/>
                <a:gridCol w="1121229"/>
                <a:gridCol w="870857"/>
                <a:gridCol w="1371600"/>
              </a:tblGrid>
              <a:tr h="4003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 dirty="0" smtClean="0">
                          <a:latin typeface="Times New Roman"/>
                          <a:ea typeface="Calibri"/>
                        </a:rPr>
                        <a:t>EP</a:t>
                      </a:r>
                      <a:endParaRPr lang="en-US" sz="2800" u="sng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3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MS Mincho"/>
                          <a:cs typeface="MS Mincho"/>
                        </a:rPr>
                        <a:t>PCE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MS Mincho"/>
                          <a:cs typeface="MS Mincho"/>
                        </a:rPr>
                        <a:t>p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MS Mincho"/>
                          <a:cs typeface="MS Mincho"/>
                        </a:rPr>
                        <a:t>t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 dirty="0" smtClean="0">
                          <a:latin typeface="Times New Roman"/>
                          <a:ea typeface="Calibri"/>
                        </a:rPr>
                        <a:t>t</a:t>
                      </a:r>
                      <a:endParaRPr lang="en-US" sz="2800" u="sng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MS Mincho"/>
                          <a:cs typeface="MS Mincho"/>
                        </a:rPr>
                        <a:t>k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3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3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latin typeface="Times New Roman"/>
                          <a:ea typeface="MS Mincho"/>
                          <a:cs typeface="MS Mincho"/>
                        </a:rPr>
                        <a:t>pre-HAW 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latin typeface="Times New Roman"/>
                          <a:ea typeface="MS Mincho"/>
                          <a:cs typeface="MS Mincho"/>
                        </a:rPr>
                        <a:t>p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MS Mincho"/>
                          <a:cs typeface="MS Mincho"/>
                        </a:rPr>
                        <a:t>t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 dirty="0" smtClean="0">
                          <a:latin typeface="Times New Roman"/>
                          <a:ea typeface="Calibri"/>
                        </a:rPr>
                        <a:t>t</a:t>
                      </a:r>
                      <a:endParaRPr lang="en-US" sz="2800" u="sng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3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3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latin typeface="Times New Roman"/>
                          <a:ea typeface="MS Mincho"/>
                          <a:cs typeface="MS Mincho"/>
                        </a:rPr>
                        <a:t>mod-HAW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latin typeface="Times New Roman"/>
                          <a:ea typeface="MS Mincho"/>
                          <a:cs typeface="MS Mincho"/>
                        </a:rPr>
                        <a:t>p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MS Mincho"/>
                        <a:cs typeface="MS Mincho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latin typeface="Times New Roman"/>
                          <a:ea typeface="MS Mincho"/>
                          <a:cs typeface="MS Mincho"/>
                        </a:rPr>
                        <a:t>k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15" name="Straight Arrow Connector 14"/>
          <p:cNvCxnSpPr/>
          <p:nvPr/>
        </p:nvCxnSpPr>
        <p:spPr>
          <a:xfrm>
            <a:off x="3048000" y="5334000"/>
            <a:ext cx="2133600" cy="53340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34000" y="4572000"/>
            <a:ext cx="1066800" cy="45720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67200" y="5334000"/>
            <a:ext cx="2133600" cy="5334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Regular </a:t>
            </a:r>
            <a:r>
              <a:rPr lang="en-US" dirty="0" err="1" smtClean="0"/>
              <a:t>vs</a:t>
            </a:r>
            <a:r>
              <a:rPr lang="en-US" dirty="0" smtClean="0"/>
              <a:t> Lexical Allomorphs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passive has a regular allomorph /</a:t>
            </a:r>
            <a:r>
              <a:rPr lang="en-US" dirty="0" err="1" smtClean="0"/>
              <a:t>ia</a:t>
            </a:r>
            <a:r>
              <a:rPr lang="en-US" dirty="0" smtClean="0"/>
              <a:t>/</a:t>
            </a:r>
          </a:p>
          <a:p>
            <a:pPr lvl="1"/>
            <a:r>
              <a:rPr lang="en-US" dirty="0" smtClean="0"/>
              <a:t>/</a:t>
            </a:r>
            <a:r>
              <a:rPr lang="en-US" dirty="0" err="1" smtClean="0"/>
              <a:t>ia</a:t>
            </a:r>
            <a:r>
              <a:rPr lang="en-US" dirty="0" smtClean="0"/>
              <a:t>/ shows epenthesis when it appears </a:t>
            </a:r>
            <a:r>
              <a:rPr lang="en-US" dirty="0" err="1" smtClean="0"/>
              <a:t>PrWd</a:t>
            </a:r>
            <a:r>
              <a:rPr lang="en-US" dirty="0" smtClean="0"/>
              <a:t>-initially</a:t>
            </a:r>
          </a:p>
          <a:p>
            <a:endParaRPr lang="en-US" dirty="0" smtClean="0"/>
          </a:p>
          <a:p>
            <a:r>
              <a:rPr lang="en-US" dirty="0" smtClean="0"/>
              <a:t>It also has irregular (</a:t>
            </a:r>
            <a:r>
              <a:rPr lang="en-US" dirty="0" err="1" smtClean="0"/>
              <a:t>suppletive</a:t>
            </a:r>
            <a:r>
              <a:rPr lang="en-US" dirty="0" smtClean="0"/>
              <a:t>) allomorphs</a:t>
            </a:r>
          </a:p>
          <a:p>
            <a:pPr lvl="1"/>
            <a:r>
              <a:rPr lang="en-US" dirty="0" smtClean="0"/>
              <a:t>e.g. [</a:t>
            </a:r>
            <a:r>
              <a:rPr lang="en-US" dirty="0" err="1" smtClean="0"/>
              <a:t>lia</a:t>
            </a:r>
            <a:r>
              <a:rPr lang="en-US" dirty="0" smtClean="0"/>
              <a:t>], [</a:t>
            </a:r>
            <a:r>
              <a:rPr lang="en-US" dirty="0" err="1" smtClean="0"/>
              <a:t>mia</a:t>
            </a:r>
            <a:r>
              <a:rPr lang="en-US" dirty="0" smtClean="0"/>
              <a:t>], [</a:t>
            </a:r>
            <a:r>
              <a:rPr lang="en-US" dirty="0" err="1" smtClean="0"/>
              <a:t>nia</a:t>
            </a:r>
            <a:r>
              <a:rPr lang="en-US" dirty="0" smtClean="0"/>
              <a:t>], [</a:t>
            </a:r>
            <a:r>
              <a:rPr lang="en-US" dirty="0" err="1" smtClean="0"/>
              <a:t>na</a:t>
            </a:r>
            <a:r>
              <a:rPr lang="en-US" dirty="0" smtClean="0"/>
              <a:t>], [</a:t>
            </a:r>
            <a:r>
              <a:rPr lang="en-US" dirty="0" err="1" smtClean="0"/>
              <a:t>hia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[</a:t>
            </a:r>
            <a:r>
              <a:rPr lang="en-US" dirty="0" err="1" smtClean="0"/>
              <a:t>ha</a:t>
            </a:r>
            <a:r>
              <a:rPr lang="en-US" dirty="0" err="1" smtClean="0">
                <a:latin typeface="Arial Unicode MS"/>
                <a:ea typeface="Arial Unicode MS"/>
                <a:cs typeface="Arial Unicode MS"/>
              </a:rPr>
              <a:t>ʔi-na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] '</a:t>
            </a:r>
            <a:r>
              <a:rPr lang="en-US" dirty="0" err="1" smtClean="0">
                <a:latin typeface="Arial Unicode MS"/>
                <a:ea typeface="Arial Unicode MS"/>
                <a:cs typeface="Arial Unicode MS"/>
              </a:rPr>
              <a:t>tell+pass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.'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</a:endParaRPr>
          </a:p>
          <a:p>
            <a:r>
              <a:rPr lang="en-US" dirty="0" smtClean="0"/>
              <a:t>PCE had </a:t>
            </a:r>
            <a:r>
              <a:rPr lang="en-US" i="1" dirty="0" err="1" smtClean="0"/>
              <a:t>suppletive</a:t>
            </a:r>
            <a:r>
              <a:rPr lang="en-US" i="1" dirty="0" smtClean="0"/>
              <a:t> </a:t>
            </a:r>
            <a:r>
              <a:rPr lang="en-US" dirty="0" smtClean="0"/>
              <a:t>[</a:t>
            </a:r>
            <a:r>
              <a:rPr lang="en-US" dirty="0" err="1" smtClean="0"/>
              <a:t>tia</a:t>
            </a:r>
            <a:r>
              <a:rPr lang="en-US" dirty="0" smtClean="0"/>
              <a:t>] allomorphs</a:t>
            </a:r>
          </a:p>
          <a:p>
            <a:pPr lvl="1"/>
            <a:r>
              <a:rPr lang="en-US" dirty="0" err="1" smtClean="0"/>
              <a:t>Hawai'ian</a:t>
            </a:r>
            <a:r>
              <a:rPr lang="en-US" dirty="0" smtClean="0"/>
              <a:t>: [</a:t>
            </a:r>
            <a:r>
              <a:rPr lang="en-US" dirty="0" err="1" smtClean="0"/>
              <a:t>kia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*</a:t>
            </a:r>
            <a:r>
              <a:rPr lang="en-US" dirty="0" err="1" smtClean="0"/>
              <a:t>holotia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 HAW [</a:t>
            </a:r>
            <a:r>
              <a:rPr lang="en-US" dirty="0" err="1" smtClean="0"/>
              <a:t>holokia</a:t>
            </a:r>
            <a:r>
              <a:rPr lang="en-US" dirty="0" smtClean="0"/>
              <a:t>]</a:t>
            </a:r>
          </a:p>
          <a:p>
            <a:endParaRPr lang="en-US" dirty="0" smtClean="0"/>
          </a:p>
          <a:p>
            <a:r>
              <a:rPr lang="en-US" dirty="0" smtClean="0"/>
              <a:t>*t in other affixes surfaced as [k]</a:t>
            </a:r>
          </a:p>
          <a:p>
            <a:pPr lvl="1"/>
            <a:r>
              <a:rPr lang="en-US" sz="2000" dirty="0" smtClean="0"/>
              <a:t>HAW [</a:t>
            </a:r>
            <a:r>
              <a:rPr lang="en-US" sz="2000" dirty="0" err="1" smtClean="0">
                <a:latin typeface="Doulos SIL" pitchFamily="2" charset="0"/>
              </a:rPr>
              <a:t>ku</a:t>
            </a:r>
            <a:r>
              <a:rPr lang="en-US" sz="2000" dirty="0" smtClean="0">
                <a:latin typeface="Doulos SIL" pitchFamily="2" charset="0"/>
              </a:rPr>
              <a:t>ː], [kaː</a:t>
            </a:r>
            <a:r>
              <a:rPr lang="en-US" sz="2000" dirty="0" smtClean="0">
                <a:latin typeface="Doulos SIL" pitchFamily="2" charset="0"/>
              </a:rPr>
              <a:t>]</a:t>
            </a:r>
            <a:endParaRPr lang="en-US" sz="2000" dirty="0">
              <a:latin typeface="Doulos SI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 the passive special?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dirty="0" err="1" smtClean="0"/>
              <a:t>Nominalizer</a:t>
            </a:r>
            <a:r>
              <a:rPr lang="en-US" dirty="0" smtClean="0"/>
              <a:t>: -</a:t>
            </a:r>
            <a:r>
              <a:rPr lang="en-US" u="sng" dirty="0" err="1" smtClean="0"/>
              <a:t>ʔ</a:t>
            </a:r>
            <a:r>
              <a:rPr lang="en-US" dirty="0" err="1" smtClean="0"/>
              <a:t>ana</a:t>
            </a:r>
            <a:r>
              <a:rPr lang="en-US" dirty="0" smtClean="0"/>
              <a:t>, (</a:t>
            </a:r>
            <a:r>
              <a:rPr lang="en-US" dirty="0" err="1" smtClean="0"/>
              <a:t>suppletive</a:t>
            </a:r>
            <a:r>
              <a:rPr lang="en-US" dirty="0" smtClean="0"/>
              <a:t> -</a:t>
            </a:r>
            <a:r>
              <a:rPr lang="en-US" dirty="0" err="1" smtClean="0"/>
              <a:t>hana</a:t>
            </a:r>
            <a:r>
              <a:rPr lang="en-US" dirty="0" smtClean="0"/>
              <a:t>, -kana, -lana)</a:t>
            </a:r>
          </a:p>
          <a:p>
            <a:pPr>
              <a:buFont typeface="Symbol" pitchFamily="18" charset="2"/>
              <a:buChar char="·"/>
            </a:pPr>
            <a:endParaRPr lang="en-US" dirty="0" smtClean="0"/>
          </a:p>
          <a:p>
            <a:pPr>
              <a:buFont typeface="Symbol" pitchFamily="18" charset="2"/>
              <a:buChar char="·"/>
            </a:pPr>
            <a:r>
              <a:rPr lang="en-US" dirty="0" smtClean="0"/>
              <a:t>Imperative</a:t>
            </a:r>
            <a:r>
              <a:rPr lang="en-US" dirty="0" smtClean="0"/>
              <a:t>: </a:t>
            </a:r>
            <a:r>
              <a:rPr lang="en-US" dirty="0" smtClean="0"/>
              <a:t>-</a:t>
            </a:r>
            <a:r>
              <a:rPr lang="en-US" u="sng" dirty="0" err="1" smtClean="0"/>
              <a:t>ʔ</a:t>
            </a:r>
            <a:r>
              <a:rPr lang="en-US" dirty="0" err="1" smtClean="0"/>
              <a:t>ia</a:t>
            </a:r>
            <a:r>
              <a:rPr lang="en-US" dirty="0" smtClean="0"/>
              <a:t> (supp. {</a:t>
            </a:r>
            <a:r>
              <a:rPr lang="en-US" dirty="0" err="1" smtClean="0"/>
              <a:t>h,k,l,m</a:t>
            </a:r>
            <a:r>
              <a:rPr lang="en-US" dirty="0" smtClean="0"/>
              <a:t>}</a:t>
            </a:r>
            <a:r>
              <a:rPr lang="en-US" dirty="0" err="1" smtClean="0"/>
              <a:t>ia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Transitivizer</a:t>
            </a:r>
            <a:r>
              <a:rPr lang="en-US" dirty="0" smtClean="0"/>
              <a:t>: -</a:t>
            </a:r>
            <a:r>
              <a:rPr lang="en-US" u="sng" dirty="0" err="1" smtClean="0"/>
              <a:t>ʔ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smtClean="0"/>
              <a:t>(supp {</a:t>
            </a:r>
            <a:r>
              <a:rPr lang="en-US" dirty="0" err="1" smtClean="0"/>
              <a:t>h,k</a:t>
            </a:r>
            <a:r>
              <a:rPr lang="en-US" dirty="0" smtClean="0"/>
              <a:t>}i)</a:t>
            </a:r>
          </a:p>
          <a:p>
            <a:endParaRPr lang="en-US" dirty="0" smtClean="0"/>
          </a:p>
          <a:p>
            <a:r>
              <a:rPr lang="en-US" dirty="0" smtClean="0"/>
              <a:t>Phonetically special?</a:t>
            </a:r>
          </a:p>
          <a:p>
            <a:pPr lvl="1"/>
            <a:r>
              <a:rPr lang="en-US" dirty="0" smtClean="0"/>
              <a:t>Impossible to tell</a:t>
            </a:r>
          </a:p>
          <a:p>
            <a:pPr lvl="1"/>
            <a:r>
              <a:rPr lang="en-US" dirty="0" smtClean="0"/>
              <a:t>No studies on modern CE languages about whether epenthetic [t] is realized differently from lexical [t]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phonological module (PM) from Generative theories</a:t>
            </a:r>
          </a:p>
          <a:p>
            <a:endParaRPr lang="en-US" dirty="0" smtClean="0"/>
          </a:p>
          <a:p>
            <a:r>
              <a:rPr lang="en-US" dirty="0" smtClean="0"/>
              <a:t>Can the PM motivate change?</a:t>
            </a:r>
          </a:p>
          <a:p>
            <a:pPr lvl="1"/>
            <a:r>
              <a:rPr lang="en-US" dirty="0" smtClean="0"/>
              <a:t>To what extent?</a:t>
            </a:r>
          </a:p>
          <a:p>
            <a:pPr lvl="1"/>
            <a:r>
              <a:rPr lang="en-US" dirty="0" smtClean="0"/>
              <a:t>Can any extra-PM factors motivate change?</a:t>
            </a:r>
          </a:p>
          <a:p>
            <a:endParaRPr lang="en-US" dirty="0" smtClean="0"/>
          </a:p>
          <a:p>
            <a:r>
              <a:rPr lang="en-US" dirty="0" smtClean="0"/>
              <a:t>Can the PM restrict change?</a:t>
            </a:r>
          </a:p>
          <a:p>
            <a:pPr lvl="1"/>
            <a:r>
              <a:rPr lang="en-US" dirty="0" smtClean="0"/>
              <a:t>To what extent?</a:t>
            </a:r>
          </a:p>
          <a:p>
            <a:pPr lvl="1"/>
            <a:r>
              <a:rPr lang="en-US" dirty="0" smtClean="0"/>
              <a:t>Can any extra-PM factors motivate change?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Grammar as the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problem with epenthetic [k] is that it involves an impossible PM I</a:t>
            </a:r>
            <a:r>
              <a:rPr lang="en-US" dirty="0" smtClean="0">
                <a:sym typeface="Symbol"/>
              </a:rPr>
              <a:t>O </a:t>
            </a:r>
            <a:r>
              <a:rPr lang="en-US" dirty="0" smtClean="0"/>
              <a:t>mapping: /</a:t>
            </a:r>
            <a:r>
              <a:rPr lang="en-US" dirty="0" smtClean="0">
                <a:sym typeface="Symbol"/>
              </a:rPr>
              <a:t>/[k]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As soon as lexical [t] was eliminated, there was only one choice for the epenthetic consonant: 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this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source's outputs include [p t 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ʔ], no [k]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</a:rPr>
              <a:t>The learner misperceives [t]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</a:rPr>
              <a:t>Likely to be [k]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</a:rPr>
              <a:t>But [ʔ] also possible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</a:rPr>
              <a:t>The grammar guides the misperception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</a:rPr>
              <a:t>The lexical inventory [p k ʔ] </a:t>
            </a:r>
            <a:r>
              <a:rPr lang="en-US" i="1" dirty="0" smtClean="0">
                <a:latin typeface="Arial Unicode MS"/>
                <a:ea typeface="Arial Unicode MS"/>
                <a:cs typeface="Arial Unicode MS"/>
              </a:rPr>
              <a:t>can 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be generated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</a:rPr>
              <a:t>The epenthetic output [k] </a:t>
            </a:r>
            <a:r>
              <a:rPr lang="en-US" i="1" dirty="0" smtClean="0">
                <a:latin typeface="Arial Unicode MS"/>
                <a:ea typeface="Arial Unicode MS"/>
                <a:cs typeface="Arial Unicode MS"/>
              </a:rPr>
              <a:t>cannot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 be generated, so the learner selects 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[ʔ] 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as the misperceived output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</a:rPr>
              <a:t>The learner's task is to create an I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O system with lexical [p k ʔ] and epenthetic [ʔ]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process</a:t>
            </a:r>
            <a:endParaRPr lang="en-US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</p:nvPr>
        </p:nvGraphicFramePr>
        <p:xfrm>
          <a:off x="685800" y="1600200"/>
          <a:ext cx="8686800" cy="5257803"/>
        </p:xfrm>
        <a:graphic>
          <a:graphicData uri="http://schemas.openxmlformats.org/drawingml/2006/table">
            <a:tbl>
              <a:tblPr/>
              <a:tblGrid>
                <a:gridCol w="2411039"/>
                <a:gridCol w="1732259"/>
                <a:gridCol w="1129990"/>
                <a:gridCol w="1530195"/>
                <a:gridCol w="1883317"/>
              </a:tblGrid>
              <a:tr h="7511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Source </a:t>
                      </a:r>
                      <a:r>
                        <a:rPr lang="en-US" sz="2400" dirty="0" err="1">
                          <a:latin typeface="Times New Roman"/>
                          <a:ea typeface="Calibri"/>
                        </a:rPr>
                        <a:t>PhInput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/t/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k/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 dirty="0">
                          <a:latin typeface="Times New Roman"/>
                          <a:ea typeface="Calibri"/>
                          <a:sym typeface="Symbol"/>
                        </a:rPr>
                        <a:t></a:t>
                      </a:r>
                      <a:r>
                        <a:rPr lang="en-US" sz="2400" dirty="0">
                          <a:latin typeface="Times New Roman"/>
                          <a:ea typeface="Calibri"/>
                        </a:rPr>
                        <a:t>/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11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Source PhOutput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[t]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[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ʔ]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11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Learner’s perception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[k]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[</a:t>
                      </a:r>
                      <a:r>
                        <a:rPr lang="en-US" sz="2400" dirty="0">
                          <a:latin typeface="Doulos SIL"/>
                          <a:ea typeface="MS Mincho"/>
                          <a:cs typeface="MS Mincho"/>
                        </a:rPr>
                        <a:t>ʔ]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11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Learner’s PhOutput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[k]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[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ʔ]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11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Learner’s PhInput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/t/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/k/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>
                          <a:latin typeface="Doulos SIL"/>
                          <a:ea typeface="MS Mincho"/>
                          <a:cs typeface="MS Mincho"/>
                        </a:rPr>
                        <a:t>ʔ</a:t>
                      </a:r>
                      <a:r>
                        <a:rPr lang="en-US" sz="2400">
                          <a:latin typeface="Times New Roman"/>
                          <a:ea typeface="MS Mincho"/>
                          <a:cs typeface="MS Mincho"/>
                        </a:rPr>
                        <a:t>/</a:t>
                      </a:r>
                      <a:endParaRPr lang="en-US" sz="2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</a:rPr>
                        <a:t>/</a:t>
                      </a:r>
                      <a:r>
                        <a:rPr lang="en-US" sz="2400" dirty="0">
                          <a:latin typeface="Times New Roman"/>
                          <a:ea typeface="Calibri"/>
                          <a:sym typeface="Symbol"/>
                        </a:rPr>
                        <a:t></a:t>
                      </a:r>
                      <a:r>
                        <a:rPr lang="en-US" sz="2400" dirty="0">
                          <a:latin typeface="Times New Roman"/>
                          <a:ea typeface="Calibri"/>
                        </a:rPr>
                        <a:t>/</a:t>
                      </a:r>
                      <a:endParaRPr lang="en-US" sz="2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49165" name="Group 13"/>
          <p:cNvGrpSpPr>
            <a:grpSpLocks/>
          </p:cNvGrpSpPr>
          <p:nvPr/>
        </p:nvGrpSpPr>
        <p:grpSpPr bwMode="auto">
          <a:xfrm>
            <a:off x="3200400" y="2057400"/>
            <a:ext cx="4495800" cy="4038600"/>
            <a:chOff x="3480" y="2573"/>
            <a:chExt cx="2293" cy="3059"/>
          </a:xfrm>
        </p:grpSpPr>
        <p:sp>
          <p:nvSpPr>
            <p:cNvPr id="49177" name="AutoShape 25"/>
            <p:cNvSpPr>
              <a:spLocks noChangeShapeType="1"/>
            </p:cNvSpPr>
            <p:nvPr/>
          </p:nvSpPr>
          <p:spPr bwMode="auto">
            <a:xfrm>
              <a:off x="3480" y="2573"/>
              <a:ext cx="15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6" name="AutoShape 24"/>
            <p:cNvSpPr>
              <a:spLocks noChangeShapeType="1"/>
            </p:cNvSpPr>
            <p:nvPr/>
          </p:nvSpPr>
          <p:spPr bwMode="auto">
            <a:xfrm>
              <a:off x="4356" y="2573"/>
              <a:ext cx="15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5" name="AutoShape 23"/>
            <p:cNvSpPr>
              <a:spLocks noChangeShapeType="1"/>
            </p:cNvSpPr>
            <p:nvPr/>
          </p:nvSpPr>
          <p:spPr bwMode="auto">
            <a:xfrm flipH="1">
              <a:off x="4401" y="2648"/>
              <a:ext cx="540" cy="4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4" name="AutoShape 22"/>
            <p:cNvSpPr>
              <a:spLocks noChangeShapeType="1"/>
            </p:cNvSpPr>
            <p:nvPr/>
          </p:nvSpPr>
          <p:spPr bwMode="auto">
            <a:xfrm>
              <a:off x="3495" y="3528"/>
              <a:ext cx="15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3" name="AutoShape 21"/>
            <p:cNvSpPr>
              <a:spLocks noChangeShapeType="1"/>
            </p:cNvSpPr>
            <p:nvPr/>
          </p:nvSpPr>
          <p:spPr bwMode="auto">
            <a:xfrm>
              <a:off x="4371" y="3528"/>
              <a:ext cx="15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2" name="AutoShape 20"/>
            <p:cNvSpPr>
              <a:spLocks noChangeShapeType="1"/>
            </p:cNvSpPr>
            <p:nvPr/>
          </p:nvSpPr>
          <p:spPr bwMode="auto">
            <a:xfrm>
              <a:off x="3510" y="4303"/>
              <a:ext cx="15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1" name="AutoShape 19"/>
            <p:cNvSpPr>
              <a:spLocks noChangeShapeType="1"/>
            </p:cNvSpPr>
            <p:nvPr/>
          </p:nvSpPr>
          <p:spPr bwMode="auto">
            <a:xfrm>
              <a:off x="4386" y="4303"/>
              <a:ext cx="15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0" name="AutoShape 18"/>
            <p:cNvSpPr>
              <a:spLocks noChangeShapeType="1"/>
            </p:cNvSpPr>
            <p:nvPr/>
          </p:nvSpPr>
          <p:spPr bwMode="auto">
            <a:xfrm flipH="1" flipV="1">
              <a:off x="3525" y="5092"/>
              <a:ext cx="840" cy="5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69" name="AutoShape 17"/>
            <p:cNvSpPr>
              <a:spLocks noChangeShapeType="1"/>
            </p:cNvSpPr>
            <p:nvPr/>
          </p:nvSpPr>
          <p:spPr bwMode="auto">
            <a:xfrm flipH="1" flipV="1">
              <a:off x="4371" y="5182"/>
              <a:ext cx="675" cy="4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68" name="AutoShape 16"/>
            <p:cNvSpPr>
              <a:spLocks noChangeShapeType="1"/>
            </p:cNvSpPr>
            <p:nvPr/>
          </p:nvSpPr>
          <p:spPr bwMode="auto">
            <a:xfrm flipV="1">
              <a:off x="3525" y="5182"/>
              <a:ext cx="810" cy="4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67" name="AutoShape 15"/>
            <p:cNvSpPr>
              <a:spLocks noChangeShapeType="1"/>
            </p:cNvSpPr>
            <p:nvPr/>
          </p:nvSpPr>
          <p:spPr bwMode="auto">
            <a:xfrm flipH="1">
              <a:off x="3525" y="2573"/>
              <a:ext cx="2248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66" name="AutoShape 14"/>
            <p:cNvSpPr>
              <a:spLocks noChangeShapeType="1"/>
            </p:cNvSpPr>
            <p:nvPr/>
          </p:nvSpPr>
          <p:spPr bwMode="auto">
            <a:xfrm flipH="1" flipV="1">
              <a:off x="4499" y="5182"/>
              <a:ext cx="1274" cy="4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Limitations on the PM's I</a:t>
            </a:r>
            <a:r>
              <a:rPr lang="en-US" dirty="0" smtClean="0">
                <a:sym typeface="Symbol"/>
              </a:rPr>
              <a:t>O mappings helped guide a learner's misperception</a:t>
            </a:r>
          </a:p>
          <a:p>
            <a:pPr lvl="1"/>
            <a:r>
              <a:rPr lang="en-US" dirty="0" smtClean="0">
                <a:sym typeface="Symbol"/>
              </a:rPr>
              <a:t>In a sense, the grammar </a:t>
            </a:r>
            <a:r>
              <a:rPr lang="en-US" i="1" dirty="0" smtClean="0">
                <a:sym typeface="Symbol"/>
              </a:rPr>
              <a:t>motivated</a:t>
            </a:r>
            <a:r>
              <a:rPr lang="en-US" dirty="0" smtClean="0">
                <a:sym typeface="Symbol"/>
              </a:rPr>
              <a:t> the change from epenthetic /t/[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ʔ]</a:t>
            </a:r>
          </a:p>
          <a:p>
            <a:pPr lvl="1"/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But this is an indirect sense of 'motivated': the misperception was </a:t>
            </a:r>
            <a:r>
              <a:rPr lang="en-US" i="1" dirty="0" smtClean="0">
                <a:latin typeface="Arial Unicode MS"/>
                <a:ea typeface="Arial Unicode MS"/>
                <a:cs typeface="Arial Unicode MS"/>
                <a:sym typeface="Symbol"/>
              </a:rPr>
              <a:t>possible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; the grammar helped push the misperception in a particular direction</a:t>
            </a:r>
          </a:p>
          <a:p>
            <a:endParaRPr lang="en-US" i="1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i="1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Voiced stops and sound changes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600200"/>
          <a:ext cx="8229600" cy="4610100"/>
        </p:xfrm>
        <a:graphic>
          <a:graphicData uri="http://schemas.openxmlformats.org/drawingml/2006/table">
            <a:tbl>
              <a:tblPr/>
              <a:tblGrid>
                <a:gridCol w="656637"/>
                <a:gridCol w="431800"/>
                <a:gridCol w="425215"/>
                <a:gridCol w="420511"/>
                <a:gridCol w="6295437"/>
              </a:tblGrid>
              <a:tr h="5715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SILDoulosIPA"/>
                          <a:ea typeface="Calibri"/>
                        </a:rPr>
                        <a:t>g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SILDoulosIPA"/>
                          <a:ea typeface="Calibri"/>
                        </a:rPr>
                        <a:t>b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d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Nhanda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(Blevins 2001), Catalan (Wheeler 2005)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g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b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Tigak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(Beaumont 1979)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g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d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Wapishana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(Tracy 1972), </a:t>
                      </a: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Ayutla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Mixtec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</a:t>
                      </a: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Pankratz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and Pike 1967)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b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d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Times New Roman"/>
                          <a:ea typeface="Calibri"/>
                        </a:rPr>
                        <a:t>Sioux Valley (Santee) (Shaw 1980: 17), Xavanté Macro-Je (Rodrigues 1999a)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SILDoulosIPA"/>
                          <a:ea typeface="Calibri"/>
                        </a:rPr>
                        <a:t>g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Makurap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</a:t>
                      </a: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Rodrigues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1999b:112ff)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</a:rPr>
                        <a:t>b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Koasati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(Kimball 1991)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latin typeface="Times New Roman"/>
                          <a:ea typeface="Calibri"/>
                        </a:rPr>
                        <a:t>d</a:t>
                      </a:r>
                      <a:endParaRPr lang="en-US" sz="20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Diyari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(Austin 1981), </a:t>
                      </a: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Nambiquara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(</a:t>
                      </a:r>
                      <a:r>
                        <a:rPr lang="en-GB" sz="2000" dirty="0" err="1">
                          <a:latin typeface="Times New Roman"/>
                          <a:ea typeface="Calibri"/>
                        </a:rPr>
                        <a:t>Kroeker</a:t>
                      </a:r>
                      <a:r>
                        <a:rPr lang="en-GB" sz="2000" dirty="0">
                          <a:latin typeface="Times New Roman"/>
                          <a:ea typeface="Calibri"/>
                        </a:rPr>
                        <a:t> 1972)</a:t>
                      </a:r>
                      <a:endParaRPr lang="en-US" sz="20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mappings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Lenition: /g</a:t>
            </a:r>
            <a:r>
              <a:rPr lang="en-GB" sz="2400" dirty="0" smtClean="0"/>
              <a:t>/ </a:t>
            </a:r>
            <a:r>
              <a:rPr lang="en-GB" sz="2400" dirty="0" smtClean="0">
                <a:sym typeface="Symbol"/>
              </a:rPr>
              <a:t></a:t>
            </a:r>
            <a:r>
              <a:rPr lang="en-GB" sz="2400" dirty="0" smtClean="0"/>
              <a:t> [</a:t>
            </a:r>
            <a:r>
              <a:rPr lang="en-GB" sz="2400" dirty="0" err="1" smtClean="0">
                <a:latin typeface="Doulos SIL" pitchFamily="2" charset="0"/>
              </a:rPr>
              <a:t>ɣ,w</a:t>
            </a:r>
            <a:r>
              <a:rPr lang="en-GB" sz="2400" dirty="0" smtClean="0"/>
              <a:t>], /b/</a:t>
            </a:r>
            <a:r>
              <a:rPr lang="en-GB" sz="2400" dirty="0" smtClean="0">
                <a:sym typeface="Symbol"/>
              </a:rPr>
              <a:t></a:t>
            </a:r>
            <a:r>
              <a:rPr lang="en-GB" sz="2400" dirty="0" smtClean="0"/>
              <a:t>[</a:t>
            </a:r>
            <a:r>
              <a:rPr lang="en-GB" sz="2400" dirty="0" err="1" smtClean="0"/>
              <a:t>β,w</a:t>
            </a:r>
            <a:r>
              <a:rPr lang="en-GB" sz="2400" dirty="0" smtClean="0"/>
              <a:t>], /d/</a:t>
            </a:r>
            <a:r>
              <a:rPr lang="en-GB" sz="2400" dirty="0" smtClean="0">
                <a:sym typeface="Symbol"/>
              </a:rPr>
              <a:t></a:t>
            </a:r>
            <a:r>
              <a:rPr lang="en-GB" sz="2400" dirty="0" smtClean="0"/>
              <a:t>[</a:t>
            </a:r>
            <a:r>
              <a:rPr lang="en-GB" sz="2400" dirty="0" err="1" smtClean="0">
                <a:latin typeface="Doulos SIL" pitchFamily="2" charset="0"/>
              </a:rPr>
              <a:t>ɾ,l</a:t>
            </a:r>
            <a:r>
              <a:rPr lang="en-GB" sz="2400" dirty="0" smtClean="0"/>
              <a:t>]</a:t>
            </a:r>
          </a:p>
          <a:p>
            <a:endParaRPr lang="en-GB" sz="2400" dirty="0" smtClean="0"/>
          </a:p>
          <a:p>
            <a:r>
              <a:rPr lang="en-GB" sz="2400" dirty="0" smtClean="0"/>
              <a:t>What about selective devoicing?</a:t>
            </a:r>
          </a:p>
          <a:p>
            <a:pPr lvl="1"/>
            <a:r>
              <a:rPr lang="en-GB" dirty="0" smtClean="0"/>
              <a:t>/+voice/ 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 </a:t>
            </a:r>
            <a:r>
              <a:rPr lang="en-GB" dirty="0" smtClean="0"/>
              <a:t>[-voice]</a:t>
            </a:r>
          </a:p>
          <a:p>
            <a:pPr lvl="1"/>
            <a:r>
              <a:rPr lang="en-GB" dirty="0" smtClean="0"/>
              <a:t>But </a:t>
            </a:r>
            <a:r>
              <a:rPr lang="en-GB" i="1" dirty="0" smtClean="0"/>
              <a:t>individual </a:t>
            </a:r>
            <a:r>
              <a:rPr lang="en-GB" dirty="0" smtClean="0"/>
              <a:t>/g/</a:t>
            </a:r>
            <a:r>
              <a:rPr lang="en-GB" dirty="0" smtClean="0">
                <a:sym typeface="Symbol"/>
              </a:rPr>
              <a:t> </a:t>
            </a:r>
            <a:r>
              <a:rPr lang="en-GB" dirty="0" smtClean="0"/>
              <a:t> </a:t>
            </a:r>
            <a:r>
              <a:rPr lang="en-GB" dirty="0" smtClean="0"/>
              <a:t>[k], /b/</a:t>
            </a:r>
            <a:r>
              <a:rPr lang="en-GB" dirty="0" smtClean="0">
                <a:sym typeface="Symbol"/>
              </a:rPr>
              <a:t> </a:t>
            </a:r>
            <a:r>
              <a:rPr lang="en-GB" dirty="0" smtClean="0"/>
              <a:t> </a:t>
            </a:r>
            <a:r>
              <a:rPr lang="en-GB" dirty="0" smtClean="0"/>
              <a:t>[p], /d/</a:t>
            </a:r>
            <a:r>
              <a:rPr lang="en-GB" dirty="0" smtClean="0">
                <a:sym typeface="Symbol"/>
              </a:rPr>
              <a:t> </a:t>
            </a:r>
            <a:r>
              <a:rPr lang="en-GB" dirty="0" smtClean="0"/>
              <a:t> </a:t>
            </a:r>
            <a:r>
              <a:rPr lang="en-GB" dirty="0" smtClean="0"/>
              <a:t>[t] are </a:t>
            </a:r>
            <a:r>
              <a:rPr lang="en-GB" u="sng" dirty="0" smtClean="0"/>
              <a:t>not</a:t>
            </a:r>
            <a:r>
              <a:rPr lang="en-GB" dirty="0" smtClean="0"/>
              <a:t> possible</a:t>
            </a:r>
          </a:p>
          <a:p>
            <a:pPr lvl="1"/>
            <a:r>
              <a:rPr lang="en-GB" dirty="0" smtClean="0"/>
              <a:t>No 'selective' devoicing</a:t>
            </a:r>
          </a:p>
          <a:p>
            <a:endParaRPr lang="en-GB" dirty="0" smtClean="0"/>
          </a:p>
          <a:p>
            <a:r>
              <a:rPr lang="en-GB" dirty="0" smtClean="0"/>
              <a:t>So, an output system like [b d] must have come about by </a:t>
            </a:r>
            <a:r>
              <a:rPr lang="en-GB" sz="2000" dirty="0" smtClean="0"/>
              <a:t>/g/ </a:t>
            </a:r>
            <a:r>
              <a:rPr lang="en-GB" sz="2000" dirty="0" smtClean="0">
                <a:sym typeface="Symbol"/>
              </a:rPr>
              <a:t></a:t>
            </a:r>
            <a:r>
              <a:rPr lang="en-GB" sz="2000" dirty="0" smtClean="0"/>
              <a:t> [</a:t>
            </a:r>
            <a:r>
              <a:rPr lang="en-GB" sz="2000" dirty="0" smtClean="0">
                <a:latin typeface="Doulos SIL" pitchFamily="2" charset="0"/>
              </a:rPr>
              <a:t>ɣ/w</a:t>
            </a:r>
            <a:r>
              <a:rPr lang="en-GB" sz="2000" dirty="0" smtClean="0"/>
              <a:t>], </a:t>
            </a:r>
            <a:r>
              <a:rPr lang="en-GB" sz="2000" i="1" dirty="0" smtClean="0"/>
              <a:t>not</a:t>
            </a:r>
            <a:r>
              <a:rPr lang="en-GB" sz="2000" dirty="0" smtClean="0"/>
              <a:t> /g/ </a:t>
            </a:r>
            <a:r>
              <a:rPr lang="en-GB" sz="2000" dirty="0" smtClean="0">
                <a:sym typeface="Symbol"/>
              </a:rPr>
              <a:t></a:t>
            </a:r>
            <a:r>
              <a:rPr lang="en-GB" sz="2000" dirty="0" smtClean="0"/>
              <a:t> [k]</a:t>
            </a:r>
          </a:p>
          <a:p>
            <a:endParaRPr lang="en-GB" sz="2000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Counter-examples?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Blevins (2006): Tonkawa, Frisian c. 1900, </a:t>
            </a:r>
            <a:r>
              <a:rPr lang="en-US" dirty="0" err="1" smtClean="0"/>
              <a:t>Haisla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Tonkawa: no voiced stops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b, g, </a:t>
            </a:r>
            <a:r>
              <a:rPr lang="en-US" i="1" dirty="0" err="1" smtClean="0"/>
              <a:t>gw</a:t>
            </a:r>
            <a:r>
              <a:rPr lang="en-US" i="1" dirty="0" smtClean="0"/>
              <a:t> </a:t>
            </a:r>
            <a:r>
              <a:rPr lang="en-US" dirty="0" smtClean="0"/>
              <a:t>in </a:t>
            </a:r>
            <a:r>
              <a:rPr lang="en-US" dirty="0" err="1" smtClean="0"/>
              <a:t>Hoijer</a:t>
            </a:r>
            <a:r>
              <a:rPr lang="en-US" dirty="0" smtClean="0"/>
              <a:t> (1993) stood for voiceless stops (corrected in </a:t>
            </a:r>
            <a:r>
              <a:rPr lang="en-US" dirty="0" err="1" smtClean="0"/>
              <a:t>Hoijer</a:t>
            </a:r>
            <a:r>
              <a:rPr lang="en-US" dirty="0" smtClean="0"/>
              <a:t> 1946, </a:t>
            </a:r>
            <a:r>
              <a:rPr lang="en-US" dirty="0" err="1" smtClean="0"/>
              <a:t>Mithun</a:t>
            </a:r>
            <a:r>
              <a:rPr lang="en-US" dirty="0" smtClean="0"/>
              <a:t> 1999)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Frisian c.1900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Frisian c.1900</a:t>
            </a:r>
          </a:p>
          <a:p>
            <a:pPr lvl="1"/>
            <a:r>
              <a:rPr lang="en-US" dirty="0" smtClean="0"/>
              <a:t>No words end in [g]</a:t>
            </a:r>
          </a:p>
          <a:p>
            <a:pPr lvl="1"/>
            <a:r>
              <a:rPr lang="en-US" dirty="0" smtClean="0"/>
              <a:t>/b/ and /d/ are partially or entirely devoiced word-finally</a:t>
            </a:r>
          </a:p>
          <a:p>
            <a:pPr lvl="1"/>
            <a:r>
              <a:rPr lang="en-US" dirty="0" smtClean="0"/>
              <a:t>But: No evidence that /g/</a:t>
            </a:r>
            <a:r>
              <a:rPr lang="en-GB" dirty="0" smtClean="0"/>
              <a:t> 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 </a:t>
            </a:r>
            <a:r>
              <a:rPr lang="en-US" dirty="0" smtClean="0"/>
              <a:t>[k] – no alternations</a:t>
            </a:r>
          </a:p>
          <a:p>
            <a:endParaRPr lang="en-US" dirty="0" smtClean="0"/>
          </a:p>
          <a:p>
            <a:r>
              <a:rPr lang="en-US" dirty="0" smtClean="0"/>
              <a:t>Modern </a:t>
            </a:r>
            <a:r>
              <a:rPr lang="en-US" dirty="0" smtClean="0"/>
              <a:t>Frisian: /g/ </a:t>
            </a:r>
            <a:r>
              <a:rPr lang="en-US" dirty="0" err="1" smtClean="0"/>
              <a:t>spirantizes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3733800"/>
          <a:ext cx="60960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609600"/>
                <a:gridCol w="18288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Spirantize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Devoice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/b/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ym typeface="Symbol"/>
                        </a:rPr>
                        <a:t>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/d/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ym typeface="Symbol"/>
                        </a:rPr>
                        <a:t>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/g/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ym typeface="Symbol"/>
                        </a:rPr>
                        <a:t>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kern="1200" dirty="0" smtClean="0">
                          <a:solidFill>
                            <a:schemeClr val="dk1"/>
                          </a:solidFill>
                          <a:latin typeface="Doulos SIL"/>
                          <a:ea typeface="+mn-ea"/>
                          <a:cs typeface="+mn-cs"/>
                        </a:rPr>
                        <a:t>ɣ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ym typeface="Symbol"/>
                        </a:rPr>
                        <a:t>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Kitlope</a:t>
            </a:r>
            <a:r>
              <a:rPr lang="en-US" dirty="0" smtClean="0"/>
              <a:t> </a:t>
            </a:r>
            <a:r>
              <a:rPr lang="en-US" dirty="0" err="1" smtClean="0"/>
              <a:t>Haisla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stops /</a:t>
            </a:r>
            <a:r>
              <a:rPr lang="en-US" dirty="0" err="1" smtClean="0"/>
              <a:t>d</a:t>
            </a:r>
            <a:r>
              <a:rPr lang="en-US" dirty="0" err="1" smtClean="0">
                <a:sym typeface="SILDoulos IPA93"/>
              </a:rPr>
              <a:t></a:t>
            </a:r>
            <a:r>
              <a:rPr lang="en-US" dirty="0" err="1" smtClean="0"/>
              <a:t>z</a:t>
            </a:r>
            <a:r>
              <a:rPr lang="en-US" dirty="0" smtClean="0"/>
              <a:t> </a:t>
            </a:r>
            <a:r>
              <a:rPr lang="en-US" dirty="0" err="1" smtClean="0"/>
              <a:t>d</a:t>
            </a:r>
            <a:r>
              <a:rPr lang="en-US" dirty="0" err="1" smtClean="0">
                <a:sym typeface="SILDoulos IPA93"/>
              </a:rPr>
              <a:t></a:t>
            </a:r>
            <a:r>
              <a:rPr lang="en-US" dirty="0" err="1" smtClean="0"/>
              <a:t>l</a:t>
            </a:r>
            <a:r>
              <a:rPr lang="en-US" dirty="0" smtClean="0"/>
              <a:t> </a:t>
            </a:r>
            <a:r>
              <a:rPr lang="en-US" dirty="0" err="1" smtClean="0"/>
              <a:t>g</a:t>
            </a:r>
            <a:r>
              <a:rPr lang="en-US" baseline="30000" dirty="0" err="1" smtClean="0"/>
              <a:t>j</a:t>
            </a:r>
            <a:r>
              <a:rPr lang="en-US" dirty="0" smtClean="0"/>
              <a:t> </a:t>
            </a:r>
            <a:r>
              <a:rPr lang="en-US" dirty="0" smtClean="0">
                <a:sym typeface="SILDoulos IPA93"/>
              </a:rPr>
              <a:t></a:t>
            </a:r>
            <a:r>
              <a:rPr lang="en-US" dirty="0" smtClean="0"/>
              <a:t>/ “usually” devoice finally </a:t>
            </a:r>
            <a:endParaRPr lang="en-US" dirty="0" smtClean="0"/>
          </a:p>
          <a:p>
            <a:pPr lvl="1"/>
            <a:r>
              <a:rPr lang="en-US" dirty="0" smtClean="0"/>
              <a:t>there </a:t>
            </a:r>
            <a:r>
              <a:rPr lang="en-US" dirty="0" smtClean="0"/>
              <a:t>are no alternations showing /b </a:t>
            </a:r>
            <a:r>
              <a:rPr lang="en-US" dirty="0" err="1" smtClean="0"/>
              <a:t>g</a:t>
            </a:r>
            <a:r>
              <a:rPr lang="en-US" baseline="30000" dirty="0" err="1" smtClean="0"/>
              <a:t>w</a:t>
            </a:r>
            <a:r>
              <a:rPr lang="en-US" dirty="0" smtClean="0"/>
              <a:t> </a:t>
            </a:r>
            <a:r>
              <a:rPr lang="en-US" dirty="0" smtClean="0">
                <a:sym typeface="SILDoulos IPA93"/>
              </a:rPr>
              <a:t></a:t>
            </a:r>
            <a:r>
              <a:rPr lang="en-US" baseline="30000" dirty="0" smtClean="0"/>
              <a:t>w</a:t>
            </a:r>
            <a:r>
              <a:rPr lang="en-US" dirty="0" smtClean="0"/>
              <a:t>/</a:t>
            </a:r>
          </a:p>
          <a:p>
            <a:pPr lvl="1"/>
            <a:r>
              <a:rPr lang="en-US" dirty="0" smtClean="0"/>
              <a:t>there </a:t>
            </a:r>
            <a:r>
              <a:rPr lang="en-US" dirty="0" smtClean="0"/>
              <a:t>are “not many” examples.  </a:t>
            </a:r>
          </a:p>
          <a:p>
            <a:endParaRPr lang="en-US" dirty="0" smtClean="0"/>
          </a:p>
          <a:p>
            <a:r>
              <a:rPr lang="en-US" dirty="0" smtClean="0"/>
              <a:t>/d</a:t>
            </a:r>
            <a:r>
              <a:rPr lang="en-US" dirty="0" smtClean="0"/>
              <a:t>/ exhibits “free variation between variants with and without voicing”, and “occurs very frequently”.  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fact that final /d/ devoices </a:t>
            </a:r>
            <a:r>
              <a:rPr lang="en-US" i="1" dirty="0" smtClean="0"/>
              <a:t>more often</a:t>
            </a:r>
            <a:r>
              <a:rPr lang="en-US" dirty="0" smtClean="0"/>
              <a:t> than other voiced stops does not mean that there must be a ranking in which /d/ devoices finally while underlying voiced dorsals do </a:t>
            </a:r>
            <a:r>
              <a:rPr lang="en-US" dirty="0" smtClean="0"/>
              <a:t>not</a:t>
            </a:r>
          </a:p>
          <a:p>
            <a:endParaRPr lang="en-US" dirty="0" smtClean="0"/>
          </a:p>
          <a:p>
            <a:r>
              <a:rPr lang="en-US" dirty="0" smtClean="0"/>
              <a:t>Not </a:t>
            </a:r>
            <a:r>
              <a:rPr lang="en-US" dirty="0" smtClean="0"/>
              <a:t>possible to conclude much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Dakota (Shaw 1980)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Ouput</a:t>
            </a:r>
            <a:r>
              <a:rPr lang="en-US" dirty="0" smtClean="0"/>
              <a:t> coda inventory of [g] </a:t>
            </a:r>
            <a:r>
              <a:rPr lang="en-US" i="1" dirty="0" smtClean="0"/>
              <a:t>alone</a:t>
            </a:r>
            <a:r>
              <a:rPr lang="en-US" dirty="0" smtClean="0"/>
              <a:t> – no [d] or [b]</a:t>
            </a:r>
          </a:p>
          <a:p>
            <a:endParaRPr lang="en-US" dirty="0" smtClean="0"/>
          </a:p>
          <a:p>
            <a:r>
              <a:rPr lang="en-US" dirty="0" smtClean="0"/>
              <a:t>/</a:t>
            </a:r>
            <a:r>
              <a:rPr lang="en-GB" dirty="0" err="1" smtClean="0">
                <a:latin typeface="Doulos SIL" pitchFamily="2" charset="0"/>
              </a:rPr>
              <a:t>wãjak</a:t>
            </a:r>
            <a:r>
              <a:rPr lang="en-GB" dirty="0" smtClean="0"/>
              <a:t>/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[</a:t>
            </a:r>
            <a:r>
              <a:rPr lang="en-GB" dirty="0" err="1" smtClean="0">
                <a:latin typeface="Doulos SIL" pitchFamily="2" charset="0"/>
              </a:rPr>
              <a:t>wãjag</a:t>
            </a:r>
            <a:r>
              <a:rPr lang="en-GB" dirty="0" smtClean="0"/>
              <a:t>] ‘to see’ 	cf. [</a:t>
            </a:r>
            <a:r>
              <a:rPr lang="en-GB" dirty="0" err="1" smtClean="0">
                <a:latin typeface="Doulos SIL" pitchFamily="2" charset="0"/>
              </a:rPr>
              <a:t>wãjak</a:t>
            </a:r>
            <a:r>
              <a:rPr lang="en-GB" dirty="0" smtClean="0">
                <a:latin typeface="Doulos SIL" pitchFamily="2" charset="0"/>
              </a:rPr>
              <a:t>-a</a:t>
            </a:r>
            <a:r>
              <a:rPr lang="en-GB" dirty="0" smtClean="0"/>
              <a:t>]</a:t>
            </a:r>
          </a:p>
          <a:p>
            <a:r>
              <a:rPr lang="en-GB" dirty="0" smtClean="0"/>
              <a:t>/</a:t>
            </a:r>
            <a:r>
              <a:rPr lang="en-GB" dirty="0" err="1" smtClean="0">
                <a:latin typeface="Doulos SIL" pitchFamily="2" charset="0"/>
              </a:rPr>
              <a:t>ʃ</a:t>
            </a:r>
            <a:r>
              <a:rPr lang="en-GB" dirty="0" err="1" smtClean="0">
                <a:latin typeface="Doulos SIL" pitchFamily="2" charset="0"/>
              </a:rPr>
              <a:t>ok</a:t>
            </a:r>
            <a:r>
              <a:rPr lang="en-GB" dirty="0" smtClean="0"/>
              <a:t>/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 [</a:t>
            </a:r>
            <a:r>
              <a:rPr lang="en-GB" dirty="0" err="1" smtClean="0">
                <a:latin typeface="Doulos SIL" pitchFamily="2" charset="0"/>
              </a:rPr>
              <a:t>ʃog</a:t>
            </a:r>
            <a:r>
              <a:rPr lang="en-GB" dirty="0" smtClean="0"/>
              <a:t>] ‘thick, solid’ 	cf. </a:t>
            </a:r>
            <a:r>
              <a:rPr lang="en-GB" dirty="0" smtClean="0"/>
              <a:t>[</a:t>
            </a:r>
            <a:r>
              <a:rPr lang="en-GB" dirty="0" err="1" smtClean="0">
                <a:latin typeface="Doulos SIL" pitchFamily="2" charset="0"/>
              </a:rPr>
              <a:t>ʃ</a:t>
            </a:r>
            <a:r>
              <a:rPr lang="en-GB" dirty="0" err="1" smtClean="0">
                <a:latin typeface="Doulos SIL" pitchFamily="2" charset="0"/>
              </a:rPr>
              <a:t>o.k</a:t>
            </a:r>
            <a:r>
              <a:rPr lang="en-GB" dirty="0" smtClean="0">
                <a:latin typeface="Doulos SIL" pitchFamily="2" charset="0"/>
              </a:rPr>
              <a:t>-a</a:t>
            </a:r>
            <a:r>
              <a:rPr lang="en-GB" dirty="0" smtClean="0"/>
              <a:t>]</a:t>
            </a:r>
            <a:endParaRPr lang="en-US" dirty="0" smtClean="0"/>
          </a:p>
          <a:p>
            <a:r>
              <a:rPr lang="en-GB" dirty="0" smtClean="0"/>
              <a:t>/</a:t>
            </a:r>
            <a:r>
              <a:rPr lang="en-GB" dirty="0" err="1" smtClean="0">
                <a:latin typeface="Doulos SIL" pitchFamily="2" charset="0"/>
              </a:rPr>
              <a:t>t</a:t>
            </a:r>
            <a:r>
              <a:rPr lang="en-GB" dirty="0" err="1" smtClean="0">
                <a:latin typeface="Doulos SIL" pitchFamily="2" charset="0"/>
                <a:sym typeface="SILDoulosIPA"/>
              </a:rPr>
              <a:t></a:t>
            </a:r>
            <a:r>
              <a:rPr lang="en-GB" dirty="0" err="1" smtClean="0">
                <a:latin typeface="Doulos SIL" pitchFamily="2" charset="0"/>
              </a:rPr>
              <a:t>ʃek</a:t>
            </a:r>
            <a:r>
              <a:rPr lang="en-GB" dirty="0" smtClean="0"/>
              <a:t>/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[</a:t>
            </a:r>
            <a:r>
              <a:rPr lang="en-GB" dirty="0" err="1" smtClean="0">
                <a:latin typeface="Doulos SIL" pitchFamily="2" charset="0"/>
              </a:rPr>
              <a:t>t</a:t>
            </a:r>
            <a:r>
              <a:rPr lang="en-GB" dirty="0" err="1" smtClean="0">
                <a:latin typeface="Doulos SIL" pitchFamily="2" charset="0"/>
                <a:sym typeface="SILDoulosIPA"/>
              </a:rPr>
              <a:t></a:t>
            </a:r>
            <a:r>
              <a:rPr lang="en-GB" dirty="0" err="1" smtClean="0">
                <a:latin typeface="Doulos SIL" pitchFamily="2" charset="0"/>
              </a:rPr>
              <a:t>ʃeg</a:t>
            </a:r>
            <a:r>
              <a:rPr lang="en-GB" dirty="0" smtClean="0"/>
              <a:t>] ‘to stagger’ 	cf. [</a:t>
            </a:r>
            <a:r>
              <a:rPr lang="en-GB" dirty="0" err="1" smtClean="0">
                <a:latin typeface="Doulos SIL" pitchFamily="2" charset="0"/>
              </a:rPr>
              <a:t>t</a:t>
            </a:r>
            <a:r>
              <a:rPr lang="en-GB" dirty="0" err="1" smtClean="0">
                <a:latin typeface="Doulos SIL" pitchFamily="2" charset="0"/>
                <a:sym typeface="SILDoulosIPA"/>
              </a:rPr>
              <a:t></a:t>
            </a:r>
            <a:r>
              <a:rPr lang="en-GB" dirty="0" err="1" smtClean="0">
                <a:latin typeface="Doulos SIL" pitchFamily="2" charset="0"/>
              </a:rPr>
              <a:t>ʃ</a:t>
            </a:r>
            <a:r>
              <a:rPr lang="en-GB" dirty="0" err="1" smtClean="0">
                <a:latin typeface="Doulos SIL" pitchFamily="2" charset="0"/>
              </a:rPr>
              <a:t>e.k</a:t>
            </a:r>
            <a:r>
              <a:rPr lang="en-GB" dirty="0" smtClean="0">
                <a:latin typeface="Doulos SIL" pitchFamily="2" charset="0"/>
              </a:rPr>
              <a:t>-a</a:t>
            </a:r>
            <a:r>
              <a:rPr lang="en-GB" dirty="0" smtClean="0"/>
              <a:t>]</a:t>
            </a:r>
            <a:endParaRPr lang="en-US" dirty="0" smtClean="0"/>
          </a:p>
          <a:p>
            <a:endParaRPr lang="en-GB" dirty="0" smtClean="0"/>
          </a:p>
          <a:p>
            <a:r>
              <a:rPr lang="en-GB" dirty="0" smtClean="0"/>
              <a:t>/</a:t>
            </a:r>
            <a:r>
              <a:rPr lang="en-GB" dirty="0" err="1" smtClean="0">
                <a:latin typeface="Doulos SIL" pitchFamily="2" charset="0"/>
              </a:rPr>
              <a:t>xap</a:t>
            </a:r>
            <a:r>
              <a:rPr lang="en-GB" dirty="0" smtClean="0"/>
              <a:t>/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[</a:t>
            </a:r>
            <a:r>
              <a:rPr lang="en-GB" dirty="0" err="1" smtClean="0">
                <a:latin typeface="Doulos SIL" pitchFamily="2" charset="0"/>
              </a:rPr>
              <a:t>xam</a:t>
            </a:r>
            <a:r>
              <a:rPr lang="en-GB" dirty="0" smtClean="0"/>
              <a:t>]  ‘to be stripped’	cf. [</a:t>
            </a:r>
            <a:r>
              <a:rPr lang="en-GB" dirty="0" err="1" smtClean="0">
                <a:latin typeface="Doulos SIL" pitchFamily="2" charset="0"/>
              </a:rPr>
              <a:t>xa.p</a:t>
            </a:r>
            <a:r>
              <a:rPr lang="en-GB" dirty="0" smtClean="0">
                <a:latin typeface="Doulos SIL" pitchFamily="2" charset="0"/>
              </a:rPr>
              <a:t>-a</a:t>
            </a:r>
            <a:r>
              <a:rPr lang="en-GB" dirty="0" smtClean="0"/>
              <a:t>]</a:t>
            </a:r>
            <a:endParaRPr lang="en-US" dirty="0" smtClean="0"/>
          </a:p>
          <a:p>
            <a:endParaRPr lang="en-GB" dirty="0" smtClean="0"/>
          </a:p>
          <a:p>
            <a:r>
              <a:rPr lang="en-GB" dirty="0" smtClean="0"/>
              <a:t>/</a:t>
            </a:r>
            <a:r>
              <a:rPr lang="en-GB" dirty="0" err="1" smtClean="0">
                <a:latin typeface="Doulos SIL" pitchFamily="2" charset="0"/>
              </a:rPr>
              <a:t>sdot-ja</a:t>
            </a:r>
            <a:r>
              <a:rPr lang="en-GB" dirty="0" smtClean="0"/>
              <a:t>/ 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 [</a:t>
            </a:r>
            <a:r>
              <a:rPr lang="en-GB" dirty="0" err="1" smtClean="0">
                <a:latin typeface="Doulos SIL" pitchFamily="2" charset="0"/>
              </a:rPr>
              <a:t>sdon.ja</a:t>
            </a:r>
            <a:r>
              <a:rPr lang="en-GB" dirty="0" smtClean="0"/>
              <a:t>] ‘to know’</a:t>
            </a:r>
            <a:endParaRPr lang="en-US" dirty="0" smtClean="0"/>
          </a:p>
          <a:p>
            <a:endParaRPr lang="en-GB" dirty="0" smtClean="0"/>
          </a:p>
          <a:p>
            <a:r>
              <a:rPr lang="en-GB" dirty="0" smtClean="0"/>
              <a:t>/</a:t>
            </a:r>
            <a:r>
              <a:rPr lang="en-GB" dirty="0" err="1" smtClean="0">
                <a:latin typeface="Doulos SIL" pitchFamily="2" charset="0"/>
              </a:rPr>
              <a:t>wa-nit</a:t>
            </a:r>
            <a:r>
              <a:rPr lang="en-GB" dirty="0" err="1" smtClean="0">
                <a:latin typeface="Doulos SIL" pitchFamily="2" charset="0"/>
                <a:sym typeface="SILDoulosIPA"/>
              </a:rPr>
              <a:t></a:t>
            </a:r>
            <a:r>
              <a:rPr lang="en-GB" dirty="0" err="1" smtClean="0">
                <a:latin typeface="Doulos SIL" pitchFamily="2" charset="0"/>
              </a:rPr>
              <a:t>ʃ</a:t>
            </a:r>
            <a:r>
              <a:rPr lang="en-GB" dirty="0" smtClean="0"/>
              <a:t>/</a:t>
            </a:r>
            <a:r>
              <a:rPr lang="en-GB" dirty="0" smtClean="0">
                <a:sym typeface="Symbol"/>
              </a:rPr>
              <a:t></a:t>
            </a:r>
            <a:r>
              <a:rPr lang="en-GB" dirty="0" smtClean="0"/>
              <a:t>[</a:t>
            </a:r>
            <a:r>
              <a:rPr lang="en-GB" dirty="0" smtClean="0">
                <a:latin typeface="Doulos SIL" pitchFamily="2" charset="0"/>
              </a:rPr>
              <a:t>wa.nin</a:t>
            </a:r>
            <a:r>
              <a:rPr lang="en-GB" dirty="0" smtClean="0"/>
              <a:t>] ‘be without, lack’ cf. [</a:t>
            </a:r>
            <a:r>
              <a:rPr lang="en-GB" dirty="0" err="1" smtClean="0">
                <a:latin typeface="Doulos SIL" pitchFamily="2" charset="0"/>
              </a:rPr>
              <a:t>wa</a:t>
            </a:r>
            <a:r>
              <a:rPr lang="en-GB" dirty="0" smtClean="0">
                <a:latin typeface="Doulos SIL" pitchFamily="2" charset="0"/>
              </a:rPr>
              <a:t>-</a:t>
            </a:r>
            <a:r>
              <a:rPr lang="en-GB" dirty="0" err="1" smtClean="0">
                <a:latin typeface="Doulos SIL" pitchFamily="2" charset="0"/>
              </a:rPr>
              <a:t>ni.t</a:t>
            </a:r>
            <a:r>
              <a:rPr lang="en-GB" dirty="0" err="1" smtClean="0">
                <a:latin typeface="Doulos SIL" pitchFamily="2" charset="0"/>
                <a:sym typeface="SILDoulosIPA"/>
              </a:rPr>
              <a:t></a:t>
            </a:r>
            <a:r>
              <a:rPr lang="en-GB" dirty="0" err="1" smtClean="0">
                <a:latin typeface="Doulos SIL" pitchFamily="2" charset="0"/>
              </a:rPr>
              <a:t>ʃ</a:t>
            </a:r>
            <a:r>
              <a:rPr lang="en-GB" dirty="0" smtClean="0">
                <a:latin typeface="Doulos SIL" pitchFamily="2" charset="0"/>
              </a:rPr>
              <a:t>-a</a:t>
            </a:r>
            <a:r>
              <a:rPr lang="en-GB" dirty="0" smtClean="0"/>
              <a:t>]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Starting point: phonological changes are primarily motivated by extra-PM factors (misperception, articulatory modifications, etc)</a:t>
            </a:r>
          </a:p>
          <a:p>
            <a:endParaRPr lang="en-US" dirty="0"/>
          </a:p>
          <a:p>
            <a:r>
              <a:rPr lang="en-US" dirty="0" smtClean="0"/>
              <a:t>The PM's influence on sound change is </a:t>
            </a:r>
            <a:r>
              <a:rPr lang="en-US" i="1" dirty="0" smtClean="0"/>
              <a:t>non-obvious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limited</a:t>
            </a:r>
            <a:r>
              <a:rPr lang="en-US" dirty="0" smtClean="0"/>
              <a:t>, but </a:t>
            </a:r>
            <a:r>
              <a:rPr lang="en-US" i="1" dirty="0" smtClean="0"/>
              <a:t>not nothing</a:t>
            </a:r>
          </a:p>
          <a:p>
            <a:pPr lvl="1"/>
            <a:r>
              <a:rPr lang="en-US" dirty="0" smtClean="0"/>
              <a:t>Indirectly motivates change</a:t>
            </a:r>
          </a:p>
          <a:p>
            <a:pPr lvl="1"/>
            <a:r>
              <a:rPr lang="en-US" dirty="0" smtClean="0"/>
              <a:t>Directly restricts change</a:t>
            </a:r>
          </a:p>
          <a:p>
            <a:pPr lvl="1"/>
            <a:r>
              <a:rPr lang="en-US" dirty="0" err="1" smtClean="0"/>
              <a:t>cf</a:t>
            </a:r>
            <a:r>
              <a:rPr lang="en-US" dirty="0" smtClean="0"/>
              <a:t> arguments that the PM's influence is obvious and extensive, or that the PM has no influence whatsoever</a:t>
            </a:r>
          </a:p>
          <a:p>
            <a:endParaRPr lang="en-US" dirty="0"/>
          </a:p>
          <a:p>
            <a:r>
              <a:rPr lang="en-US" dirty="0" smtClean="0"/>
              <a:t>Due to the PM's:</a:t>
            </a:r>
          </a:p>
          <a:p>
            <a:pPr lvl="1"/>
            <a:r>
              <a:rPr lang="en-US" dirty="0" smtClean="0"/>
              <a:t>highly restricted Input-&gt;Output mappings</a:t>
            </a:r>
          </a:p>
          <a:p>
            <a:pPr lvl="1"/>
            <a:r>
              <a:rPr lang="en-US" dirty="0" smtClean="0"/>
              <a:t>very unrestricted output states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PM like?</a:t>
            </a:r>
          </a:p>
          <a:p>
            <a:pPr lvl="1"/>
            <a:r>
              <a:rPr lang="en-US" dirty="0" smtClean="0"/>
              <a:t>Fairly restricted I</a:t>
            </a:r>
            <a:r>
              <a:rPr lang="en-US" dirty="0" smtClean="0">
                <a:latin typeface="Doulos SIL"/>
                <a:sym typeface="Symbol"/>
              </a:rPr>
              <a:t></a:t>
            </a:r>
            <a:r>
              <a:rPr lang="en-US" dirty="0" smtClean="0"/>
              <a:t>O mappings</a:t>
            </a:r>
          </a:p>
          <a:p>
            <a:pPr lvl="1"/>
            <a:r>
              <a:rPr lang="en-US" dirty="0" smtClean="0"/>
              <a:t>Almost unrestricted output states</a:t>
            </a:r>
          </a:p>
          <a:p>
            <a:endParaRPr lang="en-US" dirty="0" smtClean="0"/>
          </a:p>
          <a:p>
            <a:r>
              <a:rPr lang="en-US" dirty="0" smtClean="0"/>
              <a:t>Implications for sound change</a:t>
            </a:r>
          </a:p>
          <a:p>
            <a:pPr lvl="1"/>
            <a:r>
              <a:rPr lang="en-US" dirty="0" smtClean="0"/>
              <a:t>Almost all output states can be learned</a:t>
            </a:r>
          </a:p>
          <a:p>
            <a:pPr lvl="1"/>
            <a:r>
              <a:rPr lang="en-US" dirty="0" smtClean="0"/>
              <a:t>But each output state is restricted in how it is implemented in terms of I</a:t>
            </a:r>
            <a:r>
              <a:rPr lang="en-US" dirty="0" smtClean="0">
                <a:sym typeface="Symbol"/>
              </a:rPr>
              <a:t>O mapping</a:t>
            </a:r>
          </a:p>
          <a:p>
            <a:endParaRPr lang="en-US" dirty="0" smtClean="0">
              <a:sym typeface="Symbol"/>
            </a:endParaRPr>
          </a:p>
          <a:p>
            <a:pPr lvl="1"/>
            <a:endParaRPr lang="en-US" dirty="0" smtClean="0">
              <a:sym typeface="Symbol"/>
            </a:endParaRPr>
          </a:p>
          <a:p>
            <a:pPr lvl="1"/>
            <a:endParaRPr lang="en-US" dirty="0" smtClean="0"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Detection of the grammar's influence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Symbol"/>
              </a:rPr>
              <a:t>A </a:t>
            </a:r>
            <a:r>
              <a:rPr lang="en-US" dirty="0" smtClean="0">
                <a:sym typeface="Symbol"/>
              </a:rPr>
              <a:t>sound change </a:t>
            </a:r>
            <a:r>
              <a:rPr lang="en-US" dirty="0" smtClean="0">
                <a:sym typeface="Symbol"/>
              </a:rPr>
              <a:t>can result </a:t>
            </a:r>
            <a:r>
              <a:rPr lang="en-US" dirty="0" smtClean="0">
                <a:sym typeface="Symbol"/>
              </a:rPr>
              <a:t>in an output state that can only be brought about by a particular IO </a:t>
            </a:r>
            <a:r>
              <a:rPr lang="en-US" dirty="0" smtClean="0">
                <a:sym typeface="Symbol"/>
              </a:rPr>
              <a:t>mapping</a:t>
            </a:r>
          </a:p>
          <a:p>
            <a:pPr lvl="1"/>
            <a:r>
              <a:rPr lang="en-US" dirty="0" smtClean="0">
                <a:sym typeface="Symbol"/>
              </a:rPr>
              <a:t>But that mapping forces some other part of the phonology to change</a:t>
            </a:r>
            <a:endParaRPr lang="en-US" dirty="0" smtClean="0">
              <a:sym typeface="Symbol"/>
            </a:endParaRPr>
          </a:p>
          <a:p>
            <a:endParaRPr lang="en-US" dirty="0" smtClean="0">
              <a:sym typeface="Symbol"/>
            </a:endParaRPr>
          </a:p>
          <a:p>
            <a:r>
              <a:rPr lang="en-US" dirty="0" err="1" smtClean="0">
                <a:sym typeface="Symbol"/>
              </a:rPr>
              <a:t>Hawai'ian</a:t>
            </a:r>
            <a:r>
              <a:rPr lang="en-US" dirty="0" smtClean="0">
                <a:sym typeface="Symbol"/>
              </a:rPr>
              <a:t>: </a:t>
            </a:r>
            <a:r>
              <a:rPr lang="en-US" dirty="0" smtClean="0">
                <a:sym typeface="Symbol"/>
              </a:rPr>
              <a:t>misperception of [t] as [k] required epenthetic [k]</a:t>
            </a:r>
          </a:p>
          <a:p>
            <a:pPr lvl="1"/>
            <a:r>
              <a:rPr lang="en-US" dirty="0" smtClean="0">
                <a:sym typeface="Symbol"/>
              </a:rPr>
              <a:t>The inability to map //[k] 'indirectly motivated' the change of epenthetic [t] to 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]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Devoicing systems: the misperception of some voiced stop as a voiceless stop indirectly motivates across-the-board devoicing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the grammar's role obvious?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</a:p>
          <a:p>
            <a:endParaRPr lang="en-US" dirty="0" smtClean="0"/>
          </a:p>
          <a:p>
            <a:r>
              <a:rPr lang="en-US" dirty="0" smtClean="0"/>
              <a:t>The permissiveness of output states mean that looking at the typology of output states alone will rarely show any certainty</a:t>
            </a:r>
          </a:p>
          <a:p>
            <a:endParaRPr lang="en-US" dirty="0" smtClean="0"/>
          </a:p>
          <a:p>
            <a:r>
              <a:rPr lang="en-US" dirty="0" smtClean="0"/>
              <a:t>In contrast, the typology of I</a:t>
            </a:r>
            <a:r>
              <a:rPr lang="en-US" dirty="0" smtClean="0">
                <a:sym typeface="Symbol"/>
              </a:rPr>
              <a:t>O mappings should show significant asymmetries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/>
              <a:t>So, the PM plays a role in sound change, but a subtle one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Clark</a:t>
            </a:r>
            <a:r>
              <a:rPr lang="en-US" dirty="0" smtClean="0"/>
              <a:t>, Ross (2010). Polynesian Lexicon Project Online. </a:t>
            </a:r>
            <a:r>
              <a:rPr lang="en-US" u="sng" dirty="0" smtClean="0">
                <a:hlinkClick r:id="rId2"/>
              </a:rPr>
              <a:t>http://pollex.org.nz/</a:t>
            </a:r>
            <a:r>
              <a:rPr lang="en-US" dirty="0" smtClean="0"/>
              <a:t> [Retrieved 6 December 2011</a:t>
            </a:r>
            <a:r>
              <a:rPr lang="en-US" dirty="0" smtClean="0"/>
              <a:t>]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de </a:t>
            </a:r>
            <a:r>
              <a:rPr lang="en-US" dirty="0" err="1" smtClean="0"/>
              <a:t>Lacy's</a:t>
            </a:r>
            <a:r>
              <a:rPr lang="en-US" dirty="0" smtClean="0"/>
              <a:t> articles &amp; book: </a:t>
            </a:r>
            <a:r>
              <a:rPr lang="en-US" dirty="0" smtClean="0">
                <a:hlinkClick r:id="rId3"/>
              </a:rPr>
              <a:t>www.pauldelacy.net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- and sources for the devoicing cases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Restrictive Strength and Output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PMs map inputs to outputs</a:t>
            </a:r>
          </a:p>
          <a:p>
            <a:endParaRPr lang="en-US" dirty="0"/>
          </a:p>
          <a:p>
            <a:r>
              <a:rPr lang="en-US" dirty="0" smtClean="0"/>
              <a:t>Three places where we can talk about restrictions/ freedom: possible inputs, possible output states, and possible </a:t>
            </a:r>
            <a:r>
              <a:rPr lang="en-US" dirty="0" err="1" smtClean="0"/>
              <a:t>input</a:t>
            </a:r>
            <a:r>
              <a:rPr lang="en-US" dirty="0" err="1" smtClean="0">
                <a:sym typeface="Symbol"/>
              </a:rPr>
              <a:t></a:t>
            </a:r>
            <a:r>
              <a:rPr lang="en-US" dirty="0" err="1" smtClean="0"/>
              <a:t>output</a:t>
            </a:r>
            <a:r>
              <a:rPr lang="en-US" dirty="0" smtClean="0"/>
              <a:t> mappings</a:t>
            </a:r>
          </a:p>
          <a:p>
            <a:pPr lvl="1"/>
            <a:r>
              <a:rPr lang="en-US" dirty="0" smtClean="0"/>
              <a:t>No Generative Theory is committed a priori to any degree of strength at a particular level</a:t>
            </a:r>
          </a:p>
          <a:p>
            <a:endParaRPr lang="en-US" dirty="0"/>
          </a:p>
          <a:p>
            <a:r>
              <a:rPr lang="en-US" dirty="0" smtClean="0"/>
              <a:t>The 'restrictive strength' of inputs refers to the degree of limitations on input representations</a:t>
            </a:r>
          </a:p>
          <a:p>
            <a:pPr lvl="1"/>
            <a:r>
              <a:rPr lang="en-US" dirty="0" smtClean="0"/>
              <a:t>Some theories allow input representations to be the same as output representations = low strength</a:t>
            </a:r>
          </a:p>
          <a:p>
            <a:pPr lvl="1"/>
            <a:r>
              <a:rPr lang="en-US" dirty="0" smtClean="0"/>
              <a:t>Others put strong limits on input representations – no prosodic constituency, no non-contrastive features, etc. = high strength</a:t>
            </a:r>
          </a:p>
          <a:p>
            <a:pPr lvl="1"/>
            <a:r>
              <a:rPr lang="en-US" dirty="0" smtClean="0"/>
              <a:t>Inputs aren't the focus today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r>
              <a:rPr lang="en-US" dirty="0" smtClean="0">
                <a:sym typeface="Symbol"/>
              </a:rPr>
              <a:t>O Restrictive Strength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extent of freedom of I-&gt;O mappings?</a:t>
            </a:r>
          </a:p>
          <a:p>
            <a:endParaRPr lang="en-US" dirty="0"/>
          </a:p>
          <a:p>
            <a:r>
              <a:rPr lang="en-US" dirty="0" smtClean="0"/>
              <a:t>Unrestricted I</a:t>
            </a:r>
            <a:r>
              <a:rPr lang="en-US" dirty="0" smtClean="0">
                <a:sym typeface="Symbol"/>
              </a:rPr>
              <a:t>O mappings for stops</a:t>
            </a:r>
          </a:p>
          <a:p>
            <a:pPr lvl="1"/>
            <a:r>
              <a:rPr lang="en-US" dirty="0" smtClean="0">
                <a:sym typeface="Symbol"/>
              </a:rPr>
              <a:t>/k p t 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</a:t>
            </a:r>
            <a:r>
              <a:rPr lang="en-US" dirty="0" smtClean="0">
                <a:latin typeface="+mj-lt"/>
                <a:ea typeface="Arial Unicode MS"/>
                <a:cs typeface="Arial Unicode MS"/>
                <a:sym typeface="Symbol"/>
              </a:rPr>
              <a:t>/ can map to any other voiceless stop</a:t>
            </a:r>
          </a:p>
          <a:p>
            <a:endParaRPr lang="en-US" dirty="0">
              <a:latin typeface="+mj-lt"/>
              <a:ea typeface="Arial Unicode MS"/>
              <a:cs typeface="Arial Unicode MS"/>
              <a:sym typeface="Symbol"/>
            </a:endParaRPr>
          </a:p>
          <a:p>
            <a:r>
              <a:rPr lang="en-US" dirty="0" smtClean="0">
                <a:latin typeface="+mj-lt"/>
                <a:ea typeface="Arial Unicode MS"/>
                <a:cs typeface="Arial Unicode MS"/>
                <a:sym typeface="Symbol"/>
              </a:rPr>
              <a:t>Quite restricted </a:t>
            </a:r>
            <a:r>
              <a:rPr lang="en-US" dirty="0" smtClean="0"/>
              <a:t>I</a:t>
            </a:r>
            <a:r>
              <a:rPr lang="en-US" dirty="0" smtClean="0">
                <a:sym typeface="Symbol"/>
              </a:rPr>
              <a:t>O mappings for stops</a:t>
            </a:r>
          </a:p>
          <a:p>
            <a:pPr lvl="1"/>
            <a:r>
              <a:rPr lang="en-US" dirty="0" smtClean="0">
                <a:sym typeface="Symbol"/>
              </a:rPr>
              <a:t>/k p t 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Arial Unicode MS"/>
                <a:cs typeface="Arial Unicode MS"/>
                <a:sym typeface="Symbol"/>
              </a:rPr>
              <a:t>/ can map to themselves (identity), or to [</a:t>
            </a:r>
            <a:r>
              <a:rPr lang="en-US" dirty="0" smtClean="0">
                <a:latin typeface="Arial Unicode MS"/>
                <a:ea typeface="Arial Unicode MS"/>
                <a:cs typeface="Arial Unicode MS"/>
                <a:sym typeface="Symbol"/>
              </a:rPr>
              <a:t>ʔ]</a:t>
            </a:r>
          </a:p>
          <a:p>
            <a:endParaRPr lang="en-US" dirty="0" smtClean="0">
              <a:latin typeface="Arial Unicode MS"/>
              <a:ea typeface="Arial Unicode MS"/>
              <a:cs typeface="Arial Unicode MS"/>
              <a:sym typeface="Symbol"/>
            </a:endParaRPr>
          </a:p>
          <a:p>
            <a:pPr>
              <a:buNone/>
            </a:pPr>
            <a:endParaRPr lang="en-US" dirty="0">
              <a:latin typeface="Arial Unicode MS"/>
              <a:ea typeface="Arial Unicode MS"/>
              <a:cs typeface="Arial Unicode MS"/>
              <a:sym typeface="Symbol"/>
            </a:endParaRPr>
          </a:p>
          <a:p>
            <a:pPr>
              <a:buNone/>
            </a:pP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State Restrictive Strength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PMs can generate a range of output states</a:t>
            </a:r>
          </a:p>
          <a:p>
            <a:endParaRPr lang="en-US" dirty="0"/>
          </a:p>
          <a:p>
            <a:r>
              <a:rPr lang="en-US" dirty="0" smtClean="0"/>
              <a:t>Unrestricted: any possible output state</a:t>
            </a:r>
          </a:p>
          <a:p>
            <a:pPr lvl="1"/>
            <a:r>
              <a:rPr lang="en-US" dirty="0" smtClean="0"/>
              <a:t>e.g. for stop inventories, any combination of [k], [p], [t], [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ʔ</a:t>
            </a:r>
            <a:r>
              <a:rPr lang="en-US" dirty="0" smtClean="0">
                <a:ea typeface="Arial Unicode MS"/>
                <a:cs typeface="Arial Unicode MS"/>
              </a:rPr>
              <a:t>]</a:t>
            </a:r>
          </a:p>
          <a:p>
            <a:endParaRPr lang="en-US" dirty="0">
              <a:ea typeface="Arial Unicode MS"/>
              <a:cs typeface="Arial Unicode MS"/>
            </a:endParaRPr>
          </a:p>
          <a:p>
            <a:r>
              <a:rPr lang="en-US" dirty="0" smtClean="0"/>
              <a:t>Very restricted: few possible output states</a:t>
            </a:r>
          </a:p>
          <a:p>
            <a:pPr lvl="1"/>
            <a:r>
              <a:rPr lang="en-US" dirty="0" smtClean="0"/>
              <a:t>e.g. inventories only from [k p t </a:t>
            </a:r>
            <a:r>
              <a:rPr lang="en-US" dirty="0" smtClean="0">
                <a:latin typeface="Arial Unicode MS"/>
                <a:ea typeface="Arial Unicode MS"/>
                <a:cs typeface="Arial Unicode MS"/>
              </a:rPr>
              <a:t>ʔ</a:t>
            </a:r>
            <a:r>
              <a:rPr lang="en-US" dirty="0" smtClean="0"/>
              <a:t>], [k p t], [p t]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is the PM like for Output States?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" y="1371603"/>
          <a:ext cx="8915400" cy="5505724"/>
        </p:xfrm>
        <a:graphic>
          <a:graphicData uri="http://schemas.openxmlformats.org/drawingml/2006/table">
            <a:tbl>
              <a:tblPr/>
              <a:tblGrid>
                <a:gridCol w="752940"/>
                <a:gridCol w="546828"/>
                <a:gridCol w="418534"/>
                <a:gridCol w="418534"/>
                <a:gridCol w="418534"/>
                <a:gridCol w="418534"/>
                <a:gridCol w="5941496"/>
              </a:tblGrid>
              <a:tr h="45719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3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Calibri"/>
                        </a:rPr>
                        <a:t>k</a:t>
                      </a:r>
                      <a:endParaRPr lang="en-US" sz="3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Calibri"/>
                        </a:rPr>
                        <a:t>p</a:t>
                      </a:r>
                      <a:endParaRPr lang="en-US" sz="3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Times New Roman"/>
                          <a:ea typeface="Calibri"/>
                        </a:rPr>
                        <a:t>t</a:t>
                      </a:r>
                      <a:endParaRPr lang="en-US" sz="3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3200" dirty="0">
                          <a:latin typeface="SILDoulosIPA"/>
                          <a:ea typeface="Calibri"/>
                        </a:rPr>
                        <a:t>/</a:t>
                      </a:r>
                      <a:endParaRPr lang="en-US" sz="32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latin typeface="Times New Roman"/>
                          <a:ea typeface="Calibri"/>
                        </a:rPr>
                        <a:t>complete</a:t>
                      </a:r>
                      <a:endParaRPr lang="en-US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vert="vert27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Nancowry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and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Tübatulabal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reduplicants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Harar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Oromo (plain stops) (Owens 1985)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Tahitian (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Coppenrath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&amp;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Prévost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1974)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</a:rPr>
                        <a:t>Tongan (Churchward 1953)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Buriat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native words (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Poppe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1960)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Vanimo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(Ross 1980)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</a:rPr>
                        <a:t>Māori (Bauer 1993)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latin typeface="Times New Roman"/>
                          <a:ea typeface="Calibri"/>
                        </a:rPr>
                        <a:t>gapped</a:t>
                      </a:r>
                      <a:endParaRPr lang="en-US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vert="vert270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</a:rPr>
                        <a:t>Nganasan codas (Helimski 1998)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Fuzhou (Yip 1982)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61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Hawaiian (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Pukui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&amp; Elbert 1979),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Luangiua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Salmond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1974), Yellowknife Chipewyan (Li 1946), Colloquial Samoan (Clark 1976), older speakers’ (van den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Heuvel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2004)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80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Ayutla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Mixtec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Pankratz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&amp; Pike 1967), Egyptian Arabic  (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Broselow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1976,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Gadalla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2000), Somali (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Saeed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1999)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80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Japanese (Yamato &amp; Sino-Japanese strata) (Ito &amp; </a:t>
                      </a:r>
                      <a:r>
                        <a:rPr lang="en-GB" sz="1600" dirty="0" err="1">
                          <a:latin typeface="Times New Roman"/>
                          <a:ea typeface="Times New Roman"/>
                        </a:rPr>
                        <a:t>Mester</a:t>
                      </a: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 1995)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latin typeface="Times New Roman"/>
                          <a:ea typeface="Calibri"/>
                        </a:rPr>
                        <a:t>other</a:t>
                      </a:r>
                      <a:endParaRPr lang="en-US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vert="vert27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-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-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2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Calibri"/>
                          <a:sym typeface="WP IconicSymbolsA"/>
                        </a:rPr>
                        <a:t></a:t>
                      </a:r>
                      <a:endParaRPr lang="en-US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</a:rPr>
                        <a:t>-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r>
              <a:rPr lang="en-US" dirty="0" smtClean="0">
                <a:sym typeface="Symbol"/>
              </a:rPr>
              <a:t>O restrictiveness?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 output states can be (almost) anything, are I</a:t>
            </a:r>
            <a:r>
              <a:rPr lang="en-US" dirty="0" smtClean="0">
                <a:sym typeface="Symbol"/>
              </a:rPr>
              <a:t>O mappings necessarily unrestricted?</a:t>
            </a:r>
          </a:p>
          <a:p>
            <a:endParaRPr lang="en-US" dirty="0" smtClean="0">
              <a:sym typeface="Symbol"/>
            </a:endParaRPr>
          </a:p>
          <a:p>
            <a:r>
              <a:rPr lang="en-US" dirty="0" smtClean="0">
                <a:sym typeface="Symbol"/>
              </a:rPr>
              <a:t>No: </a:t>
            </a:r>
            <a:r>
              <a:rPr lang="en-US" i="1" dirty="0" smtClean="0">
                <a:sym typeface="Symbol"/>
              </a:rPr>
              <a:t>output diversity does not imply unrestricted generative power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 smtClean="0">
              <a:sym typeface="Symbol"/>
            </a:endParaRPr>
          </a:p>
          <a:p>
            <a:pPr>
              <a:buNone/>
            </a:pPr>
            <a:endParaRPr lang="en-US" dirty="0" smtClean="0">
              <a:sym typeface="Symbol"/>
            </a:endParaRPr>
          </a:p>
          <a:p>
            <a:pPr lv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19200" y="3429000"/>
          <a:ext cx="6096000" cy="165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Unicode MS"/>
                          <a:ea typeface="Arial Unicode MS"/>
                          <a:cs typeface="Arial Unicode MS"/>
                        </a:rPr>
                        <a:t>ʔ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Unicode MS"/>
                          <a:ea typeface="Arial Unicode MS"/>
                          <a:cs typeface="Arial Unicode MS"/>
                        </a:rPr>
                        <a:t>ʔ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1981200" y="38100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81200" y="3810000"/>
            <a:ext cx="0" cy="9144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505200" y="3810000"/>
            <a:ext cx="0" cy="9144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029200" y="3810000"/>
            <a:ext cx="0" cy="9906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553200" y="3733800"/>
            <a:ext cx="0" cy="990600"/>
          </a:xfrm>
          <a:prstGeom prst="line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981200" y="3810000"/>
            <a:ext cx="3048000" cy="990600"/>
          </a:xfrm>
          <a:prstGeom prst="line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505200" y="3810000"/>
            <a:ext cx="1524000" cy="990600"/>
          </a:xfrm>
          <a:prstGeom prst="line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029200" y="3810000"/>
            <a:ext cx="1524000" cy="990600"/>
          </a:xfrm>
          <a:prstGeom prst="line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29200" y="3810000"/>
            <a:ext cx="1524000" cy="914400"/>
          </a:xfrm>
          <a:prstGeom prst="line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505200" y="3810000"/>
            <a:ext cx="3048000" cy="914400"/>
          </a:xfrm>
          <a:prstGeom prst="line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905000" y="3810000"/>
            <a:ext cx="4648200" cy="914400"/>
          </a:xfrm>
          <a:prstGeom prst="line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UTemplate_Verdana_B">
  <a:themeElements>
    <a:clrScheme name="RUTemplate_Verdana_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UTemplate_Verdana_B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Template_Verdana_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Template_Verdana_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Template_Verdana_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Template_Verdana_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Template_Verdana_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Template_Verdana_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Template_Verdana_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Template_Verdana_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Template_Verdana_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Template_Verdana_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Template_Verdana_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Template_Verdana_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RU_Template_Verdana_B</Template>
  <TotalTime>1175</TotalTime>
  <Words>3356</Words>
  <Application>Microsoft Office PowerPoint</Application>
  <PresentationFormat>On-screen Show (4:3)</PresentationFormat>
  <Paragraphs>630</Paragraphs>
  <Slides>43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RUTemplate_Verdana_B</vt:lpstr>
      <vt:lpstr>The limited role of the grammar in phonological change</vt:lpstr>
      <vt:lpstr>Introduction</vt:lpstr>
      <vt:lpstr>Focus</vt:lpstr>
      <vt:lpstr>Aims</vt:lpstr>
      <vt:lpstr>Restrictive Strength and Output states</vt:lpstr>
      <vt:lpstr>IO Restrictive Strength</vt:lpstr>
      <vt:lpstr>Output State Restrictive Strength</vt:lpstr>
      <vt:lpstr>So what is the PM like for Output States?</vt:lpstr>
      <vt:lpstr>IO restrictiveness?</vt:lpstr>
      <vt:lpstr>Unrestricted Output from Restricted IO</vt:lpstr>
      <vt:lpstr>Even more unrestricted Output States</vt:lpstr>
      <vt:lpstr>The difference?</vt:lpstr>
      <vt:lpstr>Implications</vt:lpstr>
      <vt:lpstr>Practical implications</vt:lpstr>
      <vt:lpstr>Extra-phonological motivations</vt:lpstr>
      <vt:lpstr>Example</vt:lpstr>
      <vt:lpstr>Case Study: Stop inventories</vt:lpstr>
      <vt:lpstr>Stop IO mappings</vt:lpstr>
      <vt:lpstr>/t/[k]</vt:lpstr>
      <vt:lpstr>/t/[ʔ] common</vt:lpstr>
      <vt:lpstr>Problems with stop inventories</vt:lpstr>
      <vt:lpstr>A different approach</vt:lpstr>
      <vt:lpstr>PEP</vt:lpstr>
      <vt:lpstr>Segments of PCE</vt:lpstr>
      <vt:lpstr>PCE  Hawai'ian (HAW)</vt:lpstr>
      <vt:lpstr>Modern persistence</vt:lpstr>
      <vt:lpstr>Epenthesis?</vt:lpstr>
      <vt:lpstr>Regular vs Lexical Allomorphs</vt:lpstr>
      <vt:lpstr>Was the passive special?</vt:lpstr>
      <vt:lpstr>Grammar as the motivation</vt:lpstr>
      <vt:lpstr>How does this work?</vt:lpstr>
      <vt:lpstr>The process</vt:lpstr>
      <vt:lpstr>Summary</vt:lpstr>
      <vt:lpstr>Voiced stops and sound changes</vt:lpstr>
      <vt:lpstr>Possible mappings</vt:lpstr>
      <vt:lpstr>Counter-examples?</vt:lpstr>
      <vt:lpstr>Frisian c.1900</vt:lpstr>
      <vt:lpstr>Kitlope Haisla</vt:lpstr>
      <vt:lpstr>Dakota (Shaw 1980)</vt:lpstr>
      <vt:lpstr>Conclusions</vt:lpstr>
      <vt:lpstr>Detection of the grammar's influence</vt:lpstr>
      <vt:lpstr>Is the grammar's role obvious?</vt:lpstr>
      <vt:lpstr>Online Resources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2008-03-30T12:46:25Z</dcterms:created>
  <dc:creator>Paul de Lacy</dc:creator>
  <lastModifiedBy>Paul de Lacy</lastModifiedBy>
  <dcterms:modified xsi:type="dcterms:W3CDTF">2011-12-11T20:47:17Z</dcterms:modified>
  <revision>164</revision>
  <dc:title>Poverty of the evidence</dc:title>
</coreProperties>
</file>